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74" r:id="rId5"/>
    <p:sldId id="275" r:id="rId6"/>
    <p:sldId id="277" r:id="rId7"/>
    <p:sldId id="278" r:id="rId8"/>
    <p:sldId id="279" r:id="rId9"/>
    <p:sldId id="294" r:id="rId10"/>
    <p:sldId id="295" r:id="rId11"/>
    <p:sldId id="29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04" y="10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C293798-2966-47B4-A6D8-AD00E99EAB06}" type="datetimeFigureOut">
              <a:rPr lang="en-AU" smtClean="0"/>
              <a:t>1/05/2017</a:t>
            </a:fld>
            <a:endParaRPr lang="en-A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A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36DFFF0-2459-4819-A418-0A57281B191A}" type="slidenum">
              <a:rPr lang="en-AU" smtClean="0"/>
              <a:t>‹#›</a:t>
            </a:fld>
            <a:endParaRPr lang="en-A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293798-2966-47B4-A6D8-AD00E99EAB06}" type="datetimeFigureOut">
              <a:rPr lang="en-AU" smtClean="0"/>
              <a:t>1/05/2017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36DFFF0-2459-4819-A418-0A57281B191A}"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293798-2966-47B4-A6D8-AD00E99EAB06}" type="datetimeFigureOut">
              <a:rPr lang="en-AU" smtClean="0"/>
              <a:t>1/05/2017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36DFFF0-2459-4819-A418-0A57281B191A}"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293798-2966-47B4-A6D8-AD00E99EAB06}" type="datetimeFigureOut">
              <a:rPr lang="en-AU" smtClean="0"/>
              <a:t>1/05/2017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36DFFF0-2459-4819-A418-0A57281B191A}"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293798-2966-47B4-A6D8-AD00E99EAB06}" type="datetimeFigureOut">
              <a:rPr lang="en-AU" smtClean="0"/>
              <a:t>1/05/2017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36DFFF0-2459-4819-A418-0A57281B191A}"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C293798-2966-47B4-A6D8-AD00E99EAB06}" type="datetimeFigureOut">
              <a:rPr lang="en-AU" smtClean="0"/>
              <a:t>1/05/2017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36DFFF0-2459-4819-A418-0A57281B191A}" type="slidenum">
              <a:rPr lang="en-AU" smtClean="0"/>
              <a:t>‹#›</a:t>
            </a:fld>
            <a:endParaRPr lang="en-AU"/>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293798-2966-47B4-A6D8-AD00E99EAB06}" type="datetimeFigureOut">
              <a:rPr lang="en-AU" smtClean="0"/>
              <a:t>1/05/2017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36DFFF0-2459-4819-A418-0A57281B191A}"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293798-2966-47B4-A6D8-AD00E99EAB06}" type="datetimeFigureOut">
              <a:rPr lang="en-AU" smtClean="0"/>
              <a:t>1/05/2017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36DFFF0-2459-4819-A418-0A57281B191A}"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93798-2966-47B4-A6D8-AD00E99EAB06}" type="datetimeFigureOut">
              <a:rPr lang="en-AU" smtClean="0"/>
              <a:t>1/05/2017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36DFFF0-2459-4819-A418-0A57281B191A}"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C293798-2966-47B4-A6D8-AD00E99EAB06}" type="datetimeFigureOut">
              <a:rPr lang="en-AU" smtClean="0"/>
              <a:t>1/05/2017</a:t>
            </a:fld>
            <a:endParaRPr lang="en-AU"/>
          </a:p>
        </p:txBody>
      </p:sp>
      <p:sp>
        <p:nvSpPr>
          <p:cNvPr id="7" name="Slide Number Placeholder 6"/>
          <p:cNvSpPr>
            <a:spLocks noGrp="1"/>
          </p:cNvSpPr>
          <p:nvPr>
            <p:ph type="sldNum" sz="quarter" idx="12"/>
          </p:nvPr>
        </p:nvSpPr>
        <p:spPr/>
        <p:txBody>
          <a:bodyPr/>
          <a:lstStyle/>
          <a:p>
            <a:fld id="{A36DFFF0-2459-4819-A418-0A57281B191A}" type="slidenum">
              <a:rPr lang="en-AU" smtClean="0"/>
              <a:t>‹#›</a:t>
            </a:fld>
            <a:endParaRPr lang="en-A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A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293798-2966-47B4-A6D8-AD00E99EAB06}" type="datetimeFigureOut">
              <a:rPr lang="en-AU" smtClean="0"/>
              <a:t>1/05/2017</a:t>
            </a:fld>
            <a:endParaRPr lang="en-A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AU"/>
          </a:p>
        </p:txBody>
      </p:sp>
      <p:sp>
        <p:nvSpPr>
          <p:cNvPr id="7" name="Slide Number Placeholder 6"/>
          <p:cNvSpPr>
            <a:spLocks noGrp="1"/>
          </p:cNvSpPr>
          <p:nvPr>
            <p:ph type="sldNum" sz="quarter" idx="12"/>
          </p:nvPr>
        </p:nvSpPr>
        <p:spPr/>
        <p:txBody>
          <a:bodyPr/>
          <a:lstStyle/>
          <a:p>
            <a:fld id="{A36DFFF0-2459-4819-A418-0A57281B191A}"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C293798-2966-47B4-A6D8-AD00E99EAB06}" type="datetimeFigureOut">
              <a:rPr lang="en-AU" smtClean="0"/>
              <a:t>1/05/2017</a:t>
            </a:fld>
            <a:endParaRPr lang="en-A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A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36DFFF0-2459-4819-A418-0A57281B191A}"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88024" y="3861048"/>
            <a:ext cx="3313355" cy="2304255"/>
          </a:xfrm>
        </p:spPr>
        <p:txBody>
          <a:bodyPr>
            <a:noAutofit/>
          </a:bodyPr>
          <a:lstStyle/>
          <a:p>
            <a:pPr algn="ctr"/>
            <a:r>
              <a:rPr lang="en-AU" sz="2800" b="1" dirty="0" smtClean="0"/>
              <a:t/>
            </a:r>
            <a:br>
              <a:rPr lang="en-AU" sz="2800" b="1" dirty="0" smtClean="0"/>
            </a:br>
            <a:r>
              <a:rPr lang="en-AU" sz="2800" b="1" dirty="0"/>
              <a:t/>
            </a:r>
            <a:br>
              <a:rPr lang="en-AU" sz="2800" b="1" dirty="0"/>
            </a:br>
            <a:r>
              <a:rPr lang="en-AU" sz="2800" b="1" dirty="0" smtClean="0"/>
              <a:t>Shellharbour Public School</a:t>
            </a:r>
            <a:br>
              <a:rPr lang="en-AU" sz="2800" b="1" dirty="0" smtClean="0"/>
            </a:br>
            <a:r>
              <a:rPr lang="en-AU" sz="2800" b="1" dirty="0" smtClean="0"/>
              <a:t/>
            </a:r>
            <a:br>
              <a:rPr lang="en-AU" sz="2800" b="1" dirty="0" smtClean="0"/>
            </a:br>
            <a:r>
              <a:rPr lang="en-AU" sz="2800" b="1" dirty="0" smtClean="0"/>
              <a:t>Poetry Slam</a:t>
            </a:r>
            <a:br>
              <a:rPr lang="en-AU" sz="2800" b="1" dirty="0" smtClean="0"/>
            </a:br>
            <a:r>
              <a:rPr lang="en-AU" sz="2800" b="1" dirty="0" smtClean="0"/>
              <a:t/>
            </a:r>
            <a:br>
              <a:rPr lang="en-AU" sz="2800" b="1" dirty="0" smtClean="0"/>
            </a:br>
            <a:r>
              <a:rPr lang="en-AU" sz="2800" dirty="0" smtClean="0"/>
              <a:t/>
            </a:r>
            <a:br>
              <a:rPr lang="en-AU" sz="2800" dirty="0" smtClean="0"/>
            </a:br>
            <a:endParaRPr lang="en-AU" sz="2800" dirty="0"/>
          </a:p>
        </p:txBody>
      </p:sp>
    </p:spTree>
    <p:extLst>
      <p:ext uri="{BB962C8B-B14F-4D97-AF65-F5344CB8AC3E}">
        <p14:creationId xmlns:p14="http://schemas.microsoft.com/office/powerpoint/2010/main" val="1656386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844824"/>
            <a:ext cx="7128908" cy="4392488"/>
          </a:xfrm>
        </p:spPr>
        <p:txBody>
          <a:bodyPr>
            <a:normAutofit/>
          </a:bodyPr>
          <a:lstStyle/>
          <a:p>
            <a:pPr marL="68580" indent="0">
              <a:buNone/>
            </a:pPr>
            <a:endParaRPr lang="en-AU" sz="3200" dirty="0" smtClean="0"/>
          </a:p>
          <a:p>
            <a:endParaRPr lang="en-AU" sz="3200" dirty="0"/>
          </a:p>
          <a:p>
            <a:pPr marL="68580" indent="0">
              <a:buNone/>
            </a:pPr>
            <a:endParaRPr lang="en-AU" sz="3600" dirty="0" smtClean="0">
              <a:solidFill>
                <a:schemeClr val="tx1"/>
              </a:solidFill>
            </a:endParaRPr>
          </a:p>
        </p:txBody>
      </p:sp>
      <p:pic>
        <p:nvPicPr>
          <p:cNvPr id="6" name="Content Placeholder 5"/>
          <p:cNvPicPr>
            <a:picLocks noChangeAspect="1"/>
          </p:cNvPicPr>
          <p:nvPr/>
        </p:nvPicPr>
        <p:blipFill rotWithShape="1">
          <a:blip r:embed="rId2">
            <a:extLst>
              <a:ext uri="{28A0092B-C50C-407E-A947-70E740481C1C}">
                <a14:useLocalDpi xmlns:a14="http://schemas.microsoft.com/office/drawing/2010/main" val="0"/>
              </a:ext>
            </a:extLst>
          </a:blip>
          <a:srcRect l="3724" t="5172" r="5035" b="5172"/>
          <a:stretch/>
        </p:blipFill>
        <p:spPr>
          <a:xfrm>
            <a:off x="3626202" y="724136"/>
            <a:ext cx="2035611" cy="1080120"/>
          </a:xfrm>
          <a:prstGeom prst="rect">
            <a:avLst/>
          </a:prstGeom>
        </p:spPr>
      </p:pic>
      <p:sp>
        <p:nvSpPr>
          <p:cNvPr id="4" name="Rectangle 3"/>
          <p:cNvSpPr/>
          <p:nvPr/>
        </p:nvSpPr>
        <p:spPr>
          <a:xfrm>
            <a:off x="1025477" y="1988840"/>
            <a:ext cx="7218931" cy="1495794"/>
          </a:xfrm>
          <a:prstGeom prst="rect">
            <a:avLst/>
          </a:prstGeom>
        </p:spPr>
        <p:txBody>
          <a:bodyPr wrap="square">
            <a:spAutoFit/>
          </a:bodyPr>
          <a:lstStyle/>
          <a:p>
            <a:pPr marL="366395" algn="ctr">
              <a:lnSpc>
                <a:spcPct val="115000"/>
              </a:lnSpc>
              <a:spcBef>
                <a:spcPts val="220"/>
              </a:spcBef>
              <a:spcAft>
                <a:spcPts val="0"/>
              </a:spcAft>
            </a:pPr>
            <a:r>
              <a:rPr lang="en-AU" sz="4800" b="1" dirty="0" smtClean="0">
                <a:solidFill>
                  <a:srgbClr val="006600"/>
                </a:solidFill>
                <a:latin typeface="Arial" panose="020B0604020202020204" pitchFamily="34" charset="0"/>
                <a:ea typeface="Arial" panose="020B0604020202020204" pitchFamily="34" charset="0"/>
                <a:cs typeface="Helvetica" panose="020B0604020202020204" pitchFamily="34" charset="0"/>
              </a:rPr>
              <a:t>S2 Grand Slam</a:t>
            </a:r>
            <a:endParaRPr lang="en-AU" sz="4800" b="1" dirty="0" smtClean="0">
              <a:latin typeface="Arial" panose="020B0604020202020204" pitchFamily="34" charset="0"/>
              <a:ea typeface="Arial" panose="020B0604020202020204" pitchFamily="34" charset="0"/>
              <a:cs typeface="Times New Roman" panose="02020603050405020304" pitchFamily="18" charset="0"/>
            </a:endParaRPr>
          </a:p>
          <a:p>
            <a:endParaRPr lang="en-AU" dirty="0"/>
          </a:p>
          <a:p>
            <a:endParaRPr lang="en-AU" dirty="0"/>
          </a:p>
        </p:txBody>
      </p:sp>
      <p:pic>
        <p:nvPicPr>
          <p:cNvPr id="8" name="Picture 7" descr="https://carleton.ca/creativewriting/wp-content/uploads/Poetry.jpg"/>
          <p:cNvPicPr/>
          <p:nvPr/>
        </p:nvPicPr>
        <p:blipFill rotWithShape="1">
          <a:blip r:embed="rId3">
            <a:extLst>
              <a:ext uri="{28A0092B-C50C-407E-A947-70E740481C1C}">
                <a14:useLocalDpi xmlns:a14="http://schemas.microsoft.com/office/drawing/2010/main" val="0"/>
              </a:ext>
            </a:extLst>
          </a:blip>
          <a:srcRect t="31868"/>
          <a:stretch/>
        </p:blipFill>
        <p:spPr bwMode="auto">
          <a:xfrm>
            <a:off x="1020719" y="2157617"/>
            <a:ext cx="1347470" cy="702945"/>
          </a:xfrm>
          <a:prstGeom prst="rect">
            <a:avLst/>
          </a:prstGeom>
          <a:noFill/>
          <a:ln>
            <a:noFill/>
          </a:ln>
          <a:extLst>
            <a:ext uri="{53640926-AAD7-44D8-BBD7-CCE9431645EC}">
              <a14:shadowObscured xmlns:a14="http://schemas.microsoft.com/office/drawing/2010/main"/>
            </a:ext>
          </a:extLst>
        </p:spPr>
      </p:pic>
      <p:sp>
        <p:nvSpPr>
          <p:cNvPr id="7" name="Rectangle 6"/>
          <p:cNvSpPr/>
          <p:nvPr/>
        </p:nvSpPr>
        <p:spPr>
          <a:xfrm>
            <a:off x="755576" y="2860562"/>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t>
            </a:r>
            <a:r>
              <a:rPr lang="en-AU" dirty="0" smtClean="0"/>
              <a:t>and first name of </a:t>
            </a:r>
            <a:r>
              <a:rPr lang="en-AU" dirty="0"/>
              <a:t>finalist </a:t>
            </a:r>
            <a:r>
              <a:rPr lang="en-AU" dirty="0" smtClean="0"/>
              <a:t>#1</a:t>
            </a:r>
            <a:endParaRPr lang="en-AU" dirty="0"/>
          </a:p>
        </p:txBody>
      </p:sp>
      <p:sp>
        <p:nvSpPr>
          <p:cNvPr id="10" name="Rectangle 9"/>
          <p:cNvSpPr/>
          <p:nvPr/>
        </p:nvSpPr>
        <p:spPr>
          <a:xfrm>
            <a:off x="2807688" y="4620330"/>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t>
            </a:r>
            <a:r>
              <a:rPr lang="en-AU" dirty="0" smtClean="0"/>
              <a:t>an </a:t>
            </a:r>
            <a:r>
              <a:rPr lang="en-AU" dirty="0"/>
              <a:t>first name of finalist </a:t>
            </a:r>
            <a:r>
              <a:rPr lang="en-AU" dirty="0" smtClean="0"/>
              <a:t>#2</a:t>
            </a:r>
            <a:endParaRPr lang="en-AU" dirty="0"/>
          </a:p>
        </p:txBody>
      </p:sp>
      <p:sp>
        <p:nvSpPr>
          <p:cNvPr id="11" name="Rectangle 10"/>
          <p:cNvSpPr/>
          <p:nvPr/>
        </p:nvSpPr>
        <p:spPr>
          <a:xfrm>
            <a:off x="4689705" y="2756529"/>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and first name of finalist </a:t>
            </a:r>
            <a:r>
              <a:rPr lang="en-AU" dirty="0" smtClean="0"/>
              <a:t>#3</a:t>
            </a:r>
            <a:endParaRPr lang="en-AU" dirty="0"/>
          </a:p>
        </p:txBody>
      </p:sp>
      <p:sp>
        <p:nvSpPr>
          <p:cNvPr id="12" name="Rectangle 11"/>
          <p:cNvSpPr/>
          <p:nvPr/>
        </p:nvSpPr>
        <p:spPr>
          <a:xfrm>
            <a:off x="6589596" y="4653136"/>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and first name of finalist </a:t>
            </a:r>
            <a:r>
              <a:rPr lang="en-AU" dirty="0" smtClean="0"/>
              <a:t>#4</a:t>
            </a:r>
            <a:endParaRPr lang="en-AU" dirty="0"/>
          </a:p>
        </p:txBody>
      </p:sp>
    </p:spTree>
    <p:extLst>
      <p:ext uri="{BB962C8B-B14F-4D97-AF65-F5344CB8AC3E}">
        <p14:creationId xmlns:p14="http://schemas.microsoft.com/office/powerpoint/2010/main" val="1334540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844824"/>
            <a:ext cx="7128908" cy="4392488"/>
          </a:xfrm>
        </p:spPr>
        <p:txBody>
          <a:bodyPr>
            <a:normAutofit/>
          </a:bodyPr>
          <a:lstStyle/>
          <a:p>
            <a:pPr marL="68580" indent="0">
              <a:buNone/>
            </a:pPr>
            <a:endParaRPr lang="en-AU" sz="3200" dirty="0" smtClean="0"/>
          </a:p>
          <a:p>
            <a:endParaRPr lang="en-AU" sz="3200" dirty="0"/>
          </a:p>
          <a:p>
            <a:pPr marL="68580" indent="0">
              <a:buNone/>
            </a:pPr>
            <a:endParaRPr lang="en-AU" sz="3600" dirty="0" smtClean="0">
              <a:solidFill>
                <a:schemeClr val="tx1"/>
              </a:solidFill>
            </a:endParaRPr>
          </a:p>
        </p:txBody>
      </p:sp>
      <p:pic>
        <p:nvPicPr>
          <p:cNvPr id="6" name="Content Placeholder 5"/>
          <p:cNvPicPr>
            <a:picLocks noChangeAspect="1"/>
          </p:cNvPicPr>
          <p:nvPr/>
        </p:nvPicPr>
        <p:blipFill rotWithShape="1">
          <a:blip r:embed="rId2">
            <a:extLst>
              <a:ext uri="{28A0092B-C50C-407E-A947-70E740481C1C}">
                <a14:useLocalDpi xmlns:a14="http://schemas.microsoft.com/office/drawing/2010/main" val="0"/>
              </a:ext>
            </a:extLst>
          </a:blip>
          <a:srcRect l="3724" t="5172" r="5035" b="5172"/>
          <a:stretch/>
        </p:blipFill>
        <p:spPr>
          <a:xfrm>
            <a:off x="3626202" y="724136"/>
            <a:ext cx="2035611" cy="1080120"/>
          </a:xfrm>
          <a:prstGeom prst="rect">
            <a:avLst/>
          </a:prstGeom>
        </p:spPr>
      </p:pic>
      <p:sp>
        <p:nvSpPr>
          <p:cNvPr id="4" name="Rectangle 3"/>
          <p:cNvSpPr/>
          <p:nvPr/>
        </p:nvSpPr>
        <p:spPr>
          <a:xfrm>
            <a:off x="1025477" y="1988840"/>
            <a:ext cx="7218931" cy="1495794"/>
          </a:xfrm>
          <a:prstGeom prst="rect">
            <a:avLst/>
          </a:prstGeom>
        </p:spPr>
        <p:txBody>
          <a:bodyPr wrap="square">
            <a:spAutoFit/>
          </a:bodyPr>
          <a:lstStyle/>
          <a:p>
            <a:pPr marL="366395" algn="ctr">
              <a:lnSpc>
                <a:spcPct val="115000"/>
              </a:lnSpc>
              <a:spcBef>
                <a:spcPts val="220"/>
              </a:spcBef>
              <a:spcAft>
                <a:spcPts val="0"/>
              </a:spcAft>
            </a:pPr>
            <a:r>
              <a:rPr lang="en-AU" sz="4800" b="1" dirty="0" smtClean="0">
                <a:solidFill>
                  <a:srgbClr val="006600"/>
                </a:solidFill>
                <a:latin typeface="Arial" panose="020B0604020202020204" pitchFamily="34" charset="0"/>
                <a:ea typeface="Arial" panose="020B0604020202020204" pitchFamily="34" charset="0"/>
                <a:cs typeface="Helvetica" panose="020B0604020202020204" pitchFamily="34" charset="0"/>
              </a:rPr>
              <a:t>S3 Grand Slam</a:t>
            </a:r>
            <a:endParaRPr lang="en-AU" sz="4800" b="1" dirty="0" smtClean="0">
              <a:latin typeface="Arial" panose="020B0604020202020204" pitchFamily="34" charset="0"/>
              <a:ea typeface="Arial" panose="020B0604020202020204" pitchFamily="34" charset="0"/>
              <a:cs typeface="Times New Roman" panose="02020603050405020304" pitchFamily="18" charset="0"/>
            </a:endParaRPr>
          </a:p>
          <a:p>
            <a:endParaRPr lang="en-AU" dirty="0"/>
          </a:p>
          <a:p>
            <a:endParaRPr lang="en-AU" dirty="0"/>
          </a:p>
        </p:txBody>
      </p:sp>
      <p:pic>
        <p:nvPicPr>
          <p:cNvPr id="8" name="Picture 7" descr="https://carleton.ca/creativewriting/wp-content/uploads/Poetry.jpg"/>
          <p:cNvPicPr/>
          <p:nvPr/>
        </p:nvPicPr>
        <p:blipFill rotWithShape="1">
          <a:blip r:embed="rId3">
            <a:extLst>
              <a:ext uri="{28A0092B-C50C-407E-A947-70E740481C1C}">
                <a14:useLocalDpi xmlns:a14="http://schemas.microsoft.com/office/drawing/2010/main" val="0"/>
              </a:ext>
            </a:extLst>
          </a:blip>
          <a:srcRect t="31868"/>
          <a:stretch/>
        </p:blipFill>
        <p:spPr bwMode="auto">
          <a:xfrm>
            <a:off x="1020719" y="2157617"/>
            <a:ext cx="1347470" cy="702945"/>
          </a:xfrm>
          <a:prstGeom prst="rect">
            <a:avLst/>
          </a:prstGeom>
          <a:noFill/>
          <a:ln>
            <a:noFill/>
          </a:ln>
          <a:extLst>
            <a:ext uri="{53640926-AAD7-44D8-BBD7-CCE9431645EC}">
              <a14:shadowObscured xmlns:a14="http://schemas.microsoft.com/office/drawing/2010/main"/>
            </a:ext>
          </a:extLst>
        </p:spPr>
      </p:pic>
      <p:sp>
        <p:nvSpPr>
          <p:cNvPr id="7" name="Rectangle 6"/>
          <p:cNvSpPr/>
          <p:nvPr/>
        </p:nvSpPr>
        <p:spPr>
          <a:xfrm>
            <a:off x="755576" y="2860562"/>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t>
            </a:r>
            <a:r>
              <a:rPr lang="en-AU" dirty="0" smtClean="0"/>
              <a:t>and first name of </a:t>
            </a:r>
            <a:r>
              <a:rPr lang="en-AU" dirty="0"/>
              <a:t>finalist </a:t>
            </a:r>
            <a:r>
              <a:rPr lang="en-AU" dirty="0" smtClean="0"/>
              <a:t>#1</a:t>
            </a:r>
            <a:endParaRPr lang="en-AU" dirty="0"/>
          </a:p>
        </p:txBody>
      </p:sp>
      <p:sp>
        <p:nvSpPr>
          <p:cNvPr id="10" name="Rectangle 9"/>
          <p:cNvSpPr/>
          <p:nvPr/>
        </p:nvSpPr>
        <p:spPr>
          <a:xfrm>
            <a:off x="2807688" y="4620330"/>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t>
            </a:r>
            <a:r>
              <a:rPr lang="en-AU" dirty="0" smtClean="0"/>
              <a:t>an </a:t>
            </a:r>
            <a:r>
              <a:rPr lang="en-AU" dirty="0"/>
              <a:t>first name of finalist </a:t>
            </a:r>
            <a:r>
              <a:rPr lang="en-AU" dirty="0" smtClean="0"/>
              <a:t>#2</a:t>
            </a:r>
            <a:endParaRPr lang="en-AU" dirty="0"/>
          </a:p>
        </p:txBody>
      </p:sp>
      <p:sp>
        <p:nvSpPr>
          <p:cNvPr id="11" name="Rectangle 10"/>
          <p:cNvSpPr/>
          <p:nvPr/>
        </p:nvSpPr>
        <p:spPr>
          <a:xfrm>
            <a:off x="4689705" y="2756529"/>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and first name of finalist </a:t>
            </a:r>
            <a:r>
              <a:rPr lang="en-AU" dirty="0" smtClean="0"/>
              <a:t>#3</a:t>
            </a:r>
            <a:endParaRPr lang="en-AU" dirty="0"/>
          </a:p>
        </p:txBody>
      </p:sp>
      <p:sp>
        <p:nvSpPr>
          <p:cNvPr id="12" name="Rectangle 11"/>
          <p:cNvSpPr/>
          <p:nvPr/>
        </p:nvSpPr>
        <p:spPr>
          <a:xfrm>
            <a:off x="6589596" y="4653136"/>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and first name of finalist </a:t>
            </a:r>
            <a:r>
              <a:rPr lang="en-AU" dirty="0" smtClean="0"/>
              <a:t>#4</a:t>
            </a:r>
            <a:endParaRPr lang="en-AU" dirty="0"/>
          </a:p>
        </p:txBody>
      </p:sp>
    </p:spTree>
    <p:extLst>
      <p:ext uri="{BB962C8B-B14F-4D97-AF65-F5344CB8AC3E}">
        <p14:creationId xmlns:p14="http://schemas.microsoft.com/office/powerpoint/2010/main" val="3902335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https://libwww.freelibrary.org/assets/images/explore/poetr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836712"/>
            <a:ext cx="7992888" cy="3518519"/>
          </a:xfrm>
          <a:prstGeom prst="rect">
            <a:avLst/>
          </a:prstGeom>
          <a:noFill/>
          <a:ln>
            <a:noFill/>
          </a:ln>
        </p:spPr>
      </p:pic>
      <p:sp>
        <p:nvSpPr>
          <p:cNvPr id="10" name="Rectangle 1"/>
          <p:cNvSpPr>
            <a:spLocks noChangeArrowheads="1"/>
          </p:cNvSpPr>
          <p:nvPr/>
        </p:nvSpPr>
        <p:spPr bwMode="auto">
          <a:xfrm>
            <a:off x="611560" y="4355232"/>
            <a:ext cx="8003794"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lvl="0" eaLnBrk="0" fontAlgn="t" hangingPunct="0">
              <a:spcBef>
                <a:spcPct val="0"/>
              </a:spcBef>
              <a:spcAft>
                <a:spcPct val="0"/>
              </a:spcAft>
            </a:pPr>
            <a:r>
              <a:rPr lang="en-AU" sz="4000" b="1" dirty="0" smtClean="0">
                <a:solidFill>
                  <a:srgbClr val="006600"/>
                </a:solidFill>
                <a:latin typeface="Arial" panose="020B0604020202020204" pitchFamily="34" charset="0"/>
                <a:ea typeface="Arial" panose="020B0604020202020204" pitchFamily="34" charset="0"/>
                <a:cs typeface="Helvetica" panose="020B0604020202020204" pitchFamily="34" charset="0"/>
              </a:rPr>
              <a:t>Speaking and Learning Outcome</a:t>
            </a:r>
            <a:endParaRPr kumimoji="0" lang="en-US" altLang="en-US" sz="4000" b="0" i="0" u="none" strike="noStrike" cap="none" normalizeH="0" baseline="0" dirty="0" smtClean="0">
              <a:ln>
                <a:noFill/>
              </a:ln>
              <a:solidFill>
                <a:srgbClr val="7D57B2"/>
              </a:solidFill>
              <a:effectLst/>
              <a:latin typeface="Roboto Condensed"/>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Roboto Condensed"/>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Roboto Condensed"/>
              </a:rPr>
              <a:t>Students will be able to </a:t>
            </a:r>
            <a:r>
              <a:rPr kumimoji="0" lang="en-US" altLang="en-US" sz="2000" b="0" i="0" u="none" strike="noStrike" cap="none" normalizeH="0" baseline="0" dirty="0" smtClean="0">
                <a:ln>
                  <a:noFill/>
                </a:ln>
                <a:solidFill>
                  <a:srgbClr val="000000"/>
                </a:solidFill>
                <a:effectLst/>
                <a:latin typeface="Roboto"/>
              </a:rPr>
              <a:t>communicate in a range of informal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Roboto"/>
              </a:rPr>
              <a:t>formal contexts by adopting a range of roles in group, classroom,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Roboto"/>
              </a:rPr>
              <a:t>school and community contexts.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59480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200800" cy="1143000"/>
          </a:xfrm>
          <a:solidFill>
            <a:schemeClr val="bg2">
              <a:lumMod val="60000"/>
              <a:lumOff val="40000"/>
            </a:schemeClr>
          </a:solidFill>
        </p:spPr>
        <p:txBody>
          <a:bodyPr>
            <a:normAutofit/>
          </a:bodyPr>
          <a:lstStyle/>
          <a:p>
            <a:pPr algn="ctr"/>
            <a:endParaRPr lang="en-AU" sz="6000" dirty="0"/>
          </a:p>
        </p:txBody>
      </p:sp>
      <p:sp>
        <p:nvSpPr>
          <p:cNvPr id="3" name="Content Placeholder 2"/>
          <p:cNvSpPr>
            <a:spLocks noGrp="1"/>
          </p:cNvSpPr>
          <p:nvPr>
            <p:ph idx="1"/>
          </p:nvPr>
        </p:nvSpPr>
        <p:spPr>
          <a:xfrm>
            <a:off x="1043492" y="1844824"/>
            <a:ext cx="7128908" cy="4392488"/>
          </a:xfrm>
        </p:spPr>
        <p:txBody>
          <a:bodyPr>
            <a:normAutofit/>
          </a:bodyPr>
          <a:lstStyle/>
          <a:p>
            <a:pPr marL="68580" indent="0">
              <a:buNone/>
            </a:pPr>
            <a:endParaRPr lang="en-AU" sz="3200" dirty="0" smtClean="0"/>
          </a:p>
          <a:p>
            <a:endParaRPr lang="en-AU" sz="3200" dirty="0"/>
          </a:p>
          <a:p>
            <a:pPr marL="68580" indent="0">
              <a:buNone/>
            </a:pPr>
            <a:endParaRPr lang="en-AU" sz="3600" dirty="0" smtClean="0">
              <a:solidFill>
                <a:schemeClr val="tx1"/>
              </a:solidFill>
            </a:endParaRPr>
          </a:p>
        </p:txBody>
      </p:sp>
      <p:pic>
        <p:nvPicPr>
          <p:cNvPr id="6" name="Content Placeholder 5"/>
          <p:cNvPicPr>
            <a:picLocks noChangeAspect="1"/>
          </p:cNvPicPr>
          <p:nvPr/>
        </p:nvPicPr>
        <p:blipFill rotWithShape="1">
          <a:blip r:embed="rId2">
            <a:extLst>
              <a:ext uri="{28A0092B-C50C-407E-A947-70E740481C1C}">
                <a14:useLocalDpi xmlns:a14="http://schemas.microsoft.com/office/drawing/2010/main" val="0"/>
              </a:ext>
            </a:extLst>
          </a:blip>
          <a:srcRect l="3724" t="5172" r="5035" b="5172"/>
          <a:stretch/>
        </p:blipFill>
        <p:spPr>
          <a:xfrm>
            <a:off x="3626202" y="724136"/>
            <a:ext cx="2035611" cy="1080120"/>
          </a:xfrm>
          <a:prstGeom prst="rect">
            <a:avLst/>
          </a:prstGeom>
        </p:spPr>
      </p:pic>
      <p:sp>
        <p:nvSpPr>
          <p:cNvPr id="4" name="Rectangle 3"/>
          <p:cNvSpPr/>
          <p:nvPr/>
        </p:nvSpPr>
        <p:spPr>
          <a:xfrm>
            <a:off x="1025477" y="1988840"/>
            <a:ext cx="7218931" cy="3376822"/>
          </a:xfrm>
          <a:prstGeom prst="rect">
            <a:avLst/>
          </a:prstGeom>
        </p:spPr>
        <p:txBody>
          <a:bodyPr wrap="square">
            <a:spAutoFit/>
          </a:bodyPr>
          <a:lstStyle/>
          <a:p>
            <a:pPr marL="366395" algn="r">
              <a:lnSpc>
                <a:spcPct val="115000"/>
              </a:lnSpc>
              <a:spcBef>
                <a:spcPts val="220"/>
              </a:spcBef>
              <a:spcAft>
                <a:spcPts val="0"/>
              </a:spcAft>
            </a:pPr>
            <a:r>
              <a:rPr lang="en-AU" sz="4800" b="1" dirty="0">
                <a:solidFill>
                  <a:srgbClr val="006600"/>
                </a:solidFill>
                <a:latin typeface="Arial" panose="020B0604020202020204" pitchFamily="34" charset="0"/>
                <a:ea typeface="Arial" panose="020B0604020202020204" pitchFamily="34" charset="0"/>
                <a:cs typeface="Helvetica" panose="020B0604020202020204" pitchFamily="34" charset="0"/>
              </a:rPr>
              <a:t>What is poetry slam?</a:t>
            </a:r>
            <a:endParaRPr lang="en-AU" sz="4800" b="1" dirty="0">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750"/>
              </a:spcAft>
            </a:pPr>
            <a:r>
              <a:rPr lang="en-AU" dirty="0" smtClean="0">
                <a:latin typeface="Helvetica" panose="020B0604020202020204" pitchFamily="34" charset="0"/>
                <a:ea typeface="Times New Roman" panose="02020603050405020304" pitchFamily="18" charset="0"/>
              </a:rPr>
              <a:t>A </a:t>
            </a:r>
            <a:r>
              <a:rPr lang="en-AU" dirty="0" smtClean="0">
                <a:solidFill>
                  <a:srgbClr val="252525"/>
                </a:solidFill>
                <a:latin typeface="Helvetica" panose="020B0604020202020204" pitchFamily="34" charset="0"/>
                <a:ea typeface="Times New Roman" panose="02020603050405020304" pitchFamily="18" charset="0"/>
              </a:rPr>
              <a:t>Poetry </a:t>
            </a:r>
            <a:r>
              <a:rPr lang="en-AU" dirty="0">
                <a:solidFill>
                  <a:srgbClr val="252525"/>
                </a:solidFill>
                <a:latin typeface="Helvetica" panose="020B0604020202020204" pitchFamily="34" charset="0"/>
                <a:ea typeface="Times New Roman" panose="02020603050405020304" pitchFamily="18" charset="0"/>
              </a:rPr>
              <a:t>Slam is a type of competition where people recite poems without props, costumes, or music</a:t>
            </a:r>
            <a:r>
              <a:rPr lang="en-AU" dirty="0">
                <a:solidFill>
                  <a:srgbClr val="000000"/>
                </a:solidFill>
                <a:latin typeface="Helvetica" panose="020B0604020202020204" pitchFamily="34" charset="0"/>
                <a:ea typeface="Times New Roman" panose="02020603050405020304" pitchFamily="18" charset="0"/>
              </a:rPr>
              <a:t>. It puts a dual emphasis on the written word and performance, encouraging poets/performers to focus on what they’re saying and how they’re saying it. </a:t>
            </a:r>
            <a:endParaRPr lang="en-AU" dirty="0" smtClean="0">
              <a:solidFill>
                <a:srgbClr val="000000"/>
              </a:solidFill>
              <a:latin typeface="Helvetica" panose="020B0604020202020204" pitchFamily="34" charset="0"/>
              <a:ea typeface="Times New Roman" panose="02020603050405020304" pitchFamily="18" charset="0"/>
            </a:endParaRPr>
          </a:p>
          <a:p>
            <a:pPr>
              <a:lnSpc>
                <a:spcPct val="115000"/>
              </a:lnSpc>
              <a:spcAft>
                <a:spcPts val="750"/>
              </a:spcAft>
            </a:pPr>
            <a:endParaRPr lang="en-AU" dirty="0">
              <a:solidFill>
                <a:srgbClr val="000000"/>
              </a:solidFill>
              <a:latin typeface="Helvetica" panose="020B0604020202020204" pitchFamily="34" charset="0"/>
              <a:ea typeface="Times New Roman" panose="02020603050405020304" pitchFamily="18" charset="0"/>
            </a:endParaRPr>
          </a:p>
          <a:p>
            <a:pPr>
              <a:lnSpc>
                <a:spcPct val="115000"/>
              </a:lnSpc>
              <a:spcAft>
                <a:spcPts val="750"/>
              </a:spcAft>
            </a:pPr>
            <a:r>
              <a:rPr lang="en-AU" dirty="0" smtClean="0">
                <a:solidFill>
                  <a:srgbClr val="000000"/>
                </a:solidFill>
                <a:latin typeface="Helvetica" panose="020B0604020202020204" pitchFamily="34" charset="0"/>
                <a:ea typeface="Times New Roman" panose="02020603050405020304" pitchFamily="18" charset="0"/>
              </a:rPr>
              <a:t>The </a:t>
            </a:r>
            <a:r>
              <a:rPr lang="en-AU" dirty="0">
                <a:solidFill>
                  <a:srgbClr val="000000"/>
                </a:solidFill>
                <a:latin typeface="Helvetica" panose="020B0604020202020204" pitchFamily="34" charset="0"/>
                <a:ea typeface="Times New Roman" panose="02020603050405020304" pitchFamily="18" charset="0"/>
              </a:rPr>
              <a:t>poem can be an original (one you have written yourself) or one from another author.</a:t>
            </a:r>
            <a:endParaRPr lang="en-AU" sz="2800" dirty="0">
              <a:effectLst/>
              <a:latin typeface="Times New Roman" panose="02020603050405020304" pitchFamily="18" charset="0"/>
              <a:ea typeface="Times New Roman" panose="02020603050405020304" pitchFamily="18" charset="0"/>
            </a:endParaRPr>
          </a:p>
        </p:txBody>
      </p:sp>
      <p:pic>
        <p:nvPicPr>
          <p:cNvPr id="7" name="Picture 6" descr="https://carleton.ca/creativewriting/wp-content/uploads/Poetry.jpg"/>
          <p:cNvPicPr/>
          <p:nvPr/>
        </p:nvPicPr>
        <p:blipFill rotWithShape="1">
          <a:blip r:embed="rId3">
            <a:extLst>
              <a:ext uri="{28A0092B-C50C-407E-A947-70E740481C1C}">
                <a14:useLocalDpi xmlns:a14="http://schemas.microsoft.com/office/drawing/2010/main" val="0"/>
              </a:ext>
            </a:extLst>
          </a:blip>
          <a:srcRect t="31868"/>
          <a:stretch/>
        </p:blipFill>
        <p:spPr bwMode="auto">
          <a:xfrm>
            <a:off x="539552" y="2132856"/>
            <a:ext cx="1347470" cy="70294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53097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200800" cy="1143000"/>
          </a:xfrm>
          <a:solidFill>
            <a:schemeClr val="bg2">
              <a:lumMod val="60000"/>
              <a:lumOff val="40000"/>
            </a:schemeClr>
          </a:solidFill>
        </p:spPr>
        <p:txBody>
          <a:bodyPr>
            <a:normAutofit/>
          </a:bodyPr>
          <a:lstStyle/>
          <a:p>
            <a:pPr algn="ctr"/>
            <a:endParaRPr lang="en-AU" sz="6000" dirty="0"/>
          </a:p>
        </p:txBody>
      </p:sp>
      <p:sp>
        <p:nvSpPr>
          <p:cNvPr id="3" name="Content Placeholder 2"/>
          <p:cNvSpPr>
            <a:spLocks noGrp="1"/>
          </p:cNvSpPr>
          <p:nvPr>
            <p:ph idx="1"/>
          </p:nvPr>
        </p:nvSpPr>
        <p:spPr>
          <a:xfrm>
            <a:off x="1043492" y="1844824"/>
            <a:ext cx="7128908" cy="4392488"/>
          </a:xfrm>
        </p:spPr>
        <p:txBody>
          <a:bodyPr>
            <a:normAutofit/>
          </a:bodyPr>
          <a:lstStyle/>
          <a:p>
            <a:pPr marL="68580" indent="0">
              <a:buNone/>
            </a:pPr>
            <a:endParaRPr lang="en-AU" sz="3200" dirty="0" smtClean="0"/>
          </a:p>
          <a:p>
            <a:endParaRPr lang="en-AU" sz="3200" dirty="0"/>
          </a:p>
          <a:p>
            <a:pPr marL="68580" indent="0">
              <a:buNone/>
            </a:pPr>
            <a:endParaRPr lang="en-AU" sz="3600" dirty="0" smtClean="0">
              <a:solidFill>
                <a:schemeClr val="tx1"/>
              </a:solidFill>
            </a:endParaRPr>
          </a:p>
        </p:txBody>
      </p:sp>
      <p:pic>
        <p:nvPicPr>
          <p:cNvPr id="6" name="Content Placeholder 5"/>
          <p:cNvPicPr>
            <a:picLocks noChangeAspect="1"/>
          </p:cNvPicPr>
          <p:nvPr/>
        </p:nvPicPr>
        <p:blipFill rotWithShape="1">
          <a:blip r:embed="rId2">
            <a:extLst>
              <a:ext uri="{28A0092B-C50C-407E-A947-70E740481C1C}">
                <a14:useLocalDpi xmlns:a14="http://schemas.microsoft.com/office/drawing/2010/main" val="0"/>
              </a:ext>
            </a:extLst>
          </a:blip>
          <a:srcRect l="3724" t="5172" r="5035" b="5172"/>
          <a:stretch/>
        </p:blipFill>
        <p:spPr>
          <a:xfrm>
            <a:off x="3626202" y="724136"/>
            <a:ext cx="2035611" cy="1080120"/>
          </a:xfrm>
          <a:prstGeom prst="rect">
            <a:avLst/>
          </a:prstGeom>
        </p:spPr>
      </p:pic>
      <p:sp>
        <p:nvSpPr>
          <p:cNvPr id="4" name="Rectangle 3"/>
          <p:cNvSpPr/>
          <p:nvPr/>
        </p:nvSpPr>
        <p:spPr>
          <a:xfrm>
            <a:off x="683568" y="1988840"/>
            <a:ext cx="7878249" cy="2880789"/>
          </a:xfrm>
          <a:prstGeom prst="rect">
            <a:avLst/>
          </a:prstGeom>
        </p:spPr>
        <p:txBody>
          <a:bodyPr wrap="square">
            <a:spAutoFit/>
          </a:bodyPr>
          <a:lstStyle/>
          <a:p>
            <a:pPr marL="366395" algn="r">
              <a:lnSpc>
                <a:spcPct val="115000"/>
              </a:lnSpc>
              <a:spcBef>
                <a:spcPts val="220"/>
              </a:spcBef>
              <a:spcAft>
                <a:spcPts val="0"/>
              </a:spcAft>
            </a:pPr>
            <a:r>
              <a:rPr lang="en-AU" sz="4800" b="1" dirty="0" smtClean="0">
                <a:solidFill>
                  <a:srgbClr val="006600"/>
                </a:solidFill>
                <a:latin typeface="Arial" panose="020B0604020202020204" pitchFamily="34" charset="0"/>
                <a:ea typeface="Arial" panose="020B0604020202020204" pitchFamily="34" charset="0"/>
                <a:cs typeface="Helvetica" panose="020B0604020202020204" pitchFamily="34" charset="0"/>
              </a:rPr>
              <a:t>Where it started?</a:t>
            </a:r>
            <a:endParaRPr lang="en-AU" sz="4800" b="1" dirty="0">
              <a:latin typeface="Arial" panose="020B0604020202020204" pitchFamily="34" charset="0"/>
              <a:ea typeface="Arial" panose="020B0604020202020204" pitchFamily="34" charset="0"/>
              <a:cs typeface="Times New Roman" panose="02020603050405020304" pitchFamily="18" charset="0"/>
            </a:endParaRPr>
          </a:p>
          <a:p>
            <a:r>
              <a:rPr lang="en-AU" dirty="0"/>
              <a:t>In July 1984, construction worker and </a:t>
            </a:r>
            <a:r>
              <a:rPr lang="en-AU" dirty="0" smtClean="0"/>
              <a:t>poet, </a:t>
            </a:r>
            <a:r>
              <a:rPr lang="en-AU" dirty="0"/>
              <a:t>Marc </a:t>
            </a:r>
            <a:r>
              <a:rPr lang="en-AU" dirty="0" smtClean="0"/>
              <a:t>Smith, </a:t>
            </a:r>
            <a:r>
              <a:rPr lang="en-AU" dirty="0"/>
              <a:t>started a weekly poetry reading at the Green Mill Jazz Club in Chicago, looking for a way to breathe life into the open mike format. The series, called the Uptown Poetry Slam, placed emphasis on performance and laid the groundwork for the brand of poetry that would eventually be exhibited in slam. The Uptown Poetry Slam continues to run every Sunday night</a:t>
            </a:r>
            <a:r>
              <a:rPr lang="en-AU" dirty="0" smtClean="0"/>
              <a:t>. </a:t>
            </a:r>
            <a:endParaRPr lang="en-AU"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0624" y="4653137"/>
            <a:ext cx="2731194" cy="1816244"/>
          </a:xfrm>
          <a:prstGeom prst="rect">
            <a:avLst/>
          </a:prstGeom>
        </p:spPr>
      </p:pic>
      <p:pic>
        <p:nvPicPr>
          <p:cNvPr id="7" name="Picture 6" descr="https://carleton.ca/creativewriting/wp-content/uploads/Poetry.jpg"/>
          <p:cNvPicPr/>
          <p:nvPr/>
        </p:nvPicPr>
        <p:blipFill rotWithShape="1">
          <a:blip r:embed="rId4">
            <a:extLst>
              <a:ext uri="{28A0092B-C50C-407E-A947-70E740481C1C}">
                <a14:useLocalDpi xmlns:a14="http://schemas.microsoft.com/office/drawing/2010/main" val="0"/>
              </a:ext>
            </a:extLst>
          </a:blip>
          <a:srcRect t="31868"/>
          <a:stretch/>
        </p:blipFill>
        <p:spPr bwMode="auto">
          <a:xfrm>
            <a:off x="2051720" y="2164408"/>
            <a:ext cx="1347470" cy="70294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74263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200800" cy="1143000"/>
          </a:xfrm>
          <a:solidFill>
            <a:schemeClr val="bg2">
              <a:lumMod val="60000"/>
              <a:lumOff val="40000"/>
            </a:schemeClr>
          </a:solidFill>
        </p:spPr>
        <p:txBody>
          <a:bodyPr>
            <a:normAutofit/>
          </a:bodyPr>
          <a:lstStyle/>
          <a:p>
            <a:pPr algn="ctr"/>
            <a:endParaRPr lang="en-AU" sz="6000" dirty="0"/>
          </a:p>
        </p:txBody>
      </p:sp>
      <p:sp>
        <p:nvSpPr>
          <p:cNvPr id="3" name="Content Placeholder 2"/>
          <p:cNvSpPr>
            <a:spLocks noGrp="1"/>
          </p:cNvSpPr>
          <p:nvPr>
            <p:ph idx="1"/>
          </p:nvPr>
        </p:nvSpPr>
        <p:spPr>
          <a:xfrm>
            <a:off x="1043492" y="1844824"/>
            <a:ext cx="7128908" cy="4392488"/>
          </a:xfrm>
        </p:spPr>
        <p:txBody>
          <a:bodyPr>
            <a:normAutofit/>
          </a:bodyPr>
          <a:lstStyle/>
          <a:p>
            <a:pPr marL="68580" indent="0">
              <a:buNone/>
            </a:pPr>
            <a:endParaRPr lang="en-AU" sz="3200" dirty="0" smtClean="0"/>
          </a:p>
          <a:p>
            <a:endParaRPr lang="en-AU" sz="3200" dirty="0"/>
          </a:p>
          <a:p>
            <a:pPr marL="68580" indent="0">
              <a:buNone/>
            </a:pPr>
            <a:endParaRPr lang="en-AU" sz="3600" dirty="0" smtClean="0">
              <a:solidFill>
                <a:schemeClr val="tx1"/>
              </a:solidFill>
            </a:endParaRPr>
          </a:p>
        </p:txBody>
      </p:sp>
      <p:pic>
        <p:nvPicPr>
          <p:cNvPr id="6" name="Content Placeholder 5"/>
          <p:cNvPicPr>
            <a:picLocks noChangeAspect="1"/>
          </p:cNvPicPr>
          <p:nvPr/>
        </p:nvPicPr>
        <p:blipFill rotWithShape="1">
          <a:blip r:embed="rId2">
            <a:extLst>
              <a:ext uri="{28A0092B-C50C-407E-A947-70E740481C1C}">
                <a14:useLocalDpi xmlns:a14="http://schemas.microsoft.com/office/drawing/2010/main" val="0"/>
              </a:ext>
            </a:extLst>
          </a:blip>
          <a:srcRect l="3724" t="5172" r="5035" b="5172"/>
          <a:stretch/>
        </p:blipFill>
        <p:spPr>
          <a:xfrm>
            <a:off x="3626202" y="724136"/>
            <a:ext cx="2035611" cy="1080120"/>
          </a:xfrm>
          <a:prstGeom prst="rect">
            <a:avLst/>
          </a:prstGeom>
        </p:spPr>
      </p:pic>
      <p:sp>
        <p:nvSpPr>
          <p:cNvPr id="4" name="Rectangle 3"/>
          <p:cNvSpPr/>
          <p:nvPr/>
        </p:nvSpPr>
        <p:spPr>
          <a:xfrm>
            <a:off x="1025477" y="1988840"/>
            <a:ext cx="7218931" cy="2899255"/>
          </a:xfrm>
          <a:prstGeom prst="rect">
            <a:avLst/>
          </a:prstGeom>
        </p:spPr>
        <p:txBody>
          <a:bodyPr wrap="square">
            <a:spAutoFit/>
          </a:bodyPr>
          <a:lstStyle/>
          <a:p>
            <a:pPr marL="366395" algn="r">
              <a:lnSpc>
                <a:spcPct val="115000"/>
              </a:lnSpc>
              <a:spcBef>
                <a:spcPts val="220"/>
              </a:spcBef>
              <a:spcAft>
                <a:spcPts val="0"/>
              </a:spcAft>
            </a:pPr>
            <a:r>
              <a:rPr lang="en-AU" sz="4800" b="1" dirty="0" smtClean="0">
                <a:solidFill>
                  <a:srgbClr val="006600"/>
                </a:solidFill>
                <a:latin typeface="Arial" panose="020B0604020202020204" pitchFamily="34" charset="0"/>
                <a:ea typeface="Arial" panose="020B0604020202020204" pitchFamily="34" charset="0"/>
                <a:cs typeface="Helvetica" panose="020B0604020202020204" pitchFamily="34" charset="0"/>
              </a:rPr>
              <a:t>What style of poem can be performed?</a:t>
            </a:r>
            <a:endParaRPr lang="en-AU" sz="4800" b="1" dirty="0" smtClean="0">
              <a:latin typeface="Arial" panose="020B0604020202020204" pitchFamily="34" charset="0"/>
              <a:ea typeface="Arial" panose="020B0604020202020204" pitchFamily="34" charset="0"/>
              <a:cs typeface="Times New Roman" panose="02020603050405020304" pitchFamily="18" charset="0"/>
            </a:endParaRPr>
          </a:p>
          <a:p>
            <a:r>
              <a:rPr lang="en-AU" dirty="0" smtClean="0"/>
              <a:t>One </a:t>
            </a:r>
            <a:r>
              <a:rPr lang="en-AU" dirty="0"/>
              <a:t>of the best things about poetry slam is the range of poets/performers it attracts. Poets/performers are free to do work in any </a:t>
            </a:r>
            <a:r>
              <a:rPr lang="en-AU" dirty="0" smtClean="0"/>
              <a:t>style, </a:t>
            </a:r>
            <a:r>
              <a:rPr lang="en-AU" dirty="0"/>
              <a:t>on any subject.</a:t>
            </a:r>
          </a:p>
          <a:p>
            <a:endParaRPr lang="en-AU" dirty="0"/>
          </a:p>
        </p:txBody>
      </p:sp>
      <p:pic>
        <p:nvPicPr>
          <p:cNvPr id="7" name="Picture 6" descr="https://carleton.ca/creativewriting/wp-content/uploads/Poetry.jpg"/>
          <p:cNvPicPr/>
          <p:nvPr/>
        </p:nvPicPr>
        <p:blipFill rotWithShape="1">
          <a:blip r:embed="rId3">
            <a:extLst>
              <a:ext uri="{28A0092B-C50C-407E-A947-70E740481C1C}">
                <a14:useLocalDpi xmlns:a14="http://schemas.microsoft.com/office/drawing/2010/main" val="0"/>
              </a:ext>
            </a:extLst>
          </a:blip>
          <a:srcRect t="31868"/>
          <a:stretch/>
        </p:blipFill>
        <p:spPr bwMode="auto">
          <a:xfrm>
            <a:off x="1062817" y="2158832"/>
            <a:ext cx="1347470" cy="70294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17341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200800" cy="1143000"/>
          </a:xfrm>
          <a:solidFill>
            <a:schemeClr val="bg2">
              <a:lumMod val="60000"/>
              <a:lumOff val="40000"/>
            </a:schemeClr>
          </a:solidFill>
        </p:spPr>
        <p:txBody>
          <a:bodyPr>
            <a:normAutofit/>
          </a:bodyPr>
          <a:lstStyle/>
          <a:p>
            <a:pPr algn="ctr"/>
            <a:endParaRPr lang="en-AU" sz="6000" dirty="0"/>
          </a:p>
        </p:txBody>
      </p:sp>
      <p:sp>
        <p:nvSpPr>
          <p:cNvPr id="3" name="Content Placeholder 2"/>
          <p:cNvSpPr>
            <a:spLocks noGrp="1"/>
          </p:cNvSpPr>
          <p:nvPr>
            <p:ph idx="1"/>
          </p:nvPr>
        </p:nvSpPr>
        <p:spPr>
          <a:xfrm>
            <a:off x="1043492" y="1844824"/>
            <a:ext cx="7128908" cy="4392488"/>
          </a:xfrm>
        </p:spPr>
        <p:txBody>
          <a:bodyPr>
            <a:normAutofit/>
          </a:bodyPr>
          <a:lstStyle/>
          <a:p>
            <a:pPr marL="68580" indent="0">
              <a:buNone/>
            </a:pPr>
            <a:endParaRPr lang="en-AU" sz="3200" dirty="0" smtClean="0"/>
          </a:p>
          <a:p>
            <a:endParaRPr lang="en-AU" sz="3200" dirty="0"/>
          </a:p>
          <a:p>
            <a:pPr marL="68580" indent="0">
              <a:buNone/>
            </a:pPr>
            <a:endParaRPr lang="en-AU" sz="3600" dirty="0" smtClean="0">
              <a:solidFill>
                <a:schemeClr val="tx1"/>
              </a:solidFill>
            </a:endParaRPr>
          </a:p>
        </p:txBody>
      </p:sp>
      <p:pic>
        <p:nvPicPr>
          <p:cNvPr id="6" name="Content Placeholder 5"/>
          <p:cNvPicPr>
            <a:picLocks noChangeAspect="1"/>
          </p:cNvPicPr>
          <p:nvPr/>
        </p:nvPicPr>
        <p:blipFill rotWithShape="1">
          <a:blip r:embed="rId2">
            <a:extLst>
              <a:ext uri="{28A0092B-C50C-407E-A947-70E740481C1C}">
                <a14:useLocalDpi xmlns:a14="http://schemas.microsoft.com/office/drawing/2010/main" val="0"/>
              </a:ext>
            </a:extLst>
          </a:blip>
          <a:srcRect l="3724" t="5172" r="5035" b="5172"/>
          <a:stretch/>
        </p:blipFill>
        <p:spPr>
          <a:xfrm>
            <a:off x="3626202" y="724136"/>
            <a:ext cx="2035611" cy="1080120"/>
          </a:xfrm>
          <a:prstGeom prst="rect">
            <a:avLst/>
          </a:prstGeom>
        </p:spPr>
      </p:pic>
      <p:sp>
        <p:nvSpPr>
          <p:cNvPr id="4" name="Rectangle 3"/>
          <p:cNvSpPr/>
          <p:nvPr/>
        </p:nvSpPr>
        <p:spPr>
          <a:xfrm>
            <a:off x="1025477" y="1988840"/>
            <a:ext cx="7218931" cy="4050340"/>
          </a:xfrm>
          <a:prstGeom prst="rect">
            <a:avLst/>
          </a:prstGeom>
        </p:spPr>
        <p:txBody>
          <a:bodyPr wrap="square">
            <a:spAutoFit/>
          </a:bodyPr>
          <a:lstStyle/>
          <a:p>
            <a:pPr marL="366395" algn="r">
              <a:lnSpc>
                <a:spcPct val="115000"/>
              </a:lnSpc>
              <a:spcBef>
                <a:spcPts val="220"/>
              </a:spcBef>
              <a:spcAft>
                <a:spcPts val="0"/>
              </a:spcAft>
            </a:pPr>
            <a:r>
              <a:rPr lang="en-AU" sz="4800" b="1" dirty="0" smtClean="0">
                <a:solidFill>
                  <a:srgbClr val="006600"/>
                </a:solidFill>
                <a:latin typeface="Arial" panose="020B0604020202020204" pitchFamily="34" charset="0"/>
                <a:ea typeface="Arial" panose="020B0604020202020204" pitchFamily="34" charset="0"/>
                <a:cs typeface="Helvetica" panose="020B0604020202020204" pitchFamily="34" charset="0"/>
              </a:rPr>
              <a:t>What are the rules?</a:t>
            </a:r>
            <a:endParaRPr lang="en-AU" sz="4800" b="1" dirty="0" smtClean="0">
              <a:latin typeface="Arial" panose="020B0604020202020204" pitchFamily="34" charset="0"/>
              <a:ea typeface="Arial" panose="020B0604020202020204" pitchFamily="34" charset="0"/>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latin typeface="Helvetica" panose="020B0604020202020204" pitchFamily="34" charset="0"/>
                <a:ea typeface="Times New Roman" panose="02020603050405020304" pitchFamily="18" charset="0"/>
              </a:rPr>
              <a:t>S</a:t>
            </a:r>
            <a:r>
              <a:rPr lang="en-US" altLang="en-US" dirty="0" smtClean="0">
                <a:solidFill>
                  <a:srgbClr val="000000"/>
                </a:solidFill>
                <a:latin typeface="Helvetica" panose="020B0604020202020204" pitchFamily="34" charset="0"/>
                <a:ea typeface="Times New Roman" panose="02020603050405020304" pitchFamily="18" charset="0"/>
              </a:rPr>
              <a:t>PS </a:t>
            </a:r>
            <a:r>
              <a:rPr lang="en-US" altLang="en-US" dirty="0">
                <a:solidFill>
                  <a:srgbClr val="000000"/>
                </a:solidFill>
                <a:latin typeface="Helvetica" panose="020B0604020202020204" pitchFamily="34" charset="0"/>
                <a:ea typeface="Times New Roman" panose="02020603050405020304" pitchFamily="18" charset="0"/>
              </a:rPr>
              <a:t>Poetry Slam rules are</a:t>
            </a:r>
            <a:r>
              <a:rPr lang="en-US" altLang="en-US" dirty="0" smtClean="0">
                <a:solidFill>
                  <a:srgbClr val="000000"/>
                </a:solidFill>
                <a:latin typeface="Helvetica" panose="020B0604020202020204" pitchFamily="34" charset="0"/>
                <a:ea typeface="Times New Roman" panose="02020603050405020304" pitchFamily="18" charset="0"/>
              </a:rPr>
              <a:t>:</a:t>
            </a:r>
          </a:p>
          <a:p>
            <a:pPr lvl="0" eaLnBrk="0" fontAlgn="base" hangingPunct="0">
              <a:spcBef>
                <a:spcPct val="0"/>
              </a:spcBef>
              <a:spcAft>
                <a:spcPct val="0"/>
              </a:spcAft>
            </a:pPr>
            <a:endParaRPr lang="en-AU" altLang="en-US" sz="1000" dirty="0">
              <a:ea typeface="Times New Roman" panose="02020603050405020304" pitchFamily="18" charset="0"/>
            </a:endParaRPr>
          </a:p>
          <a:p>
            <a:pPr lvl="0" eaLnBrk="0" fontAlgn="base" hangingPunct="0">
              <a:spcBef>
                <a:spcPct val="0"/>
              </a:spcBef>
              <a:spcAft>
                <a:spcPct val="0"/>
              </a:spcAft>
              <a:buFontTx/>
              <a:buChar char="•"/>
            </a:pPr>
            <a:r>
              <a:rPr lang="en-US" altLang="en-US" dirty="0">
                <a:solidFill>
                  <a:srgbClr val="000000"/>
                </a:solidFill>
                <a:latin typeface="Helvetica" panose="020B0604020202020204" pitchFamily="34" charset="0"/>
                <a:ea typeface="Times New Roman" panose="02020603050405020304" pitchFamily="18" charset="0"/>
              </a:rPr>
              <a:t>Each poem can be an original (one you have written yourself) or one from another author. Your job is to engage your audience</a:t>
            </a:r>
            <a:r>
              <a:rPr lang="en-US" altLang="en-US" dirty="0" smtClean="0">
                <a:solidFill>
                  <a:srgbClr val="000000"/>
                </a:solidFill>
                <a:latin typeface="Helvetica" panose="020B0604020202020204" pitchFamily="34" charset="0"/>
                <a:ea typeface="Times New Roman" panose="02020603050405020304" pitchFamily="18" charset="0"/>
              </a:rPr>
              <a:t>!</a:t>
            </a:r>
          </a:p>
          <a:p>
            <a:pPr lvl="0" eaLnBrk="0" fontAlgn="base" hangingPunct="0">
              <a:spcBef>
                <a:spcPct val="0"/>
              </a:spcBef>
              <a:spcAft>
                <a:spcPct val="0"/>
              </a:spcAft>
            </a:pPr>
            <a:endParaRPr lang="en-AU" altLang="en-US" sz="1000" dirty="0">
              <a:ea typeface="Times New Roman" panose="02020603050405020304" pitchFamily="18" charset="0"/>
            </a:endParaRPr>
          </a:p>
          <a:p>
            <a:pPr lvl="0" eaLnBrk="0" fontAlgn="base" hangingPunct="0">
              <a:spcBef>
                <a:spcPct val="0"/>
              </a:spcBef>
              <a:spcAft>
                <a:spcPct val="0"/>
              </a:spcAft>
              <a:buFontTx/>
              <a:buChar char="•"/>
            </a:pPr>
            <a:r>
              <a:rPr lang="en-US" altLang="en-US" dirty="0">
                <a:solidFill>
                  <a:srgbClr val="000000"/>
                </a:solidFill>
                <a:latin typeface="Helvetica" panose="020B0604020202020204" pitchFamily="34" charset="0"/>
                <a:ea typeface="Times New Roman" panose="02020603050405020304" pitchFamily="18" charset="0"/>
              </a:rPr>
              <a:t>Start your performance with the title and state the author of the poem</a:t>
            </a:r>
            <a:r>
              <a:rPr lang="en-US" altLang="en-US" dirty="0" smtClean="0">
                <a:solidFill>
                  <a:srgbClr val="000000"/>
                </a:solidFill>
                <a:latin typeface="Helvetica" panose="020B0604020202020204" pitchFamily="34" charset="0"/>
                <a:ea typeface="Times New Roman" panose="02020603050405020304" pitchFamily="18" charset="0"/>
              </a:rPr>
              <a:t>.</a:t>
            </a:r>
          </a:p>
          <a:p>
            <a:pPr lvl="0" eaLnBrk="0" fontAlgn="base" hangingPunct="0">
              <a:spcBef>
                <a:spcPct val="0"/>
              </a:spcBef>
              <a:spcAft>
                <a:spcPct val="0"/>
              </a:spcAft>
            </a:pPr>
            <a:endParaRPr lang="en-AU" altLang="en-US" sz="1000" dirty="0">
              <a:ea typeface="Times New Roman" panose="02020603050405020304" pitchFamily="18" charset="0"/>
            </a:endParaRPr>
          </a:p>
          <a:p>
            <a:pPr lvl="0" eaLnBrk="0" fontAlgn="base" hangingPunct="0">
              <a:spcBef>
                <a:spcPct val="0"/>
              </a:spcBef>
              <a:spcAft>
                <a:spcPct val="0"/>
              </a:spcAft>
              <a:buFontTx/>
              <a:buChar char="•"/>
            </a:pPr>
            <a:r>
              <a:rPr lang="en-US" altLang="en-US" dirty="0">
                <a:solidFill>
                  <a:srgbClr val="000000"/>
                </a:solidFill>
                <a:latin typeface="Helvetica" panose="020B0604020202020204" pitchFamily="34" charset="0"/>
                <a:ea typeface="Times New Roman" panose="02020603050405020304" pitchFamily="18" charset="0"/>
              </a:rPr>
              <a:t>Each poet/performer gets three minutes (plus a ten-second grace period) to recite one poem. If the poet goes over time, points will be deducted from the total score</a:t>
            </a:r>
            <a:r>
              <a:rPr lang="en-US" altLang="en-US" dirty="0" smtClean="0">
                <a:solidFill>
                  <a:srgbClr val="000000"/>
                </a:solidFill>
                <a:latin typeface="Helvetica" panose="020B0604020202020204" pitchFamily="34" charset="0"/>
                <a:ea typeface="Times New Roman" panose="02020603050405020304" pitchFamily="18" charset="0"/>
              </a:rPr>
              <a:t>.</a:t>
            </a:r>
          </a:p>
          <a:p>
            <a:pPr lvl="0" eaLnBrk="0" fontAlgn="base" hangingPunct="0">
              <a:spcBef>
                <a:spcPct val="0"/>
              </a:spcBef>
              <a:spcAft>
                <a:spcPct val="0"/>
              </a:spcAft>
            </a:pPr>
            <a:endParaRPr lang="en-AU" altLang="en-US" sz="1000" dirty="0">
              <a:ea typeface="Times New Roman" panose="02020603050405020304" pitchFamily="18" charset="0"/>
            </a:endParaRPr>
          </a:p>
          <a:p>
            <a:pPr lvl="0" eaLnBrk="0" fontAlgn="base" hangingPunct="0">
              <a:spcBef>
                <a:spcPct val="0"/>
              </a:spcBef>
              <a:spcAft>
                <a:spcPct val="0"/>
              </a:spcAft>
              <a:buFontTx/>
              <a:buChar char="•"/>
            </a:pPr>
            <a:r>
              <a:rPr lang="en-US" altLang="en-US" dirty="0">
                <a:solidFill>
                  <a:srgbClr val="000000"/>
                </a:solidFill>
                <a:latin typeface="Helvetica" panose="020B0604020202020204" pitchFamily="34" charset="0"/>
                <a:ea typeface="Times New Roman" panose="02020603050405020304" pitchFamily="18" charset="0"/>
              </a:rPr>
              <a:t>The poet may not use props, costumes or musical instruments</a:t>
            </a:r>
            <a:r>
              <a:rPr lang="en-US" altLang="en-US" dirty="0" smtClean="0">
                <a:solidFill>
                  <a:srgbClr val="000000"/>
                </a:solidFill>
                <a:latin typeface="Helvetica" panose="020B0604020202020204" pitchFamily="34" charset="0"/>
                <a:ea typeface="Times New Roman" panose="02020603050405020304" pitchFamily="18" charset="0"/>
              </a:rPr>
              <a:t>.</a:t>
            </a:r>
            <a:endParaRPr lang="en-AU" altLang="en-US" sz="2800" dirty="0">
              <a:ea typeface="Times New Roman" panose="02020603050405020304" pitchFamily="18" charset="0"/>
            </a:endParaRPr>
          </a:p>
        </p:txBody>
      </p:sp>
      <p:pic>
        <p:nvPicPr>
          <p:cNvPr id="9" name="Picture 8" descr="https://carleton.ca/creativewriting/wp-content/uploads/Poetry.jpg"/>
          <p:cNvPicPr/>
          <p:nvPr/>
        </p:nvPicPr>
        <p:blipFill rotWithShape="1">
          <a:blip r:embed="rId3">
            <a:extLst>
              <a:ext uri="{28A0092B-C50C-407E-A947-70E740481C1C}">
                <a14:useLocalDpi xmlns:a14="http://schemas.microsoft.com/office/drawing/2010/main" val="0"/>
              </a:ext>
            </a:extLst>
          </a:blip>
          <a:srcRect t="31868"/>
          <a:stretch/>
        </p:blipFill>
        <p:spPr bwMode="auto">
          <a:xfrm>
            <a:off x="1043492" y="2132856"/>
            <a:ext cx="1347470" cy="70294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03880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200800" cy="1143000"/>
          </a:xfrm>
          <a:solidFill>
            <a:schemeClr val="bg2">
              <a:lumMod val="60000"/>
              <a:lumOff val="40000"/>
            </a:schemeClr>
          </a:solidFill>
        </p:spPr>
        <p:txBody>
          <a:bodyPr>
            <a:normAutofit/>
          </a:bodyPr>
          <a:lstStyle/>
          <a:p>
            <a:pPr algn="ctr"/>
            <a:endParaRPr lang="en-AU" sz="6000" dirty="0"/>
          </a:p>
        </p:txBody>
      </p:sp>
      <p:sp>
        <p:nvSpPr>
          <p:cNvPr id="3" name="Content Placeholder 2"/>
          <p:cNvSpPr>
            <a:spLocks noGrp="1"/>
          </p:cNvSpPr>
          <p:nvPr>
            <p:ph idx="1"/>
          </p:nvPr>
        </p:nvSpPr>
        <p:spPr>
          <a:xfrm>
            <a:off x="1043492" y="1844824"/>
            <a:ext cx="7128908" cy="4392488"/>
          </a:xfrm>
        </p:spPr>
        <p:txBody>
          <a:bodyPr>
            <a:normAutofit/>
          </a:bodyPr>
          <a:lstStyle/>
          <a:p>
            <a:pPr marL="68580" indent="0">
              <a:buNone/>
            </a:pPr>
            <a:endParaRPr lang="en-AU" sz="3200" dirty="0" smtClean="0"/>
          </a:p>
          <a:p>
            <a:endParaRPr lang="en-AU" sz="3200" dirty="0"/>
          </a:p>
          <a:p>
            <a:pPr marL="68580" indent="0">
              <a:buNone/>
            </a:pPr>
            <a:endParaRPr lang="en-AU" sz="3600" dirty="0" smtClean="0">
              <a:solidFill>
                <a:schemeClr val="tx1"/>
              </a:solidFill>
            </a:endParaRPr>
          </a:p>
        </p:txBody>
      </p:sp>
      <p:pic>
        <p:nvPicPr>
          <p:cNvPr id="6" name="Content Placeholder 5"/>
          <p:cNvPicPr>
            <a:picLocks noChangeAspect="1"/>
          </p:cNvPicPr>
          <p:nvPr/>
        </p:nvPicPr>
        <p:blipFill rotWithShape="1">
          <a:blip r:embed="rId2">
            <a:extLst>
              <a:ext uri="{28A0092B-C50C-407E-A947-70E740481C1C}">
                <a14:useLocalDpi xmlns:a14="http://schemas.microsoft.com/office/drawing/2010/main" val="0"/>
              </a:ext>
            </a:extLst>
          </a:blip>
          <a:srcRect l="3724" t="5172" r="5035" b="5172"/>
          <a:stretch/>
        </p:blipFill>
        <p:spPr>
          <a:xfrm>
            <a:off x="3626202" y="724136"/>
            <a:ext cx="2035611" cy="1080120"/>
          </a:xfrm>
          <a:prstGeom prst="rect">
            <a:avLst/>
          </a:prstGeom>
        </p:spPr>
      </p:pic>
      <p:sp>
        <p:nvSpPr>
          <p:cNvPr id="4" name="Rectangle 3"/>
          <p:cNvSpPr/>
          <p:nvPr/>
        </p:nvSpPr>
        <p:spPr>
          <a:xfrm>
            <a:off x="1025477" y="1988840"/>
            <a:ext cx="7218931" cy="4019562"/>
          </a:xfrm>
          <a:prstGeom prst="rect">
            <a:avLst/>
          </a:prstGeom>
        </p:spPr>
        <p:txBody>
          <a:bodyPr wrap="square">
            <a:spAutoFit/>
          </a:bodyPr>
          <a:lstStyle/>
          <a:p>
            <a:pPr marL="366395" algn="r">
              <a:lnSpc>
                <a:spcPct val="115000"/>
              </a:lnSpc>
              <a:spcBef>
                <a:spcPts val="220"/>
              </a:spcBef>
              <a:spcAft>
                <a:spcPts val="0"/>
              </a:spcAft>
            </a:pPr>
            <a:r>
              <a:rPr lang="en-AU" sz="4800" b="1" dirty="0" smtClean="0">
                <a:solidFill>
                  <a:srgbClr val="006600"/>
                </a:solidFill>
                <a:latin typeface="Arial" panose="020B0604020202020204" pitchFamily="34" charset="0"/>
                <a:ea typeface="Arial" panose="020B0604020202020204" pitchFamily="34" charset="0"/>
                <a:cs typeface="Helvetica" panose="020B0604020202020204" pitchFamily="34" charset="0"/>
              </a:rPr>
              <a:t>What are the rules?</a:t>
            </a:r>
            <a:endParaRPr lang="en-AU" sz="4800" b="1" dirty="0" smtClean="0">
              <a:latin typeface="Arial" panose="020B0604020202020204" pitchFamily="34" charset="0"/>
              <a:ea typeface="Arial" panose="020B0604020202020204" pitchFamily="34" charset="0"/>
              <a:cs typeface="Times New Roman" panose="02020603050405020304" pitchFamily="18" charset="0"/>
            </a:endParaRPr>
          </a:p>
          <a:p>
            <a:pPr lvl="0" eaLnBrk="0" fontAlgn="base" hangingPunct="0">
              <a:spcBef>
                <a:spcPct val="0"/>
              </a:spcBef>
              <a:spcAft>
                <a:spcPct val="0"/>
              </a:spcAft>
              <a:buFontTx/>
              <a:buChar char="•"/>
            </a:pPr>
            <a:r>
              <a:rPr lang="en-US" altLang="en-US" dirty="0" smtClean="0">
                <a:solidFill>
                  <a:srgbClr val="000000"/>
                </a:solidFill>
                <a:latin typeface="Helvetica" panose="020B0604020202020204" pitchFamily="34" charset="0"/>
                <a:ea typeface="Times New Roman" panose="02020603050405020304" pitchFamily="18" charset="0"/>
              </a:rPr>
              <a:t>As </a:t>
            </a:r>
            <a:r>
              <a:rPr lang="en-US" altLang="en-US" dirty="0">
                <a:solidFill>
                  <a:srgbClr val="000000"/>
                </a:solidFill>
                <a:latin typeface="Helvetica" panose="020B0604020202020204" pitchFamily="34" charset="0"/>
                <a:ea typeface="Times New Roman" panose="02020603050405020304" pitchFamily="18" charset="0"/>
              </a:rPr>
              <a:t>the audience, we ask you to give your full attention to the poet/performer while they are performing</a:t>
            </a:r>
            <a:r>
              <a:rPr lang="en-US" altLang="en-US" dirty="0" smtClean="0">
                <a:solidFill>
                  <a:srgbClr val="000000"/>
                </a:solidFill>
                <a:latin typeface="Helvetica" panose="020B0604020202020204" pitchFamily="34" charset="0"/>
                <a:ea typeface="Times New Roman" panose="02020603050405020304" pitchFamily="18" charset="0"/>
              </a:rPr>
              <a:t>.</a:t>
            </a:r>
          </a:p>
          <a:p>
            <a:pPr lvl="0" eaLnBrk="0" fontAlgn="base" hangingPunct="0">
              <a:spcBef>
                <a:spcPct val="0"/>
              </a:spcBef>
              <a:spcAft>
                <a:spcPct val="0"/>
              </a:spcAft>
            </a:pPr>
            <a:endParaRPr lang="en-AU" altLang="en-US" sz="1000" dirty="0">
              <a:ea typeface="Times New Roman" panose="02020603050405020304" pitchFamily="18" charset="0"/>
            </a:endParaRPr>
          </a:p>
          <a:p>
            <a:pPr lvl="0" eaLnBrk="0" fontAlgn="base" hangingPunct="0">
              <a:spcBef>
                <a:spcPct val="0"/>
              </a:spcBef>
              <a:spcAft>
                <a:spcPct val="0"/>
              </a:spcAft>
              <a:buFontTx/>
              <a:buChar char="•"/>
            </a:pPr>
            <a:r>
              <a:rPr lang="en-US" altLang="en-US" dirty="0">
                <a:solidFill>
                  <a:srgbClr val="000000"/>
                </a:solidFill>
                <a:latin typeface="Helvetica" panose="020B0604020202020204" pitchFamily="34" charset="0"/>
                <a:ea typeface="Times New Roman" panose="02020603050405020304" pitchFamily="18" charset="0"/>
              </a:rPr>
              <a:t>As the audience, we encourage you to respond to the poet/performer in an appropriate manner. Remember, it takes a lot of courage to stand up and perform in front of an audience</a:t>
            </a:r>
            <a:r>
              <a:rPr lang="en-US" altLang="en-US" dirty="0" smtClean="0">
                <a:solidFill>
                  <a:srgbClr val="000000"/>
                </a:solidFill>
                <a:latin typeface="Helvetica" panose="020B0604020202020204" pitchFamily="34" charset="0"/>
                <a:ea typeface="Times New Roman" panose="02020603050405020304" pitchFamily="18" charset="0"/>
              </a:rPr>
              <a:t>!</a:t>
            </a:r>
          </a:p>
          <a:p>
            <a:pPr lvl="0" eaLnBrk="0" fontAlgn="base" hangingPunct="0">
              <a:spcBef>
                <a:spcPct val="0"/>
              </a:spcBef>
              <a:spcAft>
                <a:spcPct val="0"/>
              </a:spcAft>
            </a:pPr>
            <a:endParaRPr lang="en-AU" altLang="en-US" sz="1000" dirty="0">
              <a:ea typeface="Times New Roman" panose="02020603050405020304" pitchFamily="18" charset="0"/>
            </a:endParaRPr>
          </a:p>
          <a:p>
            <a:pPr lvl="0" eaLnBrk="0" fontAlgn="base" hangingPunct="0">
              <a:spcBef>
                <a:spcPct val="0"/>
              </a:spcBef>
              <a:spcAft>
                <a:spcPct val="0"/>
              </a:spcAft>
              <a:buFontTx/>
              <a:buChar char="•"/>
            </a:pPr>
            <a:r>
              <a:rPr lang="en-US" altLang="en-US" dirty="0">
                <a:solidFill>
                  <a:srgbClr val="000000"/>
                </a:solidFill>
                <a:latin typeface="Helvetica" panose="020B0604020202020204" pitchFamily="34" charset="0"/>
                <a:ea typeface="Times New Roman" panose="02020603050405020304" pitchFamily="18" charset="0"/>
              </a:rPr>
              <a:t>The judges’ scores will be </a:t>
            </a:r>
            <a:r>
              <a:rPr lang="en-US" altLang="en-US" dirty="0" err="1" smtClean="0">
                <a:solidFill>
                  <a:srgbClr val="000000"/>
                </a:solidFill>
                <a:latin typeface="Helvetica" panose="020B0604020202020204" pitchFamily="34" charset="0"/>
                <a:ea typeface="Times New Roman" panose="02020603050405020304" pitchFamily="18" charset="0"/>
              </a:rPr>
              <a:t>totalled</a:t>
            </a:r>
            <a:r>
              <a:rPr lang="en-US" altLang="en-US" dirty="0" smtClean="0">
                <a:solidFill>
                  <a:srgbClr val="000000"/>
                </a:solidFill>
                <a:latin typeface="Helvetica" panose="020B0604020202020204" pitchFamily="34" charset="0"/>
                <a:ea typeface="Times New Roman" panose="02020603050405020304" pitchFamily="18" charset="0"/>
              </a:rPr>
              <a:t> </a:t>
            </a:r>
            <a:r>
              <a:rPr lang="en-US" altLang="en-US" dirty="0">
                <a:solidFill>
                  <a:srgbClr val="000000"/>
                </a:solidFill>
                <a:latin typeface="Helvetica" panose="020B0604020202020204" pitchFamily="34" charset="0"/>
                <a:ea typeface="Times New Roman" panose="02020603050405020304" pitchFamily="18" charset="0"/>
              </a:rPr>
              <a:t>and a grand slam score given. The poet/performer with the greatest total </a:t>
            </a:r>
            <a:r>
              <a:rPr lang="en-US" altLang="en-US" dirty="0" smtClean="0">
                <a:solidFill>
                  <a:srgbClr val="000000"/>
                </a:solidFill>
                <a:latin typeface="Helvetica" panose="020B0604020202020204" pitchFamily="34" charset="0"/>
                <a:ea typeface="Times New Roman" panose="02020603050405020304" pitchFamily="18" charset="0"/>
              </a:rPr>
              <a:t>in each stage is </a:t>
            </a:r>
            <a:r>
              <a:rPr lang="en-US" altLang="en-US" dirty="0">
                <a:solidFill>
                  <a:srgbClr val="000000"/>
                </a:solidFill>
                <a:latin typeface="Helvetica" panose="020B0604020202020204" pitchFamily="34" charset="0"/>
                <a:ea typeface="Times New Roman" panose="02020603050405020304" pitchFamily="18" charset="0"/>
              </a:rPr>
              <a:t>the winner and will be awarded a certificate and special prize.</a:t>
            </a:r>
            <a:endParaRPr lang="en-AU" altLang="en-US" sz="2800" dirty="0">
              <a:ea typeface="Times New Roman" panose="02020603050405020304" pitchFamily="18" charset="0"/>
            </a:endParaRPr>
          </a:p>
          <a:p>
            <a:endParaRPr lang="en-AU" dirty="0"/>
          </a:p>
          <a:p>
            <a:endParaRPr lang="en-AU" dirty="0"/>
          </a:p>
        </p:txBody>
      </p:sp>
      <p:pic>
        <p:nvPicPr>
          <p:cNvPr id="8" name="Picture 7" descr="https://carleton.ca/creativewriting/wp-content/uploads/Poetry.jpg"/>
          <p:cNvPicPr/>
          <p:nvPr/>
        </p:nvPicPr>
        <p:blipFill rotWithShape="1">
          <a:blip r:embed="rId3">
            <a:extLst>
              <a:ext uri="{28A0092B-C50C-407E-A947-70E740481C1C}">
                <a14:useLocalDpi xmlns:a14="http://schemas.microsoft.com/office/drawing/2010/main" val="0"/>
              </a:ext>
            </a:extLst>
          </a:blip>
          <a:srcRect t="31868"/>
          <a:stretch/>
        </p:blipFill>
        <p:spPr bwMode="auto">
          <a:xfrm>
            <a:off x="1043492" y="2077983"/>
            <a:ext cx="1347470" cy="70294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24472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844824"/>
            <a:ext cx="7128908" cy="4392488"/>
          </a:xfrm>
        </p:spPr>
        <p:txBody>
          <a:bodyPr>
            <a:normAutofit/>
          </a:bodyPr>
          <a:lstStyle/>
          <a:p>
            <a:pPr marL="68580" indent="0">
              <a:buNone/>
            </a:pPr>
            <a:endParaRPr lang="en-AU" sz="3200" dirty="0" smtClean="0"/>
          </a:p>
          <a:p>
            <a:endParaRPr lang="en-AU" sz="3200" dirty="0"/>
          </a:p>
          <a:p>
            <a:pPr marL="68580" indent="0">
              <a:buNone/>
            </a:pPr>
            <a:endParaRPr lang="en-AU" sz="3600" dirty="0" smtClean="0">
              <a:solidFill>
                <a:schemeClr val="tx1"/>
              </a:solidFill>
            </a:endParaRPr>
          </a:p>
        </p:txBody>
      </p:sp>
      <p:pic>
        <p:nvPicPr>
          <p:cNvPr id="6" name="Content Placeholder 5"/>
          <p:cNvPicPr>
            <a:picLocks noChangeAspect="1"/>
          </p:cNvPicPr>
          <p:nvPr/>
        </p:nvPicPr>
        <p:blipFill rotWithShape="1">
          <a:blip r:embed="rId2">
            <a:extLst>
              <a:ext uri="{28A0092B-C50C-407E-A947-70E740481C1C}">
                <a14:useLocalDpi xmlns:a14="http://schemas.microsoft.com/office/drawing/2010/main" val="0"/>
              </a:ext>
            </a:extLst>
          </a:blip>
          <a:srcRect l="3724" t="5172" r="5035" b="5172"/>
          <a:stretch/>
        </p:blipFill>
        <p:spPr>
          <a:xfrm>
            <a:off x="3626202" y="724136"/>
            <a:ext cx="2035611" cy="1080120"/>
          </a:xfrm>
          <a:prstGeom prst="rect">
            <a:avLst/>
          </a:prstGeom>
        </p:spPr>
      </p:pic>
      <p:sp>
        <p:nvSpPr>
          <p:cNvPr id="4" name="Rectangle 3"/>
          <p:cNvSpPr/>
          <p:nvPr/>
        </p:nvSpPr>
        <p:spPr>
          <a:xfrm>
            <a:off x="1025477" y="1988840"/>
            <a:ext cx="7218931" cy="1495794"/>
          </a:xfrm>
          <a:prstGeom prst="rect">
            <a:avLst/>
          </a:prstGeom>
        </p:spPr>
        <p:txBody>
          <a:bodyPr wrap="square">
            <a:spAutoFit/>
          </a:bodyPr>
          <a:lstStyle/>
          <a:p>
            <a:pPr marL="366395" algn="ctr">
              <a:lnSpc>
                <a:spcPct val="115000"/>
              </a:lnSpc>
              <a:spcBef>
                <a:spcPts val="220"/>
              </a:spcBef>
              <a:spcAft>
                <a:spcPts val="0"/>
              </a:spcAft>
            </a:pPr>
            <a:r>
              <a:rPr lang="en-AU" sz="4800" b="1" dirty="0" smtClean="0">
                <a:solidFill>
                  <a:srgbClr val="006600"/>
                </a:solidFill>
                <a:latin typeface="Arial" panose="020B0604020202020204" pitchFamily="34" charset="0"/>
                <a:ea typeface="Arial" panose="020B0604020202020204" pitchFamily="34" charset="0"/>
                <a:cs typeface="Helvetica" panose="020B0604020202020204" pitchFamily="34" charset="0"/>
              </a:rPr>
              <a:t>ES1 Grand Slam</a:t>
            </a:r>
            <a:endParaRPr lang="en-AU" sz="4800" b="1" dirty="0" smtClean="0">
              <a:latin typeface="Arial" panose="020B0604020202020204" pitchFamily="34" charset="0"/>
              <a:ea typeface="Arial" panose="020B0604020202020204" pitchFamily="34" charset="0"/>
              <a:cs typeface="Times New Roman" panose="02020603050405020304" pitchFamily="18" charset="0"/>
            </a:endParaRPr>
          </a:p>
          <a:p>
            <a:endParaRPr lang="en-AU" dirty="0"/>
          </a:p>
          <a:p>
            <a:endParaRPr lang="en-AU" dirty="0"/>
          </a:p>
        </p:txBody>
      </p:sp>
      <p:pic>
        <p:nvPicPr>
          <p:cNvPr id="8" name="Picture 7" descr="https://carleton.ca/creativewriting/wp-content/uploads/Poetry.jpg"/>
          <p:cNvPicPr/>
          <p:nvPr/>
        </p:nvPicPr>
        <p:blipFill rotWithShape="1">
          <a:blip r:embed="rId3">
            <a:extLst>
              <a:ext uri="{28A0092B-C50C-407E-A947-70E740481C1C}">
                <a14:useLocalDpi xmlns:a14="http://schemas.microsoft.com/office/drawing/2010/main" val="0"/>
              </a:ext>
            </a:extLst>
          </a:blip>
          <a:srcRect t="31868"/>
          <a:stretch/>
        </p:blipFill>
        <p:spPr bwMode="auto">
          <a:xfrm>
            <a:off x="1020719" y="2157617"/>
            <a:ext cx="1347470" cy="702945"/>
          </a:xfrm>
          <a:prstGeom prst="rect">
            <a:avLst/>
          </a:prstGeom>
          <a:noFill/>
          <a:ln>
            <a:noFill/>
          </a:ln>
          <a:extLst>
            <a:ext uri="{53640926-AAD7-44D8-BBD7-CCE9431645EC}">
              <a14:shadowObscured xmlns:a14="http://schemas.microsoft.com/office/drawing/2010/main"/>
            </a:ext>
          </a:extLst>
        </p:spPr>
      </p:pic>
      <p:sp>
        <p:nvSpPr>
          <p:cNvPr id="7" name="Rectangle 6"/>
          <p:cNvSpPr/>
          <p:nvPr/>
        </p:nvSpPr>
        <p:spPr>
          <a:xfrm>
            <a:off x="755576" y="2860562"/>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t>
            </a:r>
            <a:r>
              <a:rPr lang="en-AU" dirty="0" smtClean="0"/>
              <a:t>and first name of </a:t>
            </a:r>
            <a:r>
              <a:rPr lang="en-AU" dirty="0"/>
              <a:t>finalist </a:t>
            </a:r>
            <a:r>
              <a:rPr lang="en-AU" dirty="0" smtClean="0"/>
              <a:t>#1</a:t>
            </a:r>
            <a:endParaRPr lang="en-AU" dirty="0"/>
          </a:p>
        </p:txBody>
      </p:sp>
      <p:sp>
        <p:nvSpPr>
          <p:cNvPr id="10" name="Rectangle 9"/>
          <p:cNvSpPr/>
          <p:nvPr/>
        </p:nvSpPr>
        <p:spPr>
          <a:xfrm>
            <a:off x="2807688" y="4620330"/>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t>
            </a:r>
            <a:r>
              <a:rPr lang="en-AU" dirty="0" smtClean="0"/>
              <a:t>an </a:t>
            </a:r>
            <a:r>
              <a:rPr lang="en-AU" dirty="0"/>
              <a:t>first name of finalist </a:t>
            </a:r>
            <a:r>
              <a:rPr lang="en-AU" dirty="0" smtClean="0"/>
              <a:t>#2</a:t>
            </a:r>
            <a:endParaRPr lang="en-AU" dirty="0"/>
          </a:p>
        </p:txBody>
      </p:sp>
      <p:sp>
        <p:nvSpPr>
          <p:cNvPr id="11" name="Rectangle 10"/>
          <p:cNvSpPr/>
          <p:nvPr/>
        </p:nvSpPr>
        <p:spPr>
          <a:xfrm>
            <a:off x="4689705" y="2756529"/>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and first name of finalist </a:t>
            </a:r>
            <a:r>
              <a:rPr lang="en-AU" dirty="0" smtClean="0"/>
              <a:t>#3</a:t>
            </a:r>
            <a:endParaRPr lang="en-AU" dirty="0"/>
          </a:p>
        </p:txBody>
      </p:sp>
      <p:sp>
        <p:nvSpPr>
          <p:cNvPr id="12" name="Rectangle 11"/>
          <p:cNvSpPr/>
          <p:nvPr/>
        </p:nvSpPr>
        <p:spPr>
          <a:xfrm>
            <a:off x="6589596" y="4653136"/>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and first name of finalist </a:t>
            </a:r>
            <a:r>
              <a:rPr lang="en-AU" dirty="0" smtClean="0"/>
              <a:t>#4</a:t>
            </a:r>
            <a:endParaRPr lang="en-AU" dirty="0"/>
          </a:p>
        </p:txBody>
      </p:sp>
    </p:spTree>
    <p:extLst>
      <p:ext uri="{BB962C8B-B14F-4D97-AF65-F5344CB8AC3E}">
        <p14:creationId xmlns:p14="http://schemas.microsoft.com/office/powerpoint/2010/main" val="592398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844824"/>
            <a:ext cx="7128908" cy="4392488"/>
          </a:xfrm>
        </p:spPr>
        <p:txBody>
          <a:bodyPr>
            <a:normAutofit/>
          </a:bodyPr>
          <a:lstStyle/>
          <a:p>
            <a:pPr marL="68580" indent="0">
              <a:buNone/>
            </a:pPr>
            <a:endParaRPr lang="en-AU" sz="3200" dirty="0" smtClean="0"/>
          </a:p>
          <a:p>
            <a:endParaRPr lang="en-AU" sz="3200" dirty="0"/>
          </a:p>
          <a:p>
            <a:pPr marL="68580" indent="0">
              <a:buNone/>
            </a:pPr>
            <a:endParaRPr lang="en-AU" sz="3600" dirty="0" smtClean="0">
              <a:solidFill>
                <a:schemeClr val="tx1"/>
              </a:solidFill>
            </a:endParaRPr>
          </a:p>
        </p:txBody>
      </p:sp>
      <p:pic>
        <p:nvPicPr>
          <p:cNvPr id="6" name="Content Placeholder 5"/>
          <p:cNvPicPr>
            <a:picLocks noChangeAspect="1"/>
          </p:cNvPicPr>
          <p:nvPr/>
        </p:nvPicPr>
        <p:blipFill rotWithShape="1">
          <a:blip r:embed="rId2">
            <a:extLst>
              <a:ext uri="{28A0092B-C50C-407E-A947-70E740481C1C}">
                <a14:useLocalDpi xmlns:a14="http://schemas.microsoft.com/office/drawing/2010/main" val="0"/>
              </a:ext>
            </a:extLst>
          </a:blip>
          <a:srcRect l="3724" t="5172" r="5035" b="5172"/>
          <a:stretch/>
        </p:blipFill>
        <p:spPr>
          <a:xfrm>
            <a:off x="3626202" y="724136"/>
            <a:ext cx="2035611" cy="1080120"/>
          </a:xfrm>
          <a:prstGeom prst="rect">
            <a:avLst/>
          </a:prstGeom>
        </p:spPr>
      </p:pic>
      <p:sp>
        <p:nvSpPr>
          <p:cNvPr id="4" name="Rectangle 3"/>
          <p:cNvSpPr/>
          <p:nvPr/>
        </p:nvSpPr>
        <p:spPr>
          <a:xfrm>
            <a:off x="1025477" y="1988840"/>
            <a:ext cx="7218931" cy="1495794"/>
          </a:xfrm>
          <a:prstGeom prst="rect">
            <a:avLst/>
          </a:prstGeom>
        </p:spPr>
        <p:txBody>
          <a:bodyPr wrap="square">
            <a:spAutoFit/>
          </a:bodyPr>
          <a:lstStyle/>
          <a:p>
            <a:pPr marL="366395" algn="ctr">
              <a:lnSpc>
                <a:spcPct val="115000"/>
              </a:lnSpc>
              <a:spcBef>
                <a:spcPts val="220"/>
              </a:spcBef>
              <a:spcAft>
                <a:spcPts val="0"/>
              </a:spcAft>
            </a:pPr>
            <a:r>
              <a:rPr lang="en-AU" sz="4800" b="1" dirty="0" smtClean="0">
                <a:solidFill>
                  <a:srgbClr val="006600"/>
                </a:solidFill>
                <a:latin typeface="Arial" panose="020B0604020202020204" pitchFamily="34" charset="0"/>
                <a:ea typeface="Arial" panose="020B0604020202020204" pitchFamily="34" charset="0"/>
                <a:cs typeface="Helvetica" panose="020B0604020202020204" pitchFamily="34" charset="0"/>
              </a:rPr>
              <a:t>S1 Grand Slam</a:t>
            </a:r>
            <a:endParaRPr lang="en-AU" sz="4800" b="1" dirty="0" smtClean="0">
              <a:latin typeface="Arial" panose="020B0604020202020204" pitchFamily="34" charset="0"/>
              <a:ea typeface="Arial" panose="020B0604020202020204" pitchFamily="34" charset="0"/>
              <a:cs typeface="Times New Roman" panose="02020603050405020304" pitchFamily="18" charset="0"/>
            </a:endParaRPr>
          </a:p>
          <a:p>
            <a:endParaRPr lang="en-AU" dirty="0"/>
          </a:p>
          <a:p>
            <a:endParaRPr lang="en-AU" dirty="0"/>
          </a:p>
        </p:txBody>
      </p:sp>
      <p:pic>
        <p:nvPicPr>
          <p:cNvPr id="8" name="Picture 7" descr="https://carleton.ca/creativewriting/wp-content/uploads/Poetry.jpg"/>
          <p:cNvPicPr/>
          <p:nvPr/>
        </p:nvPicPr>
        <p:blipFill rotWithShape="1">
          <a:blip r:embed="rId3">
            <a:extLst>
              <a:ext uri="{28A0092B-C50C-407E-A947-70E740481C1C}">
                <a14:useLocalDpi xmlns:a14="http://schemas.microsoft.com/office/drawing/2010/main" val="0"/>
              </a:ext>
            </a:extLst>
          </a:blip>
          <a:srcRect t="31868"/>
          <a:stretch/>
        </p:blipFill>
        <p:spPr bwMode="auto">
          <a:xfrm>
            <a:off x="1020719" y="2157617"/>
            <a:ext cx="1347470" cy="702945"/>
          </a:xfrm>
          <a:prstGeom prst="rect">
            <a:avLst/>
          </a:prstGeom>
          <a:noFill/>
          <a:ln>
            <a:noFill/>
          </a:ln>
          <a:extLst>
            <a:ext uri="{53640926-AAD7-44D8-BBD7-CCE9431645EC}">
              <a14:shadowObscured xmlns:a14="http://schemas.microsoft.com/office/drawing/2010/main"/>
            </a:ext>
          </a:extLst>
        </p:spPr>
      </p:pic>
      <p:sp>
        <p:nvSpPr>
          <p:cNvPr id="7" name="Rectangle 6"/>
          <p:cNvSpPr/>
          <p:nvPr/>
        </p:nvSpPr>
        <p:spPr>
          <a:xfrm>
            <a:off x="755576" y="2860562"/>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t>
            </a:r>
            <a:r>
              <a:rPr lang="en-AU" dirty="0" smtClean="0"/>
              <a:t>and first name of </a:t>
            </a:r>
            <a:r>
              <a:rPr lang="en-AU" dirty="0"/>
              <a:t>finalist </a:t>
            </a:r>
            <a:r>
              <a:rPr lang="en-AU" dirty="0" smtClean="0"/>
              <a:t>#1</a:t>
            </a:r>
            <a:endParaRPr lang="en-AU" dirty="0"/>
          </a:p>
        </p:txBody>
      </p:sp>
      <p:sp>
        <p:nvSpPr>
          <p:cNvPr id="10" name="Rectangle 9"/>
          <p:cNvSpPr/>
          <p:nvPr/>
        </p:nvSpPr>
        <p:spPr>
          <a:xfrm>
            <a:off x="2807688" y="4620330"/>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t>
            </a:r>
            <a:r>
              <a:rPr lang="en-AU" dirty="0" smtClean="0"/>
              <a:t>an </a:t>
            </a:r>
            <a:r>
              <a:rPr lang="en-AU" dirty="0"/>
              <a:t>first name of finalist </a:t>
            </a:r>
            <a:r>
              <a:rPr lang="en-AU" dirty="0" smtClean="0"/>
              <a:t>#2</a:t>
            </a:r>
            <a:endParaRPr lang="en-AU" dirty="0"/>
          </a:p>
        </p:txBody>
      </p:sp>
      <p:sp>
        <p:nvSpPr>
          <p:cNvPr id="11" name="Rectangle 10"/>
          <p:cNvSpPr/>
          <p:nvPr/>
        </p:nvSpPr>
        <p:spPr>
          <a:xfrm>
            <a:off x="4689705" y="2756529"/>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and first name of finalist </a:t>
            </a:r>
            <a:r>
              <a:rPr lang="en-AU" dirty="0" smtClean="0"/>
              <a:t>#3</a:t>
            </a:r>
            <a:endParaRPr lang="en-AU" dirty="0"/>
          </a:p>
        </p:txBody>
      </p:sp>
      <p:sp>
        <p:nvSpPr>
          <p:cNvPr id="12" name="Rectangle 11"/>
          <p:cNvSpPr/>
          <p:nvPr/>
        </p:nvSpPr>
        <p:spPr>
          <a:xfrm>
            <a:off x="6589596" y="4653136"/>
            <a:ext cx="1944216" cy="179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Insert photo and first name of finalist </a:t>
            </a:r>
            <a:r>
              <a:rPr lang="en-AU" dirty="0" smtClean="0"/>
              <a:t>#4</a:t>
            </a:r>
            <a:endParaRPr lang="en-AU" dirty="0"/>
          </a:p>
        </p:txBody>
      </p:sp>
    </p:spTree>
    <p:extLst>
      <p:ext uri="{BB962C8B-B14F-4D97-AF65-F5344CB8AC3E}">
        <p14:creationId xmlns:p14="http://schemas.microsoft.com/office/powerpoint/2010/main" val="23356809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736</TotalTime>
  <Words>576</Words>
  <Application>Microsoft Office PowerPoint</Application>
  <PresentationFormat>On-screen Show (4:3)</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  Shellharbour Public School  Poetry Slam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Toronto Public School  Safety Day 2016</dc:title>
  <dc:creator>Doyle, Teresa</dc:creator>
  <cp:lastModifiedBy>Karen</cp:lastModifiedBy>
  <cp:revision>59</cp:revision>
  <dcterms:created xsi:type="dcterms:W3CDTF">2016-02-22T03:23:27Z</dcterms:created>
  <dcterms:modified xsi:type="dcterms:W3CDTF">2017-04-30T23:35:39Z</dcterms:modified>
</cp:coreProperties>
</file>