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7" r:id="rId4"/>
    <p:sldId id="263" r:id="rId5"/>
    <p:sldId id="264" r:id="rId6"/>
    <p:sldId id="265" r:id="rId7"/>
    <p:sldId id="260" r:id="rId8"/>
    <p:sldId id="266" r:id="rId9"/>
    <p:sldId id="261" r:id="rId10"/>
    <p:sldId id="269" r:id="rId11"/>
    <p:sldId id="258" r:id="rId12"/>
    <p:sldId id="262" r:id="rId13"/>
    <p:sldId id="270" r:id="rId14"/>
    <p:sldId id="271" r:id="rId15"/>
    <p:sldId id="25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F82-1F62-4E1F-B569-7175DBC0890A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99D0-F56B-4728-8599-96D69C242F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20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 smtClean="0">
                <a:solidFill>
                  <a:srgbClr val="FF0000"/>
                </a:solidFill>
              </a:rPr>
              <a:t>NSW Syllabus Reference: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MA2-5NA: Uses mental and written strategies for addition and subtraction involving two-, three-, four- and five-digit numbers.</a:t>
            </a:r>
          </a:p>
          <a:p>
            <a:endParaRPr lang="en-AU" b="1" dirty="0" smtClean="0"/>
          </a:p>
          <a:p>
            <a:r>
              <a:rPr lang="en-AU" b="1" dirty="0" smtClean="0"/>
              <a:t>MA2-8NA: complete number sentences involving addition and subtraction by calculating missing numbers, eg find the missing numbers ___ + 55 = 83</a:t>
            </a:r>
          </a:p>
          <a:p>
            <a:endParaRPr lang="en-AU" b="1" dirty="0" smtClean="0"/>
          </a:p>
          <a:p>
            <a:r>
              <a:rPr lang="en-AU" sz="1800" b="1" dirty="0" smtClean="0">
                <a:solidFill>
                  <a:srgbClr val="FF0000"/>
                </a:solidFill>
              </a:rPr>
              <a:t>NSW Numeracy Continuum Reference: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/>
              <a:t>Aspect 2: EAS – Facile</a:t>
            </a:r>
          </a:p>
          <a:p>
            <a:r>
              <a:rPr lang="en-AU" b="1" dirty="0" smtClean="0"/>
              <a:t>Aspect 4: Place Value Tens and Ones. </a:t>
            </a:r>
            <a:br>
              <a:rPr lang="en-AU" b="1" dirty="0" smtClean="0"/>
            </a:br>
            <a:r>
              <a:rPr lang="en-AU" b="1" dirty="0" smtClean="0"/>
              <a:t>Aspect 4: Place value: Hundreds, tens and ones; Decimal Place Value.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99D0-F56B-4728-8599-96D69C242FD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73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37EC42-3EDA-49BA-84F5-EE4BFDEC055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E48E9B8-7C59-4C22-B93A-5FC9D806F490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11261">
            <a:off x="135877" y="1104488"/>
            <a:ext cx="76867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Addition &amp; Subtraction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Problem Solving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Stage Two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36" y="6536035"/>
            <a:ext cx="635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 . Problems have been adapted from previous </a:t>
            </a:r>
            <a:r>
              <a:rPr lang="en-AU" sz="1400" dirty="0" err="1" smtClean="0">
                <a:latin typeface="Black Chancery" pitchFamily="2" charset="0"/>
              </a:rPr>
              <a:t>Naplan</a:t>
            </a:r>
            <a:r>
              <a:rPr lang="en-AU" sz="1400" dirty="0" smtClean="0">
                <a:latin typeface="Black Chancery" pitchFamily="2" charset="0"/>
              </a:rPr>
              <a:t> questions.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12290" name="Picture 2" descr="C:\Users\Stephanie\Documents\2015\clipart\Sports_Big_Eyes_Monkey\sb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75910"/>
            <a:ext cx="2884524" cy="45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5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38214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14339" name="Picture 3" descr="C:\Users\Stephanie\AppData\Local\Temp\Temp1_csd-baxterandbaileyspringblooms1.zip\csd-baxterandbaileyspringblooms1\b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76475"/>
            <a:ext cx="2921496" cy="34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Laura has 68 sunflowers. Emma has 52 sunflowers.</a:t>
            </a:r>
          </a:p>
          <a:p>
            <a:endParaRPr lang="en-AU" sz="3600" dirty="0"/>
          </a:p>
          <a:p>
            <a:r>
              <a:rPr lang="en-AU" sz="3600" dirty="0" smtClean="0"/>
              <a:t> How many sunflowers should Laura  give Emma so they both have the same number of sunflowers?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0159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Leilana</a:t>
            </a:r>
            <a:r>
              <a:rPr lang="en-AU" sz="3200" dirty="0" smtClean="0"/>
              <a:t> has  $ 1.85. She needs 35 cents more to buy this drink. </a:t>
            </a:r>
          </a:p>
          <a:p>
            <a:endParaRPr lang="en-AU" sz="3200" dirty="0"/>
          </a:p>
          <a:p>
            <a:r>
              <a:rPr lang="en-AU" sz="3200" dirty="0" smtClean="0"/>
              <a:t>How much does the drink cost?</a:t>
            </a:r>
            <a:endParaRPr lang="en-AU" sz="3200" dirty="0"/>
          </a:p>
        </p:txBody>
      </p:sp>
      <p:pic>
        <p:nvPicPr>
          <p:cNvPr id="2055" name="Picture 7" descr="http://www.my-savour.com/image/cache/data/can-of-Coca-Cola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10000" r="93200">
                        <a14:foregroundMark x1="39800" y1="4000" x2="39800" y2="4000"/>
                        <a14:foregroundMark x1="42600" y1="2200" x2="42600" y2="2200"/>
                        <a14:foregroundMark x1="43400" y1="3400" x2="43400" y2="3400"/>
                        <a14:foregroundMark x1="38600" y1="3200" x2="38600" y2="3200"/>
                        <a14:foregroundMark x1="62600" y1="3000" x2="62600" y2="3000"/>
                        <a14:backgroundMark x1="55000" y1="2000" x2="55000" y2="2000"/>
                        <a14:backgroundMark x1="96200" y1="17800" x2="96200" y2="17800"/>
                        <a14:backgroundMark x1="45800" y1="600" x2="45800" y2="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8" y="2852936"/>
            <a:ext cx="3410504" cy="34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phanie\Documents\2015\clipart\Frog clip art\Froggy_Friends_by_ScrappinDoodles\frog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6824" y="3473973"/>
            <a:ext cx="3331319" cy="32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QQEBQUDxQPFBAWFBQVFRUWFRQUFBYUFRYWFhQVFBYYHCggGBwnGxQUITEhJSkrLi4uFx8zODMtNygtLisBCgoKDg0OGxAQGywkICQuLCwsLywsLCwsLCwsLCwsLCwtLCwsLCwsLywsLCwsLCwsLCwsLCwsLCwsLCwsLCwsLP/AABEIAOEA4QMBEQACEQEDEQH/xAAcAAEAAgMBAQEAAAAAAAAAAAAABQYBBAcDAgj/xABNEAABAwIDAwkFAwgGCAcAAAABAAIDBBEFEiEGMUEHEyIyUWFxgZEUcqGxwUJSkiMkM2KissLRNWNkgqPSFTRTc3R1s/EWJUODhJPw/8QAGwEBAAIDAQEAAAAAAAAAAAAAAAIEAQMFBgf/xAA6EQACAQMBBAcFBgcBAQEAAAAAAQIDBBEhBRIxQRMiMlFhcYEUkaGxwQYzQlJy0RUjJDRDYuHw8cL/2gAMAwEAAhEDEQA/AO4oAgCAIAgCAIAgNCuxiGF+SR1n5c1gCTa9r6DuKAi3bZ0+bKBKT4NA+LkBvUuNtk6rT5kfRAbgqx3eqA8ZsTa3fb1QEbUbWws35fxBAabdvYCbWH4wgJGHaaJ2634ggN2LFGu3fMID5fi7BvB9W/zQGtPtPBH1y8Dwv8igPrDNp6apeGQyXeb2aWuadNTvCAmEAQBAEAQBAEAQBAEAQBAEAQBAEBhAc/2pjbLjELXOIjjpnyVADiG5AXZMxG7UkrVKXXSOhRoRdtKbWraUTk9RVZ5XPZma1z3FrcztGknKN/ZZU5VZZ0Z6qjsu3jFJwTfM3oppB1ZJR4PePqoOrPvLUbC2X+OPuRtMmed8svm95+qj0k+8l7Fbr/HH3Iw5rnXs57iATvJ0G8rKnN8zDtraPGEfciJqneaKcu8y7WgvwL3I1onAnh6LO/LvCtaH5I+5EjBCD3LG/LvM+yUPyR9yNpsbmjoySDwe4fIp0ku9mHZ27/xx9yNaZ8n+1m/+x/8ANZ6WXeQez7Z/417kSOxFpqt0dQ58jXROyB73EZmlp0135cysUKjcsM4m2LGlTo79OKWGT2x0TafaCSJ5c1hjcYGE9HMWtOl/1c/xW1TfSOLOXUtYOzjWiteZ2BbzlhAEAQBAEAQBAEAQBAEAQBAEAQGli+IspYJJpTZkbS49ptuA7ydFiUsLLNlGlKrNQjzOL45iT207zIfzyvPOzdsdKNIou69vQFU5yaXiz1VnbxnVWOzT0XjLmysUceZ3cqzO9ElGtUSZ7NasA+BUOie18Zs9pDmnvHb3KUXh5IThGpFxlwZt7Z4Q1rIqumFqaoFy0bopftM8Cb28COxb6kFpJcGcyxuZOUreq+tD4rvKlEdVqOnEmKN6ibCTijBCwQbMPpxZApEW2Z1NMyWPrMcHDvtvHmLjzU4S3Xk1XFGNWnKD5lr5QGZmUuI0hIIydIbwD04ifA5mnxsrVbXE0eZ2X1ZVLSp/7vOn7K442upY52aFws9v3Xt0c31+BCsQlvLJxbq3dCq4Ml1MrhAEAQBAEAQBAEAQBAEAQBAEBzjlFxATVLKZx/NYGe1Vf6wb+ii8zw7x2LRVeXju1Z2Nn03Cn0i7Unux+rOYYrXunlfLJ15De3BrdzWjuAsFTk955PV29GNGmoR5ClfYab1rZbRLUVI5ywkYnNRJE0QA3rO6aOm1NujwOF9PNPUe0FkbmNtDkzDNvecwIIFx8VthTW65PkU7m9qxrQo0t3MsvrZ92hObO0ENTQVVHHIZYxZ0bnNyuY6QEtDhwIewnTtVimlKDijjX1WrRuqdecd18HrlPH0wzkoblcQ4WcCQR2EaEeqqHqotNJrgWXYWninrGQ1ABjkZI3flIeG5mlp4HokeanRipSwyntOrUpWzqU+KafoWvFdjJaa7o7yw9tum0frNG/xHopVLdx1XAo2u2adfEZ9WXwZHPw0SxZqclz2tvJEeuLb3M+834hQ3N5ZiW1dOnU3aqwnwfLyfcypYjGtaOnxLJsHVNqqefD5jo5rnRHiL6uA912Vw81bovei4M81tak6FaN1D1PPkuxp1DXupJ9I5XmMg/ZnabNPnbL5tSjLdlusbVt1XoKtDiln0O3q4eVMoAgCAIAgCAIAgCAIAgCAIDBQHCdqqon2t/wBqfEHRnt5umbZrfC9vRUqj0fi/kessKf8ANgvywz6sq1VvC0HdNuhWtm1FnpZAGrKZXqRyz1MwWckNw39ncbZTzFs1jTyjJJfcAdzj3am/cVspVFGWvBlPaFlKtSUqfajqiewmgZhVTJmJ9lqebEUv2Y3NL7RyHhfOMrtxtberUIqlJ9zOHd15X9GOnXhnK5vhqvdqiiYhhcNVUTxwER1rJ57NcfydS3nHEBh+zIAbW3GyruKlJpcfmdqhWq29OE6izBpa84/8Pjk+a1mJwtqG2Ic9tnC2WXK7LmB4308SFGjjpFk37VcpWUnTfc/NZ1Ogu2gnw+oMVYDLA5xdHJ9rIT6OtexG9b3VlTliXA4kdn0L2iqlDqyXFcs/TJvV2CQ1jRUUUgjmvcPZuLhweBuP/wC1U5U4z60OJXo3ta1boXEcx5p/Qq22GGyxUjpjFGwyFrKhtgQ17XHLNERuDuI71pqQajvY48TqWFzTqV1S3m1HWL8H+F+RzzBa8wVcMo0yyNv7pOVw9CVppy3ZJnXvqKq0JRfcSPKPFzGJPezQnmphbg6wBPqwnzW6rpUOZs19JZqL5ZR+g4HXa09oB9QrqPHyWHg+1kwEAQBAEAQBAEAQBAEAQBAEB+fdon3Dx2YlWD1ylc+fD1Z7KxWKqf8ApEgaveFqOwbdFuUGbET0O5YISMFyGUjTqiToASToAN5J3AIuJnKSyzpFBHJQwMgxDLLRyMa0vIuIXu0MUt98ZJsHcLa8F0YpwWJcDxleULqrKrb9WafD8y71495U9sNgX05M1FmkhvmLASZY+N2ne9vfvHfvWmrQcdYnV2ftiFVdFX0fDwZoUs/+kw25DcTjALH9UVLWa2J4StAuDxsoZ6T9XzLUo+xN86T4r8uf/wAs6Bs9i0WKU5p6wWqGixB6JJGnOM7Hdo+i3wmqsd2XE4l3bVdn1enoPqP/ANhkLU0dVhEpkjOeAnU65HDskH2T3/8AZaXGdF5XA6UK1rtOnuT0n8V5d6JTbDamGTDCQ2Q+0Mcxul2tkG8PdfQi1++y31K0XTz3nNsNm1YXuMrqPL8vA4nLxVI9fIsnKVJnmgf9+khd65lvrPVeRxNmR3aM490mfoCl/Rs91vyCvI8fLtM9VkiEAQBAEAQBAEAQBAEAQBAEB+eMaOtR3YlP+0Hf5Fz58H5ntrNdeH6EQ9XvC1HUNuhUWbET0fVWCD4nw5RJIsnJ9g4nqTM8XZDYjsMh6voNfRWranvS3nyOJty7dKl0UeMvkefK3tDmIo4joLOmI7d7GfU+S2XFT8KK2wbLH9RPyj+5F7DbeOpbQ1Rc+m3Ndq58Xd2uZ3bxw7FGlXcdJcCxtLY8a/8AMo6S5rk/+lyxrY6nrgKmie2OY2e2SP8ARvO8Egbj+sNe263ToqfWicm12nWtX0NdZjwafFEJjGGThvtL2Oiq4iBOW9V/BlTG4aa26Q4cQq9SEu3zXH9zq2VzRlL2fO9CXZzy74v6Fj2W2wbOBDVZWynQOI6Encew/ArdSrqXVlxObtHZEqD6WjrH4r/hsbeYfCMLnblYxrRnYAA0CQG4sBxJ081sqxjuMrbLrVXeweW29H5HAn71zz3MiW2plzwULv7KGeccsjPots3ovI5VtHdlVX+2fej9G0vUb7rfkF0EeIl2meqyRCAIAgCAIAgCAIAgCAIAgCA/OWLOvLWDsr3O+MwXOlz8z3Notab/ANF9CNq94Ws6SNqiUGTRPxdVYIPifLghlF72Zrm0eESz6FwfI63a/RjB8Gq9RahSyeV2lSlc7RjS8F7uLOP1crnuc55Je4lzieLibkqpnOp6uMVCKjHgjXahkntmdo56F94HXYTd0brmN3lwPeFOFSUOBTu7CjdLE1rya4nX8A2sp69nNusyRwyuieR0rixDTucPirkK0KiweRu9mXFpLfWqXBr69xEYzyfXuaR9v6t97eT9/qtU7X8p0bXb7XVrrPiv2IzbDAKg4c2WoJ5+DR4Dy4PhvZrncMzb7+xYqU5bmZcUbbC9oK8cKS6suGmMP9mcofvVZHo5G7ir70dL+rz7f8QO/jU3wXqUIrFWp44+R+l6XqN91vyC6SPBy7TPVZIhAEAQBAEAQBAEAQBAEAQBAfm7Ez+c1w/tTj/iyD6rmy4s95a9ml+n6I0qveFA6Bs0SgySLBD1UIS4mHLARY8LozU4TURue2KNk4k51wJYGgNc8G2ulr+atU479JrhqcO9qq32hCpFbzccY580ip1eyMxYX0r4KuMauMD8zwO+M6+l1F0nxTz5F6G06e9u1U4P/Zae8rA3rUdFPOqLJsJh8dTXxRT6xnOct7Zy1hcG38r+S2UoqU0mUNp150baU6fHT0y+JNS4hTOlcyWjEGV7m5oHuEjC02uWnouOiSnFyw44NNO3uFTU4Vd7KziS0ZccXxqqonZm5Z6UNja6+jmPyi+e2rCd+t96sTqTg8rVHFtbO2uo7surPLa7ms8u8gNqeUAT0skLIXNdI3K5znAgNO+1tSVCdzvRwkXrPYTo1lUlPKXgcsfvVY9BI9qnWlZ+rNIPxMjP8JUuRUksVH4pfDJ+nqXqN91vyC6aPn8u0z1WSIQBAEAQBAEAQBAEAQBAEAQH5txH/XK4f1sp9KgfzXNlxZ762+7pPwXyNOr3hay+bNEsMyiwQ9VYNcuJhywSRaMPnezCxNAMzqad7pWcHxOH5Rrh2ZHg+St02+iyuTPPXdOMr906minFYfc1w+KKZjeGmnLKygc/2Vxux7SQ+B/GKS24jcO0LXKO71o8DpW9dVc29wlvrinwku9GzC9uLNLXBrMTa0ua8ANbVNaNWvG4SW48bKS/mfq+ZpalYSTWtJ8vy/8ACv4ZVPglZJGbSMcHDuI4H4g+K1J7rydSrTjVg4S4M7Zhop8Qi9rgig9rDftjqSgaB4G+x3HwV5blRbyWp4qs69nP2epJ7nhzXgUV9XU0dS90oIlcTzjX6slad4PBzfkqW9OEss9PGjbXduo0+C4NcV+zI3a7DWsEdRTg+yzA5Qd8cg68R8OHcszil1o8GSsbiUnKjV7cePiuTKc5QLzPWT/Vnd0rD6tePopcitU0mvL6n6fpeo33W/ILpo+ey7TPVZIhAEAQBAEAQBAEAQGEBlAEAQH5urRevrffqfhIT9FzZdp+p723+6p+UfkaVXvC1nQNmiWGZLBB1Vg1y4ny5YJIsGwOLCKpdDJbm5xl13Zxe1/EXHorNtPEt18zjbctXUpKrHjH5EbtJRTYNUOdAA+inveN4zxOHGKRu64BNjvt4FSnF0pacGRtKtPaNJKelSPNcfNfU0MNrsNbOyoArKeSN4fzLLSMLhrZjzqAd2qinTznVG2tRvnTdF7sk9MvR+4hGNdVVLuZYS+aV7mxt39JxdYeA+S1NOUtOZ0k429Fb70illl2wPCK+gk5yJrHkfpI2SNfdo3h7Ab37xchbYwqQeUcq5urK7huTbXc2se5l6pqylxJmSVjecb1opBaRh45ePmFZUoVVhnn50bqwlvQej4NcGaO2WCwxYTPGxoayNpkbqSQ8G4NzrcnTzSpCKptI2WF3VnfRnJ5b0fkcIVA9u0fZ/QyeMZ/eH1WVwZWrcY+p+oKXqN91vyC6iPnku0z1WSIQBAEAQBAEAQBAYQBAEBlAEB+b6jXEasdr6z1HOH6Lmy7T9T3lH7im/CP0NKs3hazpHvRLDMlhg6qwapcT5csEkR9W4jUEgjUEbwRuIREmk1hnTdmsXixejdDVBrpWtDZW7r/AHZWdm7huK6VOSqx3WeKvrWps+4VSlos6P6HNNrtk5cPkubvp3GzJfk1/Y74FValJwfgek2ftKndx7pc19UfWwNe2nxCB8lgy7mOJ4c40tB7tSPK6xSluzTJbUoyq2k4x48fc8ll2j2WnpJ3zQB7oXOc8PYTnYXG5Dra7zvUqtKUXlFTZ+0aFxSVKrhNLGHwZ9UeJNq7R1jss26KqHRe13BstrZh37/moxmp6S495Ktaytk6lusx/FDivNFe2qq6thdT1UsxDSLsc4lp4tcPvDiLqMnNPdky3Z07WSVajFa88FVCiXj1Z+inH9W13pKwfxLK4Mq3HGPn9D9O0vUb7rfkF1EfPJ9pnqskQgCAIAgCAIAgCAIDCAygCAID87UzM2MSt+9UVTfxc6Pqud+PHme4TxaRfhH6EVUm+XwWo65s0awwWCHqrBqlxPlywSRG1yImaVBiUlLM2WB2WRp07COLXDiDxC2Rk4vKNNehCvB05rRnZtm9oIMVgLXNbny2mgdrbvF+s3sK6EJxqI8ReWVaxq5T05NFP2o5OXxEyUN5It5hOsjfcP2x3b/FV6lvjWJ27DbkZ4hcaPv5epJbG7dmNogrg7o9FsljmAGmWVu/Tt9Up3GOrM17Q2L0j6W35645ehq7bUDC/wBopnMfBL1spBDX94G4H53WuvBZ348GW9kXE1HoKqalHhnmv+EXjjDV4W2oOs1LJzL3cXQusWX7SC5vxR9envc1oTotW186K7M1leD5+8orVqOwbNE24nH9nefR8bvopR5+RTvHjc80fpil6jfdb8gumj59PtM9VkiEAQGEBlAEAQBAEBhAEACAygCA/PWG/wBO+NdIPWRw+q56+89T2z/sn+hfIia9ln27CR6Gy1NYZ1oPein4HtRqDJlhh6qGqXE+HLBJEbXIiZDTKXII6HtPg0NPSxYhhz+alHNA82QWOLhYn9U33jcdbhWqkFGKnE8zZXNSrWlaXKytePFE5sfyhx1Fo6vLDPoA+9opD4/YPcdO/gttOunpIp3+xalHr0dY/FfuWjFtm6er1lYM9tJG9F/dqN/ndTnSjPijn220Li20hLTufAq9VycOv+RnblPB7Df1adfQKu7TuZ26f2iWP5lPXwZsYvgjKDBqqMuzFzHOc4jLmecobYX03NAWx01TpNFOneTu9oQnjGvDwOKtVI9obmFi5m/4ac+jb/RThxfkc+/fVj+pH6Upeo33W/ILpI8DLtM9VkiEBhAEBlAEAQBAEAQBAEAQBAfnnDP6eH/MD/1yuevvPU9s/wCxf6Poae0EeSplb2SyD9srXPtM6Vs80YPwXyPijWtm8sEJ6KGqXE+XLBJEZXoiZDzKYLpjew9TBBeke+ameGPfEOuDYOuWbnW7Rr3LfOhJLTgcG12tQq1cVUoyWUn/ANKphVJz0rY8zGFxLc0hswOsbBx4XIDfNaUsvB2atXo6bqYbx3fQuGD4/WYc8wvJs3QxSdIAcMh3gdljZTVWdN4ZzqthaX0Okjz5rT3ot0HKOzL+UglDv1HNcP2iFuV2uaOTP7OVM9Sa9clM272yfWs5pjebgBDiL3c8jdmO4AdgWqpX6TRcDqbO2TG1e/J5l8EUhq1HYJDAGZpZW9tLVD/BctlPtehztpPFOL/2XzP0hS9Rvut+QXRR4OfaZ6rJEIAgMIDKAIAgCAIDCAIAEBlAEB+ecM/p4f8AMD/1iuevvPU9tL+xf6PoY23jy4hUD+tcfxWd9VGppNlzZ8t61pvwNCjWpl0n4uqFgg+IKwCMxBETIeXv3cfDipmHw0Ox4xtK7DJIGvjdJQOiY1koJMgeBrmJNndGxtod6vSqOm13Hirewjexm4vFRN6csGcR2cosXj5+mexsp/8AUYN57JozbXxsUlThVWUSoX11s+fR1Vldz+jIqnweZ9qKvaeda13slSOk0hovzbnDe3TcdR6LT0cn1JceTOh7XSp/1Vs9Pxw+qRWKuB0TnMkBa9pIcDwIVVxaeGegp1I1IqcXlM0RRZmTSvB5qJov+tI85Y2etye5vepxjo33GutW3Zxpx4y+CXFkG1YLBM7HMzVZHbBUD1icPqttHtHK2u8UF5r5n6FpP0bPdb8guijw0u0z2QwEAQBAEAQBAEAQGEAQGUAQBAfn3BG3x8f8dIfSRx+i58fvPU9nUeLB/oXyPTlHZbE6jvc0+rGLFbtstbJebOHr82RFGtLOkTsfVCiQfEy5ARmIIiZDyqZg6TsHtDFVwewV4a7TLGX7ntG5l+DxwPd3K1RqKS3JHmNqWVShU9qt/XHL/ho4vszVYTKaihfI6C+pGrmj7szftN7/AJb1GdOVJ70SxbX9vfw6G4S3vn4p8mXrYzbFlc3LJlZUNFy2/RcBvcz6jgt9Ksp6PicbaOy52r3o6xfw8GVHb+qhkqs8Dmv/ACYD3NILcwvxG82sqly056HoNiU6tO33aixrpnuPLbbD/ZMJpo9z5Zudl73c2SAfC4Hkp1I7lNLvNNhX9pv6k+UVhe852FoO+WDYBl64f7mb9231W6h2zj7beLf1R3+mHQb7rfkugeJfE9UMBAEAQBAEAQBAEBhAEBlAEAQHAtm232h/+ZOfQyFUIfe+p7C4eNnv9K+h78qTbYnJ3tjP7AH0WK/bLOxHmzj5sr9Gq7OsTsXVCwQfE+igIzEERMh5Bc2G/cFMw3hZZf4tgqczey8/UNrhAJ81m8zvtZo62h7+Cs9BHO7nU85LbFbc6bcTp53ccya2f2vfTTmixUgSMIa2fe1wIu3nO4gjpeq2QquL3JlS52bGtT9pteD13f2/YtkOzFKKhtQyMMlBJBYS1pJBFy0aHetvRR3t5HMe0Lh0nRlLK8eJS9rsIa3EY2tADJnRuI7CX5X+u/zKp1qaVVY5npNmXc5WMm+MMr4aExys4W6eiDowS6F+cgbywgtdbwuD5FWLiOY5XI5Gw7iNK43ZfiWPU4oFRPaln5NW3rz3QSfFzB9Vvt+2cPbz/p15o71FuHgFfPGPifaAIAgMIDKAIAgCAIDCAIDKAIAgOF7GR5toX909U70L/wCao0/vfeesvJY2evKP0PvlZH/mR74ovqPosXHbLWwv7RebK1Rqszsk7F1Vgg+J9FAiMxBZRMh5VIwdWZE3GqKKaF/NYhBoHA2LXgatJGuV28Hh6hXMKrFNcUeRcpbOuJU6izTl8u/zRzfFWTtqHis5z2i/Tz6uPAG/EWGhGiqyUs9bientnRdJOjjd8C67E7QSmMUhldGTpTyaHI/7MTwd7Du7lspVHjcz5HK2lYU1L2lRyvxLvXevE8WVUrq+M1TnGVs0bXX4WeBYAaWWvel0i3uJbdKjGzkqK6ri38Ce5YMbdFEynjJBlu6QjfzbTYN8z+6rVzPC3UcPYFpGpN1pfh4eZyIKmeuLhyWx3qpT2Q29Xt/yqzbdpnn/ALRS/kxXidzbuV08gZQBAEAQBAEAQBAEAQGEBlAEAQHF+T6O+P1R+6ao+soH1VOkv5j9T020Xiwh47vyPDld/pL/ANiP5vUbjtl/YX9p6srFGqzO0TULtAomGejkIojcRNt6yiZDyqRgkdnMXmoZRPCHFm54scj231a47vA8Cpwm4PKKd5b0rmDpTazy70ztUlFS4rTRvexr2PbmY7dIy+8Bw1BB0I3aK9iNSOTxkatxYVnGLw09e5kFTcmnNzseyoPNNe11izp9Eg2DgbcN9lp9lxLKZ1ZfaFypOMoatY46GjykRCKrbIzrOY15H6zDYH4D0Wq6WJpoubCm6lrKEuCePeiF5WZ89a0jq+zxEeDi4rNw8zNuwobts1/syjrQdovnJTDrUP8A9034uKtWq4s8x9o5fdx82dnCuHlzKAIAgMIDKAIAgCAIDCAIDKAIAgOScmkd8XxB3Y+Qfimcf4VVo9uR39qS/paS8F8kRPK0b4ke6GIfvH6rVcds6+wv7T1ZWaRV2dkl6cqJhmwUIlghlFFh0dVHHE+SSfLI57Q/LGCRlaDoL5firUOpTUkuLOHXTur2VCUmlGOUlpr3s0NvqCgfCyqo3xNLngPiY4dIO6x5vexw42ss1owa3kY2ZWvI1JUKybwtG+XrzRvbeYxV0T4jSODKB0TMmWON0d7ah2Zp3i1v+6lWlOL6vAr7Ltra4UlW1nl82n8z0diDX0tJz8goKt7pZYnxNyxgEgZpm/Za869ml1lyzFZ0ZiNBxrVOjj0kFhPPH0fge7ts66kPNVcUL32u2QXDXt4OaW9Fw8LeCi684aNE4bItLpb9GTS5ru95WcYxJ9VI6SYguOmmgAG4Adiqzm5vLO9a21O2pqnDh8zw20k5xtHJxdStafeie5h+i21NVF+BV2fHclVh3Sz79SqlazpHTeS6G1JI/wC9PYeDWt+pKu2y6rPIfaGea8Y9yOrtVk8+ZQBAEAQBAEAQBAEBhAEBlAEAQHMuTOL88xF/bVOb6OkP8QVeitZeZ2NqS6lKP+q+RVeVR98Tk7mRj0YD9VXuH1z0OxI4s4+bFBs43K0yVDGPcGnLzbnWzBpAJB7Ht9U6Fc2QltaSlJRptpc89xMf+GmM31UW+2sbxrw+iO3XeQW2JP8AxP3o1MTw3mQ1zXskjdcBzQ4ai1wQfELVUp7nMu2l4q7a3WmuTLDsfGytoqmilOt87TxaHWs4eD2381Yt8Tg4M5G13O2uoXMPJ+n7o5fi+HvppnxTNyyMNj3jg4doI1CruLi8M9DQrwrU1OHBnQuTLatrmNo6ki40hc7c4f7M34jh3aK1Qq/hl6Hm9s7OlGTuKXPtL6nxt5sbUPmdUxOfUNO9htzkbRuawCwc0X3DXx3rFajJ6rUnsnalCMFRmt3x5Pz8TS2Nn9o/MKnMWEOMRIOeCRoJ0vubpuWun1v5cv8A4XdoR6DF5Rxlce6S/cj8TonQSPikFntNj2HsI7iLHzVeUXF4Z06FeNemqkODNbFOnh8R4xVMsf8AdlY2QfFpW3jTXmV4dW8kvzRT9zwVoqBeOw7EU3N4XBfQvL5D4Oe7L+yAuhQWKaPC7Ynv3kscsL4HQoj0R4BbjlM+kAQBAEAQBAEAQBAEBhAZQBAEBz/k+hyvq3ffrak+jsv0WmiuPmzo7SlmUF3Rj8jnvKLJmxKo98N9GNCqVu2z12yo7tnT8vqybpamnmETzUsjcGMa5jgbaNDXcN+/ceAW3ei8PJyHb3NJzh0babbTXvJ7noTmLaijJJuCWt7736Ou+3xUt6Heisre40zTkae1lVC5kUdOYzlJc7J1bloHrotVxOLSUTo7HoVoSnOqms6LPErmGYw6jqWTMuQDZ7fvMPWH1HeAtNKe5LJ1L21jc0XTfp5nQtqtnYcWp2SwuaJcuaKTg5p1yPtw+Rv3q9UpqpHKPI2V7UsKzpzWmdV9UcXr6KSnldHM1zJGnUHTwIPEdhCotNPDPaUqsK0FKDymdA2O5RzGGxV+ZzRo2YauA4CQfa94a+Ks0rjGkjgX+w1Nupb6Pu/buOm4fWQTjnIXwvuOu0tJt2E7wrScXqjzdWlWpdSaa8DnXKPPG+qHNkFzYw15GozXNh4gFULppz0PW7BhUhbvf0TehXKWPPh9c3iw00w8nuafgSowWYMtXD3Lui+/eRVC2+g3nQeJ3KB0W8LLO9TUwgpI2DQRwhv4Wa/JdNLEcHzipN1a7k+b+pZaY9Bvut+QUzRLiz1QwEAQBAEAQBAEAQGEAQGUAQGEBTtjosodf7VRVO9aiS3wAUKawveW72Wai8o/JHINp5+cq5n/AHppPTMQPkudU1kz3dnHct4LwXyNzDMNa9kZzODnOY22UW6UhYbG+p0v6rO5lGqpdShOUccM/LJLU2FXkLczgAxjuk3pXeQGtcAdNTrr6rHRa4Iu9xTUsZ1a493M+K2EMdZpJ6LXajKRmaHWIue0cVCUcM30KrqR3msav4ENXrCLJNbB7X+xP5qck0rzv380473D9U8R59qs0au5o+BxdrbM9pj0lPtr4/8ATpO0Gz1PiMQ5y17XjlZbM2/EH7TT2HRW501UR5i0va1nPq+qZyTH9kKihJMjc8PCVgJb/fG9h8dO9UZ0pQPYWe06NytHiXc/p3mpQHiPgtLOg1nib53KIJzZ+iP+jMSlcOi6PI09pYC4283BW6Mf5cmcPaFZO9oQXJ595WNi6D2ivp2Wu0PD3e7H0zf0A81rpLemkdDaVboracvDHvOw7Xy5KWd3ZDKf2HLozeIs8JbR3qsV4lkpeo33W/IKSNUu0z1QiEAQBAEAQBAEAQBAYQGUAQBAVWgcIWOcdzRK8/ie8qC0iWJLpKyS54XyOEzyZjmO83J8Sbrm5zqfRYx3UkuRaMJp3mJjQ5vQcxw/JZiHdF2jg4aDnddN11tSeDk1qsVUba4prjjTywSFA2fMTGxhDBzJcQGm0ZFnOYXXzCwOnxUVvZ0XgZqO33UpyxnrY8+Wccz4xQEuLzlBL3McGggZmWHEneLFQqLXJZtGlHcWeCaz3Mr2IFQReImRSMFn2O22koSI5LyUv3PtM74yf3d3gt1Ks4acjk7Q2VC6W9HSXf3+Z2HBsXgrI89O9sjeI+0O57TqPNXYzjJaHj69tVt54qLDNHENh6SYlwYYnneYjlB8W9X4LXOhCRct9sXVJYzvLx1I+Pk5hv0ppi3sAaD62Wv2SPeXZfaKs1pBJ+p48pNRHR4b7PCGt5whjGj7gIdI4+lr9pU6zUYbqNeyIVLq86aeuNW/kQPI5hnSmqHDQARMPeelJ/AFrto/iLn2iuNI0V5v6Fl5RpsmH1B7Yy38RDfqrFV9RnC2fHNzDzLlTdRvut+SmuBVn2meqyRCAIAgCAIAgCAIDCAIDKAIDCApe135KmqGXAc+CUMvpmJa7RpOhPd3qE091pFq1mlcQnLgmjhTZweI81ztxo9/G4py4MnKLF8otljOliTmuehzd9Dp0S4eZ7lnea5Gl2sZPO8//PPzJej2jLb6M1c53HS4AsNdwDQsKo0QnYQljV6IVeKNkGgDQXueRckZnWva/DT4qEpZN1G36N6vOiXoiFrJQeIWEiyRsjlIwed0Bs0Fa+F4fE98bxuc0lp+G9ZTa1RCpShVW7NZRfsH5SahjbT8zKBxPQd5lunwW5XM1x1OPW2BbzeYNx+KJCo5VTl6EMYd2l5cPSwv6qXtb5IrQ+zkc9apleCKJi2KS184LyZJXkNa0btdzWjgFoblN6nbpUqNpSxHRLidj2cpI6KljhzNzNF3kHfI7V58L/ABdGnDdjg8Le3LuK8qj9PLkQu3Ebq5sdLTgvMkrOccAS2OJhu5zyNG62sDv4KNXLWEbLCUaUnVk+C08zoEbbADgAB6LaUG8vJ9IAgCAIAgCAIAgCAIDCAIDKAIDVxBsbmFszWuYd4cAQgON7b4RRxStdB1HEh7D0sp4OYTrbtGqxhElOS4MgqjC4GAOYzM077EgfAqLpxfIsU724h2ZMn8H2ZpqgDozNv2Pd9bqHQQLkdt3a559Cal5M4COjJUj+80/Nqi7eJuW37hcUiDxDk/Yw6TTeYb/JPZo95n+PV+5FXxLZ8xGwkJHfZPZ4kf47X7jxw7CmSOs+Yjwsns8R/HK3cWSh2IikI/Ly+jf5J7PHvM/wAdrdyJ1nJdBbWepP4P8qezxH8er/lXxIvEdioIr6zm3a7+QUlQiapbbuX3IrkzfZHF1OSx9rZr5nAHsJ3eSnGCjwKVe9rVlictCY2LpBVzE19ROY226AkcM7jwJB0b4dqmVTtmFRwxxhtO1rGDcGi3r2lAbyAIAgCAIAgCAIAgCAwgCAygCAIDzlhDusLoCBxfYylqhaVl+8XBHgQgIGo5MIyLRVFUxvZdrx+20n4oDNDsJPTn8jV39+O/7rggJn2KvaLCSlPi14/iQGnW4XiEgIJpf2kBVark7rnm/OU/7SA+aXk3rGG+amP4h9EBOYfspWwm7XU1+/MfogJxtFX21fRj+5If4ggI+s2Tq5/0lWxg7I4gPi5xQGhHyTwk3mnqJD4tb+6EBYMI2HpKX9EzXiSSSfElAWCGBrBZosgPVAEAQBAEAQBAEAQBAYQBAZQBAEAQBAEAQBAEAQBAEAQBAYQGUAQBAEAQBAEAQBAEB//Z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2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5125" name="Picture 5" descr="C:\Users\Stephanie\Documents\2015\clipart\Little_Sports_Gator_by_ScrappinDoodles\Little_Sports_Gator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56" y="2060848"/>
            <a:ext cx="3660719" cy="47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 country hockey game between Roosters and the Gators was attended by 575 people. The Roosters had 268 supporters. The rest supported the Gators.</a:t>
            </a:r>
          </a:p>
          <a:p>
            <a:endParaRPr lang="en-AU" sz="3200" dirty="0"/>
          </a:p>
          <a:p>
            <a:r>
              <a:rPr lang="en-AU" sz="3200" dirty="0" smtClean="0"/>
              <a:t>  </a:t>
            </a:r>
          </a:p>
          <a:p>
            <a:r>
              <a:rPr lang="en-AU" sz="3200" dirty="0" smtClean="0"/>
              <a:t>How many people supported the</a:t>
            </a:r>
          </a:p>
          <a:p>
            <a:r>
              <a:rPr lang="en-AU" sz="3200" dirty="0" smtClean="0"/>
              <a:t>Gators?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8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Justin collected 86 teddy bears.</a:t>
            </a:r>
          </a:p>
          <a:p>
            <a:r>
              <a:rPr lang="en-AU" sz="3600" dirty="0" smtClean="0"/>
              <a:t>Michael collected 117 teddy bears.</a:t>
            </a:r>
          </a:p>
          <a:p>
            <a:endParaRPr lang="en-AU" sz="3600" dirty="0"/>
          </a:p>
          <a:p>
            <a:r>
              <a:rPr lang="en-AU" sz="3600" dirty="0" smtClean="0"/>
              <a:t>		How many teddy bears did</a:t>
            </a:r>
          </a:p>
          <a:p>
            <a:r>
              <a:rPr lang="en-AU" sz="3600" dirty="0"/>
              <a:t>	</a:t>
            </a:r>
            <a:r>
              <a:rPr lang="en-AU" sz="3600" dirty="0" smtClean="0"/>
              <a:t>	 Justin and Michael collect</a:t>
            </a:r>
          </a:p>
          <a:p>
            <a:r>
              <a:rPr lang="en-AU" sz="3600" dirty="0"/>
              <a:t>	</a:t>
            </a:r>
            <a:r>
              <a:rPr lang="en-AU" sz="3600" dirty="0" smtClean="0"/>
              <a:t>	 altogether?</a:t>
            </a:r>
            <a:endParaRPr lang="en-AU" sz="3600" dirty="0"/>
          </a:p>
        </p:txBody>
      </p:sp>
      <p:pic>
        <p:nvPicPr>
          <p:cNvPr id="15363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2040816"/>
            <a:ext cx="2550704" cy="21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5137"/>
            <a:ext cx="2589163" cy="35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Ahmed showed this number on his calculator.</a:t>
            </a:r>
            <a:endParaRPr lang="en-AU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2676" y="1052737"/>
            <a:ext cx="1799084" cy="1800200"/>
            <a:chOff x="612676" y="1052736"/>
            <a:chExt cx="1943100" cy="1943101"/>
          </a:xfrm>
        </p:grpSpPr>
        <p:pic>
          <p:nvPicPr>
            <p:cNvPr id="16388" name="Picture 4" descr="Image result for calculato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1" b="99510" l="1471" r="100000">
                          <a14:foregroundMark x1="35784" y1="22059" x2="35784" y2="22059"/>
                          <a14:foregroundMark x1="59314" y1="33824" x2="59314" y2="33824"/>
                          <a14:foregroundMark x1="63235" y1="71569" x2="63235" y2="71569"/>
                          <a14:foregroundMark x1="43627" y1="79412" x2="43627" y2="79412"/>
                          <a14:foregroundMark x1="82843" y1="65686" x2="82843" y2="65686"/>
                          <a14:foregroundMark x1="64706" y1="67157" x2="64706" y2="67157"/>
                          <a14:foregroundMark x1="79902" y1="20098" x2="79902" y2="20098"/>
                          <a14:foregroundMark x1="79902" y1="18137" x2="79902" y2="18137"/>
                          <a14:foregroundMark x1="73039" y1="19118" x2="73039" y2="19118"/>
                          <a14:foregroundMark x1="63235" y1="19118" x2="59314" y2="19118"/>
                          <a14:foregroundMark x1="46569" y1="18627" x2="45098" y2="18627"/>
                          <a14:foregroundMark x1="35784" y1="18627" x2="31863" y2="18627"/>
                          <a14:foregroundMark x1="46078" y1="77941" x2="46078" y2="77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76" y="1052736"/>
              <a:ext cx="19431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61757" y="1340768"/>
              <a:ext cx="633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</a:rPr>
                <a:t>565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2852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He changed it so that it became this number.</a:t>
            </a:r>
            <a:endParaRPr lang="en-AU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0894" y="3356992"/>
            <a:ext cx="1799084" cy="1800200"/>
            <a:chOff x="612676" y="1052736"/>
            <a:chExt cx="1943100" cy="1943101"/>
          </a:xfrm>
        </p:grpSpPr>
        <p:pic>
          <p:nvPicPr>
            <p:cNvPr id="10" name="Picture 4" descr="Image result for calculato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1" b="99510" l="1471" r="100000">
                          <a14:foregroundMark x1="35784" y1="22059" x2="35784" y2="22059"/>
                          <a14:foregroundMark x1="59314" y1="33824" x2="59314" y2="33824"/>
                          <a14:foregroundMark x1="63235" y1="71569" x2="63235" y2="71569"/>
                          <a14:foregroundMark x1="43627" y1="79412" x2="43627" y2="79412"/>
                          <a14:foregroundMark x1="82843" y1="65686" x2="82843" y2="65686"/>
                          <a14:foregroundMark x1="64706" y1="67157" x2="64706" y2="67157"/>
                          <a14:foregroundMark x1="79902" y1="20098" x2="79902" y2="20098"/>
                          <a14:foregroundMark x1="79902" y1="18137" x2="79902" y2="18137"/>
                          <a14:foregroundMark x1="73039" y1="19118" x2="73039" y2="19118"/>
                          <a14:foregroundMark x1="63235" y1="19118" x2="59314" y2="19118"/>
                          <a14:foregroundMark x1="46569" y1="18627" x2="45098" y2="18627"/>
                          <a14:foregroundMark x1="35784" y1="18627" x2="31863" y2="18627"/>
                          <a14:foregroundMark x1="46078" y1="77941" x2="46078" y2="77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76" y="1052736"/>
              <a:ext cx="19431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61757" y="1340768"/>
              <a:ext cx="633335" cy="39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</a:rPr>
                <a:t>505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8904" y="522920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What did Ahmed do to change 565 to 505? </a:t>
            </a:r>
            <a:endParaRPr lang="en-AU" sz="3200" dirty="0"/>
          </a:p>
        </p:txBody>
      </p:sp>
      <p:pic>
        <p:nvPicPr>
          <p:cNvPr id="16389" name="Picture 5" descr="C:\Users\Stephanie\AppData\Local\Temp\Temp1_csd-se-littlepiratebears1.zip\csd-se-littlepiratebears1\png\b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59730"/>
            <a:ext cx="1975565" cy="18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17 +  		+ 6 = 54</a:t>
            </a:r>
            <a:endParaRPr lang="en-AU" sz="4800" dirty="0"/>
          </a:p>
        </p:txBody>
      </p:sp>
      <p:sp>
        <p:nvSpPr>
          <p:cNvPr id="4" name="Rectangle 3"/>
          <p:cNvSpPr/>
          <p:nvPr/>
        </p:nvSpPr>
        <p:spPr>
          <a:xfrm>
            <a:off x="1778424" y="1916832"/>
            <a:ext cx="1263151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51520" y="61000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Complete the sum below.</a:t>
            </a:r>
            <a:endParaRPr lang="en-AU" sz="3600" dirty="0"/>
          </a:p>
        </p:txBody>
      </p:sp>
      <p:pic>
        <p:nvPicPr>
          <p:cNvPr id="11267" name="Picture 3" descr="C:\Users\Stephanie\AppData\Local\Temp\Temp1_csd-butterfliesflowersandaprilshowers1.zip\butterflies flowers and april showers\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4338"/>
            <a:ext cx="4131549" cy="44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37" y="620688"/>
            <a:ext cx="823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Sophie is 85 years old. Ella is 35 years old.</a:t>
            </a:r>
          </a:p>
          <a:p>
            <a:endParaRPr lang="en-AU" sz="3600" dirty="0"/>
          </a:p>
          <a:p>
            <a:r>
              <a:rPr lang="en-AU" sz="3600" dirty="0" smtClean="0"/>
              <a:t>What is the difference in their ages? </a:t>
            </a:r>
            <a:endParaRPr lang="en-AU" sz="3600" dirty="0"/>
          </a:p>
        </p:txBody>
      </p:sp>
      <p:pic>
        <p:nvPicPr>
          <p:cNvPr id="1027" name="Picture 3" descr="C:\Users\Stephanie\AppData\Local\Temp\Temp1_csd-butterfliesflowersandaprilshowers1.zip\butterflies flowers and april showers\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3867"/>
            <a:ext cx="3555485" cy="38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eb.sd71.bc.ca/math/uploads/images/story%20map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" y="1124744"/>
            <a:ext cx="82533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Have students use the following think board to solve the problems……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2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9567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Tanya has the following coins in her wallet.</a:t>
            </a:r>
            <a:endParaRPr lang="en-AU" sz="3200" dirty="0"/>
          </a:p>
        </p:txBody>
      </p:sp>
      <p:pic>
        <p:nvPicPr>
          <p:cNvPr id="9220" name="Picture 4" descr="http://www.cruzis-coins.com/50c/1969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1511" y="1268760"/>
            <a:ext cx="1550169" cy="15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1.gstatic.com/images?q=tbn:ANd9GcR0ovKrNxX1OgmfjtAfnyOLrv5P5Sg-oYDfgrWQhZYylL-VUTw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2222" y1="11607" x2="82222" y2="11607"/>
                        <a14:foregroundMark x1="25333" y1="7143" x2="25333" y2="7143"/>
                        <a14:foregroundMark x1="14222" y1="15179" x2="13778" y2="16071"/>
                        <a14:foregroundMark x1="8444" y1="22768" x2="8444" y2="22768"/>
                        <a14:foregroundMark x1="17333" y1="12500" x2="17333" y2="12500"/>
                        <a14:backgroundMark x1="8889" y1="2679" x2="8889" y2="2679"/>
                        <a14:backgroundMark x1="89778" y1="6250" x2="89778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9" y="3013444"/>
            <a:ext cx="1008112" cy="10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encrypted-tbn0.gstatic.com/images?q=tbn:ANd9GcQgdFE4lH0PjLh9gXT-QEqB9OHXqEqgVm0xroehvysZPupxMlh8Bw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561">
                        <a14:foregroundMark x1="26016" y1="11707" x2="26016" y2="11707"/>
                        <a14:foregroundMark x1="17886" y1="17561" x2="17886" y2="17561"/>
                        <a14:foregroundMark x1="14634" y1="21463" x2="14634" y2="21463"/>
                        <a14:foregroundMark x1="30488" y1="7317" x2="30488" y2="7317"/>
                        <a14:foregroundMark x1="23171" y1="13171" x2="23171" y2="1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4" y="2961865"/>
            <a:ext cx="1093385" cy="9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forums.silverstackers.com/uploads/3326_19851du2-600x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00" y="1476606"/>
            <a:ext cx="1155146" cy="11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encrypted-tbn2.gstatic.com/images?q=tbn:ANd9GcSm9vGTIxq-YyNgz6enzzvkHygwtL9jtuZiLmWylLK0ekQz-0S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>
                        <a14:foregroundMark x1="80889" y1="24000" x2="8088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76606"/>
            <a:ext cx="1237401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ruzis-coins.com/50c/1969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44008" y="1309886"/>
            <a:ext cx="1550169" cy="15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encrypted-tbn2.gstatic.com/images?q=tbn:ANd9GcSm9vGTIxq-YyNgz6enzzvkHygwtL9jtuZiLmWylLK0ekQz-0S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>
                        <a14:foregroundMark x1="80889" y1="24000" x2="8088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00" y="2798742"/>
            <a:ext cx="1237401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818" y="436510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She buys a bottle of water for $1.15 and an orange for 55 cents. How much money does Tanya have left.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0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95671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Steve has is hot and thirsty after his game. He this much money in his pocket.</a:t>
            </a:r>
            <a:endParaRPr lang="en-AU" sz="3200" dirty="0"/>
          </a:p>
        </p:txBody>
      </p:sp>
      <p:pic>
        <p:nvPicPr>
          <p:cNvPr id="5" name="Picture 14" descr="https://encrypted-tbn2.gstatic.com/images?q=tbn:ANd9GcSm9vGTIxq-YyNgz6enzzvkHygwtL9jtuZiLmWylLK0ekQz-0S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100000">
                        <a14:foregroundMark x1="80889" y1="24000" x2="8088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9" y="1844824"/>
            <a:ext cx="1237401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encrypted-tbn2.gstatic.com/images?q=tbn:ANd9GcSm9vGTIxq-YyNgz6enzzvkHygwtL9jtuZiLmWylLK0ekQz-0S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100000">
                        <a14:foregroundMark x1="80889" y1="24000" x2="8088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25" y="1844823"/>
            <a:ext cx="1237401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encrypted-tbn2.gstatic.com/images?q=tbn:ANd9GcSm9vGTIxq-YyNgz6enzzvkHygwtL9jtuZiLmWylLK0ekQz-0S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100000">
                        <a14:foregroundMark x1="80889" y1="24000" x2="8088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74" y="1813924"/>
            <a:ext cx="1237401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ruzis-coins.com/50c/1969m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99992" y="1511386"/>
            <a:ext cx="1550169" cy="15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789" y="335699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He buys a drink for 75 cents.</a:t>
            </a:r>
          </a:p>
          <a:p>
            <a:endParaRPr lang="en-AU" sz="3200" dirty="0"/>
          </a:p>
          <a:p>
            <a:r>
              <a:rPr lang="en-AU" sz="3200" dirty="0" smtClean="0"/>
              <a:t>How much money does he</a:t>
            </a:r>
          </a:p>
          <a:p>
            <a:r>
              <a:rPr lang="en-AU" sz="3200" dirty="0" smtClean="0"/>
              <a:t>have left?</a:t>
            </a:r>
            <a:endParaRPr lang="en-AU" sz="3200" dirty="0"/>
          </a:p>
        </p:txBody>
      </p:sp>
      <p:pic>
        <p:nvPicPr>
          <p:cNvPr id="6147" name="Picture 3" descr="C:\Users\Stephanie\Documents\2015\clipart\Sports_Big_Eyes_Monkey\sbm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43" y="3573017"/>
            <a:ext cx="3236050" cy="32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Miss </a:t>
            </a:r>
            <a:r>
              <a:rPr lang="en-AU" sz="3600" dirty="0" err="1" smtClean="0"/>
              <a:t>Moisy’s</a:t>
            </a:r>
            <a:r>
              <a:rPr lang="en-AU" sz="3600" dirty="0" smtClean="0"/>
              <a:t> class has 14 boys. There are 5 more boys than girls in the class.</a:t>
            </a:r>
          </a:p>
          <a:p>
            <a:endParaRPr lang="en-AU" sz="3600" dirty="0"/>
          </a:p>
          <a:p>
            <a:r>
              <a:rPr lang="en-AU" sz="3600" dirty="0" smtClean="0"/>
              <a:t>How many students are in the class?</a:t>
            </a:r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 </a:t>
            </a:r>
            <a:endParaRPr lang="en-A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0824"/>
            <a:ext cx="4536504" cy="34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Nathan has some money in his pocket after playing a game of baseball. He spent $1.25 at the canteen and now has $1.95 left.</a:t>
            </a:r>
          </a:p>
          <a:p>
            <a:endParaRPr lang="en-AU" sz="3600" dirty="0"/>
          </a:p>
          <a:p>
            <a:r>
              <a:rPr lang="en-AU" sz="3600" dirty="0" smtClean="0"/>
              <a:t>How much money did Nathan start with?</a:t>
            </a:r>
            <a:endParaRPr lang="en-AU" sz="3600" dirty="0"/>
          </a:p>
        </p:txBody>
      </p:sp>
      <p:pic>
        <p:nvPicPr>
          <p:cNvPr id="7171" name="Picture 3" descr="C:\Users\Stephanie\Documents\2015\clipart\Sports_Big_Eyes_Monkey\sb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70502"/>
            <a:ext cx="2438797" cy="33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3075" name="Picture 3" descr="C:\Users\Stephanie\AppData\Local\Temp\Temp1_Monster_Sports_by_ScrappinDoodles.zip\Monster_Sports_by_ScrappinDoodles\Monster_Sport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1478"/>
            <a:ext cx="4212950" cy="3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458" y="332656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Sulley</a:t>
            </a:r>
            <a:r>
              <a:rPr lang="en-AU" sz="3200" dirty="0" smtClean="0"/>
              <a:t> buys a tennis racket and a new cap.</a:t>
            </a:r>
          </a:p>
          <a:p>
            <a:r>
              <a:rPr lang="en-AU" sz="3200" dirty="0" smtClean="0"/>
              <a:t>The total is  $25. The racket costs $5 more than cap.</a:t>
            </a:r>
          </a:p>
          <a:p>
            <a:endParaRPr lang="en-AU" sz="3200" dirty="0"/>
          </a:p>
          <a:p>
            <a:r>
              <a:rPr lang="en-AU" sz="3200" dirty="0" smtClean="0"/>
              <a:t>What is the cost of the cap?</a:t>
            </a:r>
            <a:endParaRPr lang="en-AU" sz="3200" dirty="0"/>
          </a:p>
        </p:txBody>
      </p:sp>
      <p:pic>
        <p:nvPicPr>
          <p:cNvPr id="3077" name="Picture 5" descr="Image result for monsters university c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89552" l="532" r="98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19801"/>
          <a:stretch/>
        </p:blipFill>
        <p:spPr bwMode="auto">
          <a:xfrm rot="20234348">
            <a:off x="1668350" y="3717031"/>
            <a:ext cx="2111561" cy="17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Jeffra</a:t>
            </a:r>
            <a:r>
              <a:rPr lang="en-AU" sz="3200" dirty="0" smtClean="0"/>
              <a:t> walked 5367 steps and Paula walked 3259 steps in a day.</a:t>
            </a:r>
          </a:p>
          <a:p>
            <a:endParaRPr lang="en-AU" sz="3200" dirty="0"/>
          </a:p>
          <a:p>
            <a:r>
              <a:rPr lang="en-AU" sz="3200" dirty="0" smtClean="0"/>
              <a:t>How many more steps did </a:t>
            </a:r>
            <a:r>
              <a:rPr lang="en-AU" sz="3200" dirty="0" err="1" smtClean="0"/>
              <a:t>Jeffra</a:t>
            </a:r>
            <a:r>
              <a:rPr lang="en-AU" sz="3200" dirty="0" smtClean="0"/>
              <a:t> walk than Paula?</a:t>
            </a:r>
            <a:endParaRPr lang="en-AU" sz="3200" dirty="0"/>
          </a:p>
        </p:txBody>
      </p:sp>
      <p:pic>
        <p:nvPicPr>
          <p:cNvPr id="8197" name="Picture 5" descr="C:\Users\Stephanie\Documents\2015\clipart\Frog clip art\FroggyFun_SpringDays_byScrappinDoodles\FroggyFun_SpringDay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24" y="3156646"/>
            <a:ext cx="3208566" cy="37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4100" name="Picture 4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98" y="2212402"/>
            <a:ext cx="4261113" cy="44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With the lid on the mass of the box is 243 grams. With the lid off, the mass of the box is 178 grams.</a:t>
            </a:r>
          </a:p>
          <a:p>
            <a:endParaRPr lang="en-AU" sz="3200" dirty="0"/>
          </a:p>
          <a:p>
            <a:r>
              <a:rPr lang="en-AU" sz="3200" dirty="0" smtClean="0"/>
              <a:t>What is the mass of the lid?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844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</TotalTime>
  <Words>473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</cp:lastModifiedBy>
  <cp:revision>19</cp:revision>
  <dcterms:created xsi:type="dcterms:W3CDTF">2015-09-05T01:47:56Z</dcterms:created>
  <dcterms:modified xsi:type="dcterms:W3CDTF">2015-10-13T10:03:30Z</dcterms:modified>
</cp:coreProperties>
</file>