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6" r:id="rId5"/>
    <p:sldId id="264" r:id="rId6"/>
    <p:sldId id="286" r:id="rId7"/>
    <p:sldId id="281" r:id="rId8"/>
    <p:sldId id="288" r:id="rId9"/>
    <p:sldId id="284" r:id="rId10"/>
    <p:sldId id="293" r:id="rId11"/>
    <p:sldId id="295" r:id="rId12"/>
    <p:sldId id="287" r:id="rId13"/>
    <p:sldId id="274" r:id="rId14"/>
    <p:sldId id="294" r:id="rId15"/>
    <p:sldId id="292" r:id="rId16"/>
    <p:sldId id="291" r:id="rId17"/>
    <p:sldId id="289" r:id="rId18"/>
    <p:sldId id="290" r:id="rId19"/>
    <p:sldId id="28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46BA"/>
    <a:srgbClr val="3BC5E5"/>
    <a:srgbClr val="00FFFF"/>
    <a:srgbClr val="FF66CC"/>
    <a:srgbClr val="99CC00"/>
    <a:srgbClr val="2795F9"/>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5" autoAdjust="0"/>
    <p:restoredTop sz="94687" autoAdjust="0"/>
  </p:normalViewPr>
  <p:slideViewPr>
    <p:cSldViewPr snapToGrid="0">
      <p:cViewPr>
        <p:scale>
          <a:sx n="77" d="100"/>
          <a:sy n="77" d="100"/>
        </p:scale>
        <p:origin x="-432" y="-84"/>
      </p:cViewPr>
      <p:guideLst>
        <p:guide orient="horz" pos="2160"/>
        <p:guide pos="3840"/>
      </p:guideLst>
    </p:cSldViewPr>
  </p:slideViewPr>
  <p:notesTextViewPr>
    <p:cViewPr>
      <p:scale>
        <a:sx n="1" d="1"/>
        <a:sy n="1" d="1"/>
      </p:scale>
      <p:origin x="0" y="0"/>
    </p:cViewPr>
  </p:notesTextViewPr>
  <p:notesViewPr>
    <p:cSldViewPr snapToGrid="0">
      <p:cViewPr varScale="1">
        <p:scale>
          <a:sx n="74" d="100"/>
          <a:sy n="74" d="100"/>
        </p:scale>
        <p:origin x="-287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5010" y="0"/>
            <a:ext cx="2971800" cy="457200"/>
          </a:xfrm>
          <a:prstGeom prst="rect">
            <a:avLst/>
          </a:prstGeom>
        </p:spPr>
        <p:txBody>
          <a:bodyPr vert="horz" lIns="91440" tIns="45720" rIns="91440" bIns="45720" rtlCol="0"/>
          <a:lstStyle>
            <a:lvl1pPr algn="r">
              <a:defRPr sz="1200"/>
            </a:lvl1pPr>
          </a:lstStyle>
          <a:p>
            <a:fld id="{D88088FE-B1D7-43EA-B4A2-75E043A7BCD8}" type="datetimeFigureOut">
              <a:rPr lang="en-AU" smtClean="0"/>
              <a:t>30/05/2015</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4684"/>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5010" y="8684684"/>
            <a:ext cx="2971800" cy="457200"/>
          </a:xfrm>
          <a:prstGeom prst="rect">
            <a:avLst/>
          </a:prstGeom>
        </p:spPr>
        <p:txBody>
          <a:bodyPr vert="horz" lIns="91440" tIns="45720" rIns="91440" bIns="45720" rtlCol="0" anchor="b"/>
          <a:lstStyle>
            <a:lvl1pPr algn="r">
              <a:defRPr sz="1200"/>
            </a:lvl1pPr>
          </a:lstStyle>
          <a:p>
            <a:fld id="{7D25E672-0403-47F0-AF0A-3EC78FEDBF62}" type="slidenum">
              <a:rPr lang="en-AU" smtClean="0"/>
              <a:t>‹#›</a:t>
            </a:fld>
            <a:endParaRPr lang="en-AU"/>
          </a:p>
        </p:txBody>
      </p:sp>
    </p:spTree>
    <p:extLst>
      <p:ext uri="{BB962C8B-B14F-4D97-AF65-F5344CB8AC3E}">
        <p14:creationId xmlns:p14="http://schemas.microsoft.com/office/powerpoint/2010/main" val="4230106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scholastic.com/teachers/lesson-plan/lon-po-po-teaching-pla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teacherspayteachers.com/Product/Red-Riding-Hood-and-Lon-Po-Po-1220290"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skwirk.com/p-c_s-6_u-124_t-340_c-1179/WA/6/Literary-recountsLiterary-text-typesText-typesEnglish/"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D25E672-0403-47F0-AF0A-3EC78FEDBF62}" type="slidenum">
              <a:rPr lang="en-AU" smtClean="0"/>
              <a:t>1</a:t>
            </a:fld>
            <a:endParaRPr lang="en-AU"/>
          </a:p>
        </p:txBody>
      </p:sp>
    </p:spTree>
    <p:extLst>
      <p:ext uri="{BB962C8B-B14F-4D97-AF65-F5344CB8AC3E}">
        <p14:creationId xmlns:p14="http://schemas.microsoft.com/office/powerpoint/2010/main" val="3005346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Visit the following site for recipe and ingredients. Make these with the students before writing the procedure: </a:t>
            </a:r>
          </a:p>
          <a:p>
            <a:endParaRPr lang="en-AU" dirty="0" smtClean="0"/>
          </a:p>
          <a:p>
            <a:r>
              <a:rPr lang="en-AU" dirty="0" smtClean="0"/>
              <a:t>http://www.kidspot.com.au/best-recipes/Chinese-food+117/Spring-rolls-recipe+2747.htm</a:t>
            </a:r>
          </a:p>
          <a:p>
            <a:endParaRPr lang="en-AU" dirty="0"/>
          </a:p>
        </p:txBody>
      </p:sp>
      <p:sp>
        <p:nvSpPr>
          <p:cNvPr id="4" name="Slide Number Placeholder 3"/>
          <p:cNvSpPr>
            <a:spLocks noGrp="1"/>
          </p:cNvSpPr>
          <p:nvPr>
            <p:ph type="sldNum" sz="quarter" idx="10"/>
          </p:nvPr>
        </p:nvSpPr>
        <p:spPr/>
        <p:txBody>
          <a:bodyPr/>
          <a:lstStyle/>
          <a:p>
            <a:fld id="{7D25E672-0403-47F0-AF0A-3EC78FEDBF62}" type="slidenum">
              <a:rPr lang="en-AU" smtClean="0"/>
              <a:t>13</a:t>
            </a:fld>
            <a:endParaRPr lang="en-AU"/>
          </a:p>
        </p:txBody>
      </p:sp>
    </p:spTree>
    <p:extLst>
      <p:ext uri="{BB962C8B-B14F-4D97-AF65-F5344CB8AC3E}">
        <p14:creationId xmlns:p14="http://schemas.microsoft.com/office/powerpoint/2010/main" val="222280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endParaRPr lang="en-AU" dirty="0" smtClean="0"/>
          </a:p>
          <a:p>
            <a:endParaRPr lang="en-AU" dirty="0" smtClean="0"/>
          </a:p>
          <a:p>
            <a:r>
              <a:rPr lang="en-AU" dirty="0" smtClean="0"/>
              <a:t>Other activities can be sourced from: http://hbavenues.com/highpoint/library/pdf/hp_ll_tg_a5_3.pdf</a:t>
            </a:r>
          </a:p>
          <a:p>
            <a:endParaRPr lang="en-AU" dirty="0"/>
          </a:p>
        </p:txBody>
      </p:sp>
      <p:sp>
        <p:nvSpPr>
          <p:cNvPr id="4" name="Slide Number Placeholder 3"/>
          <p:cNvSpPr>
            <a:spLocks noGrp="1"/>
          </p:cNvSpPr>
          <p:nvPr>
            <p:ph type="sldNum" sz="quarter" idx="10"/>
          </p:nvPr>
        </p:nvSpPr>
        <p:spPr/>
        <p:txBody>
          <a:bodyPr/>
          <a:lstStyle/>
          <a:p>
            <a:fld id="{7D25E672-0403-47F0-AF0A-3EC78FEDBF62}" type="slidenum">
              <a:rPr lang="en-AU" smtClean="0"/>
              <a:t>14</a:t>
            </a:fld>
            <a:endParaRPr lang="en-AU"/>
          </a:p>
        </p:txBody>
      </p:sp>
    </p:spTree>
    <p:extLst>
      <p:ext uri="{BB962C8B-B14F-4D97-AF65-F5344CB8AC3E}">
        <p14:creationId xmlns:p14="http://schemas.microsoft.com/office/powerpoint/2010/main" val="3638746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Other activities for this book can be sourced at: http://www.scool.scholastic.com.au/schoolzone/toolkit/assets/pdfs/Peasant%20Prince%20-%20Scholastic.pdf</a:t>
            </a:r>
            <a:endParaRPr lang="en-AU" dirty="0"/>
          </a:p>
        </p:txBody>
      </p:sp>
      <p:sp>
        <p:nvSpPr>
          <p:cNvPr id="4" name="Slide Number Placeholder 3"/>
          <p:cNvSpPr>
            <a:spLocks noGrp="1"/>
          </p:cNvSpPr>
          <p:nvPr>
            <p:ph type="sldNum" sz="quarter" idx="10"/>
          </p:nvPr>
        </p:nvSpPr>
        <p:spPr/>
        <p:txBody>
          <a:bodyPr/>
          <a:lstStyle/>
          <a:p>
            <a:fld id="{7D25E672-0403-47F0-AF0A-3EC78FEDBF62}" type="slidenum">
              <a:rPr lang="en-AU" smtClean="0"/>
              <a:t>16</a:t>
            </a:fld>
            <a:endParaRPr lang="en-AU"/>
          </a:p>
        </p:txBody>
      </p:sp>
    </p:spTree>
    <p:extLst>
      <p:ext uri="{BB962C8B-B14F-4D97-AF65-F5344CB8AC3E}">
        <p14:creationId xmlns:p14="http://schemas.microsoft.com/office/powerpoint/2010/main" val="3394611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D25E672-0403-47F0-AF0A-3EC78FEDBF62}" type="slidenum">
              <a:rPr lang="en-AU" smtClean="0"/>
              <a:t>2</a:t>
            </a:fld>
            <a:endParaRPr lang="en-AU"/>
          </a:p>
        </p:txBody>
      </p:sp>
    </p:spTree>
    <p:extLst>
      <p:ext uri="{BB962C8B-B14F-4D97-AF65-F5344CB8AC3E}">
        <p14:creationId xmlns:p14="http://schemas.microsoft.com/office/powerpoint/2010/main" val="2331076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3487" y="4343400"/>
            <a:ext cx="6246253" cy="4114800"/>
          </a:xfrm>
        </p:spPr>
        <p:txBody>
          <a:bodyPr/>
          <a:lstStyle/>
          <a:p>
            <a:r>
              <a:rPr lang="en-AU" dirty="0" smtClean="0"/>
              <a:t>The tale of Lon Po </a:t>
            </a:r>
            <a:r>
              <a:rPr lang="en-AU" dirty="0" err="1" smtClean="0"/>
              <a:t>Po</a:t>
            </a:r>
            <a:r>
              <a:rPr lang="en-AU" dirty="0" smtClean="0"/>
              <a:t>, the wolf, parallels the European tale of “Little Red Riding Hood.” This Chinese version is believed to be more than a thousand years old. As translator and illustrator, Ed Young relied on a combination of ancient Chinese panel art and contemporary pastels and </a:t>
            </a:r>
            <a:r>
              <a:rPr lang="en-AU" dirty="0" err="1" smtClean="0"/>
              <a:t>watercolors</a:t>
            </a:r>
            <a:r>
              <a:rPr lang="en-AU" dirty="0" smtClean="0"/>
              <a:t> to create dramatic illustrations that successfully complement a powerful text.</a:t>
            </a:r>
          </a:p>
          <a:p>
            <a:endParaRPr lang="en-AU" dirty="0" smtClean="0"/>
          </a:p>
          <a:p>
            <a:r>
              <a:rPr lang="en-AU" b="1" dirty="0" smtClean="0"/>
              <a:t>Before Reading </a:t>
            </a:r>
            <a:r>
              <a:rPr lang="en-AU" b="1" i="1" dirty="0" smtClean="0"/>
              <a:t>Lon Po </a:t>
            </a:r>
            <a:r>
              <a:rPr lang="en-AU" b="1" i="1" dirty="0" err="1" smtClean="0"/>
              <a:t>Po</a:t>
            </a:r>
            <a:endParaRPr lang="en-AU" b="1" dirty="0" smtClean="0"/>
          </a:p>
          <a:p>
            <a:r>
              <a:rPr lang="en-AU" dirty="0" smtClean="0"/>
              <a:t>Ask how many of the children have ever heard the story of “Little Red Riding Hood.” Ask the children briefly to recount the familiar tale, then tell the class that they are about to hear a Chinese version of the same tale. Ask the class to imagine how the story might be the same or different from the (European) version that they are probably familiar with.</a:t>
            </a:r>
          </a:p>
          <a:p>
            <a:endParaRPr lang="en-AU" dirty="0" smtClean="0"/>
          </a:p>
          <a:p>
            <a:r>
              <a:rPr lang="en-AU" b="1" dirty="0" smtClean="0"/>
              <a:t>After Reading </a:t>
            </a:r>
            <a:r>
              <a:rPr lang="en-AU" b="1" i="1" dirty="0" smtClean="0"/>
              <a:t>Lon Po </a:t>
            </a:r>
            <a:r>
              <a:rPr lang="en-AU" b="1" i="1" dirty="0" err="1" smtClean="0"/>
              <a:t>Po</a:t>
            </a:r>
            <a:endParaRPr lang="en-AU" b="1" dirty="0" smtClean="0"/>
          </a:p>
          <a:p>
            <a:r>
              <a:rPr lang="en-AU" dirty="0" smtClean="0"/>
              <a:t>Hold a brief discussion about how the two versions of “Red Riding Hood” were, in fact, the same, and how they differed. Invite students familiar with both versions to tell which version they liked better, and why. </a:t>
            </a:r>
            <a:r>
              <a:rPr lang="en-AU" dirty="0"/>
              <a:t>( sourced </a:t>
            </a:r>
            <a:r>
              <a:rPr lang="en-AU" dirty="0">
                <a:hlinkClick r:id="rId3"/>
              </a:rPr>
              <a:t>http://</a:t>
            </a:r>
            <a:r>
              <a:rPr lang="en-AU" dirty="0" smtClean="0">
                <a:hlinkClick r:id="rId3"/>
              </a:rPr>
              <a:t>www.scholastic.com/teachers/lesson-plan/lon-po-po-teaching-plan</a:t>
            </a:r>
            <a:r>
              <a:rPr lang="en-AU" dirty="0" smtClean="0"/>
              <a:t>) </a:t>
            </a:r>
          </a:p>
          <a:p>
            <a:endParaRPr lang="en-AU" dirty="0"/>
          </a:p>
          <a:p>
            <a:endParaRPr lang="en-AU" dirty="0" smtClean="0"/>
          </a:p>
          <a:p>
            <a:r>
              <a:rPr lang="en-AU" dirty="0" smtClean="0"/>
              <a:t>More activities available for purchase at::</a:t>
            </a:r>
          </a:p>
          <a:p>
            <a:endParaRPr lang="en-AU" dirty="0"/>
          </a:p>
          <a:p>
            <a:r>
              <a:rPr lang="en-AU" dirty="0">
                <a:hlinkClick r:id="rId4"/>
              </a:rPr>
              <a:t>https://</a:t>
            </a:r>
            <a:r>
              <a:rPr lang="en-AU" dirty="0" smtClean="0">
                <a:hlinkClick r:id="rId4"/>
              </a:rPr>
              <a:t>www.teacherspayteachers.com/Product/Red-Riding-Hood-and-Lon-Po-Po-1220290</a:t>
            </a:r>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7D25E672-0403-47F0-AF0A-3EC78FEDBF62}" type="slidenum">
              <a:rPr lang="en-AU" smtClean="0"/>
              <a:t>3</a:t>
            </a:fld>
            <a:endParaRPr lang="en-AU"/>
          </a:p>
        </p:txBody>
      </p:sp>
    </p:spTree>
    <p:extLst>
      <p:ext uri="{BB962C8B-B14F-4D97-AF65-F5344CB8AC3E}">
        <p14:creationId xmlns:p14="http://schemas.microsoft.com/office/powerpoint/2010/main" val="2331076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Read the story or have students view the movie trailer before completing this task.</a:t>
            </a:r>
            <a:endParaRPr lang="en-AU" dirty="0"/>
          </a:p>
        </p:txBody>
      </p:sp>
      <p:sp>
        <p:nvSpPr>
          <p:cNvPr id="4" name="Slide Number Placeholder 3"/>
          <p:cNvSpPr>
            <a:spLocks noGrp="1"/>
          </p:cNvSpPr>
          <p:nvPr>
            <p:ph type="sldNum" sz="quarter" idx="10"/>
          </p:nvPr>
        </p:nvSpPr>
        <p:spPr/>
        <p:txBody>
          <a:bodyPr/>
          <a:lstStyle/>
          <a:p>
            <a:fld id="{7D25E672-0403-47F0-AF0A-3EC78FEDBF62}" type="slidenum">
              <a:rPr lang="en-AU" smtClean="0"/>
              <a:t>5</a:t>
            </a:fld>
            <a:endParaRPr lang="en-AU"/>
          </a:p>
        </p:txBody>
      </p:sp>
    </p:spTree>
    <p:extLst>
      <p:ext uri="{BB962C8B-B14F-4D97-AF65-F5344CB8AC3E}">
        <p14:creationId xmlns:p14="http://schemas.microsoft.com/office/powerpoint/2010/main" val="378153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AU" b="1" dirty="0" smtClean="0"/>
              <a:t>Interesting Chinese New Year Facts:</a:t>
            </a:r>
            <a:r>
              <a:rPr lang="en-AU" dirty="0" smtClean="0"/>
              <a:t> Traditionally Chinese New Year lasted from the last day of the Chinese calendar to the 15th day of the first month. It is a major Chinese holiday. In countries and territories that have high populations of Chinese, Chinese New Year is also celebrated. Hong Kong, Taiwan, Singapore, Indonesia and the Philippines are only a few. Chinatowns in other cities also celebrate Chinese New Year. The exact date of Chinese New Year changes each year because it originated in 2600 B.C. At that time people followed the lunar calendar. The Chinese New Year is symbolic of letting go of the past and welcoming new beginnings. It's a popular time for spring cleaning. Each year of the Chinese New Year calendar is named after an animal. This is a 12 year cycle. Once the 12 year cycle is over the animal list begins again. The list in order is: rat, ox, tiger, rabbit, dragon, snake, horse, ram, monkey, rooster, dog, and pig. As the longest festival in the Chinese calendar, Chinese New Year can last as many as 15 days. Children take an entire month off of school. It's common for Chinese families to have a reunion dinner the night before Chinese New Year festivities begin. The decorations used on doors and windows are red </a:t>
            </a:r>
            <a:r>
              <a:rPr lang="en-AU" dirty="0" err="1" smtClean="0"/>
              <a:t>colored</a:t>
            </a:r>
            <a:r>
              <a:rPr lang="en-AU" dirty="0" smtClean="0"/>
              <a:t> paper-cuts (made similar to the way we make snowflakes). The themes of these paper-cuts are of happiness, good fortune, longevity and wealth. Firecrackers are popular during the Chinese New Year. They are thought to scare off evil spirits. Children receive red envelopes full of money instead of wrapped gifts that other nationalities give at Christmas. The amount they receive is usually an even number. The amount cannot be divisible by four. In Chinese, the number 4 means death. Dragon dances and street fairs are very popular. Dancers dress up as lions and dragons and perform for onlookers. One of the traditional treats is a candied crab-apple on a stick. Since the 1980s China Central TV broadcasts the celebration. This is an evening-long variety style show and it is watched by the entire country. On the last day of Chinese New Year, everyone carries beautiful paper lanterns and walks along the streets. This is supposed to light the way for the New Year. This day is called Lantern Day. In Singapore and Malaysia, Lantern Day is their form of Valentine's Day. On Chinese New Year everyone is a year older. It doesn't matter when you were born; this is like a national birthday. Another name for Chinese New Year is: The First Day of the Great Year. </a:t>
            </a:r>
          </a:p>
          <a:p>
            <a:endParaRPr lang="en-AU" dirty="0" smtClean="0"/>
          </a:p>
          <a:p>
            <a:r>
              <a:rPr lang="en-AU" dirty="0" smtClean="0"/>
              <a:t>Sourced: http://www.softschools.com/facts/holidays/chinese_new_year_facts/143/</a:t>
            </a:r>
          </a:p>
          <a:p>
            <a:endParaRPr lang="en-AU" dirty="0"/>
          </a:p>
        </p:txBody>
      </p:sp>
      <p:sp>
        <p:nvSpPr>
          <p:cNvPr id="4" name="Slide Number Placeholder 3"/>
          <p:cNvSpPr>
            <a:spLocks noGrp="1"/>
          </p:cNvSpPr>
          <p:nvPr>
            <p:ph type="sldNum" sz="quarter" idx="10"/>
          </p:nvPr>
        </p:nvSpPr>
        <p:spPr/>
        <p:txBody>
          <a:bodyPr/>
          <a:lstStyle/>
          <a:p>
            <a:fld id="{7D25E672-0403-47F0-AF0A-3EC78FEDBF62}" type="slidenum">
              <a:rPr lang="en-AU" smtClean="0"/>
              <a:t>6</a:t>
            </a:fld>
            <a:endParaRPr lang="en-AU"/>
          </a:p>
        </p:txBody>
      </p:sp>
    </p:spTree>
    <p:extLst>
      <p:ext uri="{BB962C8B-B14F-4D97-AF65-F5344CB8AC3E}">
        <p14:creationId xmlns:p14="http://schemas.microsoft.com/office/powerpoint/2010/main" val="3495982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AU" b="1" dirty="0" smtClean="0"/>
              <a:t>Interesting Chinese New Year Facts:</a:t>
            </a:r>
            <a:r>
              <a:rPr lang="en-AU" dirty="0" smtClean="0"/>
              <a:t> Traditionally Chinese New Year lasted from the last day of the Chinese calendar to the 15th day of the first month. It is a major Chinese holiday. In countries and territories that have high populations of Chinese, Chinese New Year is also celebrated. Hong Kong, Taiwan, Singapore, Indonesia and the Philippines are only a few. Chinatowns in other cities also celebrate Chinese New Year. The exact date of Chinese New Year changes each year because it originated in 2600 B.C. At that time people followed the lunar calendar. The Chinese New Year is symbolic of letting go of the past and welcoming new beginnings. It's a popular time for spring cleaning. Each year of the Chinese New Year calendar is named after an animal. This is a 12 year cycle. Once the 12 year cycle is over the animal list begins again. The list in order is: rat, ox, tiger, rabbit, dragon, snake, horse, ram, monkey, rooster, dog, and pig. As the longest festival in the Chinese calendar, Chinese New Year can last as many as 15 days. Children take an entire month off of school. It's common for Chinese families to have a reunion dinner the night before Chinese New Year festivities begin. The decorations used on doors and windows are red </a:t>
            </a:r>
            <a:r>
              <a:rPr lang="en-AU" dirty="0" err="1" smtClean="0"/>
              <a:t>colored</a:t>
            </a:r>
            <a:r>
              <a:rPr lang="en-AU" dirty="0" smtClean="0"/>
              <a:t> paper-cuts (made similar to the way we make snowflakes). The themes of these paper-cuts are of happiness, good fortune, longevity and wealth. Firecrackers are popular during the Chinese New Year. They are thought to scare off evil spirits. Children receive red envelopes full of money instead of wrapped gifts that other nationalities give at Christmas. The amount they receive is usually an even number. The amount cannot be divisible by four. In Chinese, the number 4 means death. Dragon dances and street fairs are very popular. Dancers dress up as lions and dragons and perform for onlookers. One of the traditional treats is a candied crab-apple on a stick. Since the 1980s China Central TV broadcasts the celebration. This is an evening-long variety style show and it is watched by the entire country. On the last day of Chinese New Year, everyone carries beautiful paper lanterns and walks along the streets. This is supposed to light the way for the New Year. This day is called Lantern Day. In Singapore and Malaysia, Lantern Day is their form of Valentine's Day. On Chinese New Year everyone is a year older. It doesn't matter when you were born; this is like a national birthday. Another name for Chinese New Year is: The First Day of the Great Year. </a:t>
            </a:r>
          </a:p>
          <a:p>
            <a:endParaRPr lang="en-AU" dirty="0" smtClean="0"/>
          </a:p>
          <a:p>
            <a:r>
              <a:rPr lang="en-AU" dirty="0" smtClean="0"/>
              <a:t>Sourced: http://www.softschools.com/facts/holidays/chinese_new_year_facts/143/</a:t>
            </a:r>
          </a:p>
          <a:p>
            <a:endParaRPr lang="en-AU" dirty="0"/>
          </a:p>
        </p:txBody>
      </p:sp>
      <p:sp>
        <p:nvSpPr>
          <p:cNvPr id="4" name="Slide Number Placeholder 3"/>
          <p:cNvSpPr>
            <a:spLocks noGrp="1"/>
          </p:cNvSpPr>
          <p:nvPr>
            <p:ph type="sldNum" sz="quarter" idx="10"/>
          </p:nvPr>
        </p:nvSpPr>
        <p:spPr/>
        <p:txBody>
          <a:bodyPr/>
          <a:lstStyle/>
          <a:p>
            <a:fld id="{7D25E672-0403-47F0-AF0A-3EC78FEDBF62}" type="slidenum">
              <a:rPr lang="en-AU" smtClean="0"/>
              <a:t>7</a:t>
            </a:fld>
            <a:endParaRPr lang="en-AU"/>
          </a:p>
        </p:txBody>
      </p:sp>
    </p:spTree>
    <p:extLst>
      <p:ext uri="{BB962C8B-B14F-4D97-AF65-F5344CB8AC3E}">
        <p14:creationId xmlns:p14="http://schemas.microsoft.com/office/powerpoint/2010/main" val="3495982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D25E672-0403-47F0-AF0A-3EC78FEDBF62}" type="slidenum">
              <a:rPr lang="en-AU" smtClean="0"/>
              <a:t>10</a:t>
            </a:fld>
            <a:endParaRPr lang="en-AU"/>
          </a:p>
        </p:txBody>
      </p:sp>
    </p:spTree>
    <p:extLst>
      <p:ext uri="{BB962C8B-B14F-4D97-AF65-F5344CB8AC3E}">
        <p14:creationId xmlns:p14="http://schemas.microsoft.com/office/powerpoint/2010/main" val="222280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D25E672-0403-47F0-AF0A-3EC78FEDBF62}" type="slidenum">
              <a:rPr lang="en-AU" smtClean="0"/>
              <a:t>11</a:t>
            </a:fld>
            <a:endParaRPr lang="en-AU"/>
          </a:p>
        </p:txBody>
      </p:sp>
    </p:spTree>
    <p:extLst>
      <p:ext uri="{BB962C8B-B14F-4D97-AF65-F5344CB8AC3E}">
        <p14:creationId xmlns:p14="http://schemas.microsoft.com/office/powerpoint/2010/main" val="222280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What is a literary recount?</a:t>
            </a:r>
          </a:p>
          <a:p>
            <a:endParaRPr lang="en-AU" dirty="0" smtClean="0"/>
          </a:p>
          <a:p>
            <a:r>
              <a:rPr lang="en-AU" dirty="0" smtClean="0"/>
              <a:t>A literary recount is similar to a factual recount. Both types of recounts give details about what happened, including who was involved, when and where the event took place, and what may have resulted. A literary recount can be about real or fictional events and characters.</a:t>
            </a:r>
          </a:p>
          <a:p>
            <a:endParaRPr lang="en-AU" dirty="0" smtClean="0"/>
          </a:p>
          <a:p>
            <a:r>
              <a:rPr lang="en-AU" dirty="0" smtClean="0"/>
              <a:t>A literary recount is different from a factual recount because it includes more than just facts. A literary recount:</a:t>
            </a:r>
          </a:p>
          <a:p>
            <a:endParaRPr lang="en-AU" dirty="0" smtClean="0"/>
          </a:p>
          <a:p>
            <a:r>
              <a:rPr lang="en-AU" dirty="0" smtClean="0"/>
              <a:t>    retells a series of events with characters</a:t>
            </a:r>
          </a:p>
          <a:p>
            <a:r>
              <a:rPr lang="en-AU" dirty="0" smtClean="0"/>
              <a:t>    gives facts and feelings about the events</a:t>
            </a:r>
          </a:p>
          <a:p>
            <a:r>
              <a:rPr lang="en-AU" dirty="0" smtClean="0"/>
              <a:t>    often uses dialogue between characters</a:t>
            </a:r>
          </a:p>
          <a:p>
            <a:r>
              <a:rPr lang="en-AU" dirty="0" smtClean="0"/>
              <a:t>    creates an emotional connection with the reader</a:t>
            </a:r>
          </a:p>
          <a:p>
            <a:r>
              <a:rPr lang="en-AU" dirty="0" smtClean="0"/>
              <a:t>    uses descriptive language.</a:t>
            </a:r>
          </a:p>
          <a:p>
            <a:endParaRPr lang="en-AU" b="1" dirty="0" smtClean="0"/>
          </a:p>
          <a:p>
            <a:r>
              <a:rPr lang="en-AU" b="1" dirty="0" smtClean="0"/>
              <a:t>Examples of a literary recount</a:t>
            </a:r>
          </a:p>
          <a:p>
            <a:endParaRPr lang="en-AU" dirty="0" smtClean="0"/>
          </a:p>
          <a:p>
            <a:r>
              <a:rPr lang="en-AU" dirty="0" smtClean="0"/>
              <a:t>Literary recounts include more emotional connections between the reader and the story than factual recounts. Some examples of literary recounts are:</a:t>
            </a:r>
          </a:p>
          <a:p>
            <a:endParaRPr lang="en-AU" dirty="0" smtClean="0"/>
          </a:p>
          <a:p>
            <a:r>
              <a:rPr lang="en-AU" dirty="0" smtClean="0"/>
              <a:t>    short stories and novels</a:t>
            </a:r>
          </a:p>
          <a:p>
            <a:r>
              <a:rPr lang="en-AU" dirty="0" smtClean="0"/>
              <a:t>    biographies and letters</a:t>
            </a:r>
          </a:p>
          <a:p>
            <a:r>
              <a:rPr lang="en-AU" dirty="0" smtClean="0"/>
              <a:t>    fables, myths and legends</a:t>
            </a:r>
          </a:p>
          <a:p>
            <a:r>
              <a:rPr lang="en-AU" dirty="0" smtClean="0"/>
              <a:t>    plays, films and television programmes</a:t>
            </a:r>
          </a:p>
          <a:p>
            <a:r>
              <a:rPr lang="en-AU" dirty="0" smtClean="0"/>
              <a:t>    poems and songs</a:t>
            </a:r>
          </a:p>
          <a:p>
            <a:r>
              <a:rPr lang="en-AU" dirty="0" smtClean="0"/>
              <a:t>    picture books.</a:t>
            </a:r>
          </a:p>
          <a:p>
            <a:endParaRPr lang="en-AU" dirty="0" smtClean="0"/>
          </a:p>
          <a:p>
            <a:endParaRPr lang="en-AU" dirty="0" smtClean="0"/>
          </a:p>
          <a:p>
            <a:r>
              <a:rPr lang="en-AU" b="1" dirty="0" smtClean="0"/>
              <a:t>Structure of a literary recount</a:t>
            </a:r>
          </a:p>
          <a:p>
            <a:endParaRPr lang="en-AU" dirty="0" smtClean="0"/>
          </a:p>
          <a:p>
            <a:r>
              <a:rPr lang="en-AU" dirty="0" smtClean="0"/>
              <a:t>A literary recount must begin with a title or a heading. The title should relate to the text, but can be creative.</a:t>
            </a:r>
          </a:p>
          <a:p>
            <a:endParaRPr lang="en-AU" dirty="0" smtClean="0"/>
          </a:p>
          <a:p>
            <a:r>
              <a:rPr lang="en-AU" dirty="0" smtClean="0"/>
              <a:t>The introductory paragraph is called the orientation. In this paragraph the setting and characters are introduced. This may also give the reader a general idea of what the text will be about, or may contain background information that helps to explain the first scene of the text.</a:t>
            </a:r>
          </a:p>
          <a:p>
            <a:endParaRPr lang="en-AU" dirty="0" smtClean="0"/>
          </a:p>
          <a:p>
            <a:r>
              <a:rPr lang="en-AU" dirty="0" smtClean="0"/>
              <a:t>The body of the text contains the sequence of events. The sequence of events is usually written in chronological order (the order they occurred). The purpose of these events is to tell the story. This includes what happened, how characters (or people) within the text felt about the events, and how any problems were dealt with.</a:t>
            </a:r>
          </a:p>
          <a:p>
            <a:endParaRPr lang="en-AU" dirty="0" smtClean="0"/>
          </a:p>
          <a:p>
            <a:r>
              <a:rPr lang="en-AU" dirty="0" smtClean="0"/>
              <a:t>The concluding paragraph is called the reorientation. This paragraph sums up the recount. This is where the sequence of events ends and any issues or problems are completely resolved by the characters. The emotional responses of the characters involved may also be included in this s</a:t>
            </a:r>
          </a:p>
          <a:p>
            <a:endParaRPr lang="en-AU" dirty="0" smtClean="0"/>
          </a:p>
          <a:p>
            <a:r>
              <a:rPr lang="en-AU" dirty="0" smtClean="0"/>
              <a:t>Source: </a:t>
            </a:r>
            <a:r>
              <a:rPr lang="en-AU" dirty="0" smtClean="0">
                <a:hlinkClick r:id="rId3"/>
              </a:rPr>
              <a:t>http://www.skwirk.com/p-c_s-6_u-124_t-340_c-1179/WA/6/Literary-recountsLiterary-text-typesText-typesEnglish/</a:t>
            </a:r>
            <a:endParaRPr lang="en-AU" dirty="0" smtClean="0"/>
          </a:p>
          <a:p>
            <a:endParaRPr lang="en-AU" dirty="0"/>
          </a:p>
        </p:txBody>
      </p:sp>
      <p:sp>
        <p:nvSpPr>
          <p:cNvPr id="4" name="Slide Number Placeholder 3"/>
          <p:cNvSpPr>
            <a:spLocks noGrp="1"/>
          </p:cNvSpPr>
          <p:nvPr>
            <p:ph type="sldNum" sz="quarter" idx="10"/>
          </p:nvPr>
        </p:nvSpPr>
        <p:spPr/>
        <p:txBody>
          <a:bodyPr/>
          <a:lstStyle/>
          <a:p>
            <a:fld id="{7D25E672-0403-47F0-AF0A-3EC78FEDBF62}" type="slidenum">
              <a:rPr lang="en-AU" smtClean="0"/>
              <a:t>12</a:t>
            </a:fld>
            <a:endParaRPr lang="en-AU"/>
          </a:p>
        </p:txBody>
      </p:sp>
    </p:spTree>
    <p:extLst>
      <p:ext uri="{BB962C8B-B14F-4D97-AF65-F5344CB8AC3E}">
        <p14:creationId xmlns:p14="http://schemas.microsoft.com/office/powerpoint/2010/main" val="222280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4062A0-FD2F-4E22-9132-DD4D02CB0A86}" type="datetimeFigureOut">
              <a:rPr lang="en-AU" smtClean="0"/>
              <a:t>30/05/2015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3226091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4062A0-FD2F-4E22-9132-DD4D02CB0A86}" type="datetimeFigureOut">
              <a:rPr lang="en-AU" smtClean="0"/>
              <a:t>30/05/2015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2430879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4062A0-FD2F-4E22-9132-DD4D02CB0A86}" type="datetimeFigureOut">
              <a:rPr lang="en-AU" smtClean="0"/>
              <a:t>30/05/2015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908063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4B4062A0-FD2F-4E22-9132-DD4D02CB0A86}" type="datetimeFigureOut">
              <a:rPr lang="en-AU" smtClean="0"/>
              <a:t>30/05/2015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1210798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4B4062A0-FD2F-4E22-9132-DD4D02CB0A86}" type="datetimeFigureOut">
              <a:rPr lang="en-AU" smtClean="0"/>
              <a:t>30/05/2015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1834793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4062A0-FD2F-4E22-9132-DD4D02CB0A86}" type="datetimeFigureOut">
              <a:rPr lang="en-AU" smtClean="0"/>
              <a:t>30/05/2015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3289386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4062A0-FD2F-4E22-9132-DD4D02CB0A86}" type="datetimeFigureOut">
              <a:rPr lang="en-AU" smtClean="0"/>
              <a:t>30/05/2015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847219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4062A0-FD2F-4E22-9132-DD4D02CB0A86}" type="datetimeFigureOut">
              <a:rPr lang="en-AU" smtClean="0"/>
              <a:t>30/05/2015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3955218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4062A0-FD2F-4E22-9132-DD4D02CB0A86}" type="datetimeFigureOut">
              <a:rPr lang="en-AU" smtClean="0"/>
              <a:t>30/05/2015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3696244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4062A0-FD2F-4E22-9132-DD4D02CB0A86}" type="datetimeFigureOut">
              <a:rPr lang="en-AU" smtClean="0"/>
              <a:t>30/05/2015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3366730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4062A0-FD2F-4E22-9132-DD4D02CB0A86}" type="datetimeFigureOut">
              <a:rPr lang="en-AU" smtClean="0"/>
              <a:t>30/05/2015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2586483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4062A0-FD2F-4E22-9132-DD4D02CB0A86}" type="datetimeFigureOut">
              <a:rPr lang="en-AU" smtClean="0"/>
              <a:t>30/05/2015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36917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4062A0-FD2F-4E22-9132-DD4D02CB0A86}" type="datetimeFigureOut">
              <a:rPr lang="en-AU" smtClean="0"/>
              <a:t>30/05/2015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2320038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4062A0-FD2F-4E22-9132-DD4D02CB0A86}" type="datetimeFigureOut">
              <a:rPr lang="en-AU" smtClean="0"/>
              <a:t>30/05/2015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1203341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4062A0-FD2F-4E22-9132-DD4D02CB0A86}" type="datetimeFigureOut">
              <a:rPr lang="en-AU" smtClean="0"/>
              <a:t>30/05/2015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858369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4062A0-FD2F-4E22-9132-DD4D02CB0A86}" type="datetimeFigureOut">
              <a:rPr lang="en-AU" smtClean="0"/>
              <a:t>30/05/2015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2479714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4B4062A0-FD2F-4E22-9132-DD4D02CB0A86}" type="datetimeFigureOut">
              <a:rPr lang="en-AU" smtClean="0"/>
              <a:t>30/05/2015</a:t>
            </a:fld>
            <a:endParaRPr lang="en-AU"/>
          </a:p>
        </p:txBody>
      </p:sp>
      <p:sp>
        <p:nvSpPr>
          <p:cNvPr id="6" name="Footer Placeholder 5"/>
          <p:cNvSpPr>
            <a:spLocks noGrp="1"/>
          </p:cNvSpPr>
          <p:nvPr>
            <p:ph type="ftr" sz="quarter" idx="11"/>
          </p:nvPr>
        </p:nvSpPr>
        <p:spPr>
          <a:xfrm>
            <a:off x="1141412" y="5883275"/>
            <a:ext cx="5105400" cy="365125"/>
          </a:xfrm>
        </p:spPr>
        <p:txBody>
          <a:bodyPr/>
          <a:lstStyle/>
          <a:p>
            <a:endParaRPr lang="en-AU"/>
          </a:p>
        </p:txBody>
      </p:sp>
      <p:sp>
        <p:nvSpPr>
          <p:cNvPr id="7" name="Slide Number Placeholder 6"/>
          <p:cNvSpPr>
            <a:spLocks noGrp="1"/>
          </p:cNvSpPr>
          <p:nvPr>
            <p:ph type="sldNum" sz="quarter" idx="12"/>
          </p:nvPr>
        </p:nvSpPr>
        <p:spPr>
          <a:xfrm>
            <a:off x="10742612" y="5883275"/>
            <a:ext cx="322567" cy="365125"/>
          </a:xfrm>
        </p:spPr>
        <p:txBody>
          <a:bodyPr/>
          <a:lstStyle/>
          <a:p>
            <a:fld id="{F484D676-CFBB-4943-BD40-9F5573EA540D}" type="slidenum">
              <a:rPr lang="en-AU" smtClean="0"/>
              <a:t>‹#›</a:t>
            </a:fld>
            <a:endParaRPr lang="en-AU"/>
          </a:p>
        </p:txBody>
      </p:sp>
    </p:spTree>
    <p:extLst>
      <p:ext uri="{BB962C8B-B14F-4D97-AF65-F5344CB8AC3E}">
        <p14:creationId xmlns:p14="http://schemas.microsoft.com/office/powerpoint/2010/main" val="540574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B4062A0-FD2F-4E22-9132-DD4D02CB0A86}" type="datetimeFigureOut">
              <a:rPr lang="en-AU" smtClean="0"/>
              <a:t>30/05/2015</a:t>
            </a:fld>
            <a:endParaRPr lang="en-AU"/>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AU"/>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F484D676-CFBB-4943-BD40-9F5573EA540D}" type="slidenum">
              <a:rPr lang="en-AU" smtClean="0"/>
              <a:t>‹#›</a:t>
            </a:fld>
            <a:endParaRPr lang="en-AU"/>
          </a:p>
        </p:txBody>
      </p:sp>
    </p:spTree>
    <p:extLst>
      <p:ext uri="{BB962C8B-B14F-4D97-AF65-F5344CB8AC3E}">
        <p14:creationId xmlns:p14="http://schemas.microsoft.com/office/powerpoint/2010/main" val="20844152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s3.photobucket.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wallippo.com/wallpaper/little-girl-and-drago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artgallery.nsw.gov.au/shop/item/9781602209879/"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desktopwallpapers4.me/fantasy/ancient-chinese-marina-17024" TargetMode="Externa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ideo" Target="https://www.youtube.com/embed/v_aBxOXea00" TargetMode="Externa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anhui.chinadaily.com.cn/travel/2010-06/20/content_9781842.htm"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Da1wuXMPDww" TargetMode="External"/><Relationship Id="rId5" Type="http://schemas.openxmlformats.org/officeDocument/2006/relationships/hyperlink" Target="https://www.youtube.com/watch?v=Da1wuXMPDww" TargetMode="Externa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ocialnewsdaily.com/50084/disney-to-create-live-action-mula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disney.wikia.com/wiki/File:Mulan-disney-princess-"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https://www.youtube.com/embed/PXi3Mv6KMzY" TargetMode="External"/><Relationship Id="rId4" Type="http://schemas.openxmlformats.org/officeDocument/2006/relationships/hyperlink" Target="https://www.youtube.com/watch?v=PXi3Mv6KMz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70855" y="2620622"/>
            <a:ext cx="10548257" cy="1754326"/>
          </a:xfrm>
          <a:prstGeom prst="rect">
            <a:avLst/>
          </a:prstGeom>
        </p:spPr>
        <p:txBody>
          <a:bodyPr wrap="square">
            <a:spAutoFit/>
          </a:bodyPr>
          <a:lstStyle/>
          <a:p>
            <a:pPr algn="ctr"/>
            <a:r>
              <a:rPr lang="en-AU" sz="5400" b="1" dirty="0" smtClean="0">
                <a:solidFill>
                  <a:srgbClr val="92D050"/>
                </a:solidFill>
              </a:rPr>
              <a:t>Asia </a:t>
            </a:r>
          </a:p>
          <a:p>
            <a:pPr algn="ctr"/>
            <a:r>
              <a:rPr lang="en-AU" sz="5400" b="1" dirty="0" smtClean="0">
                <a:solidFill>
                  <a:srgbClr val="92D050"/>
                </a:solidFill>
              </a:rPr>
              <a:t>Writing Prompts</a:t>
            </a:r>
            <a:endParaRPr lang="en-AU" sz="5400" b="1" dirty="0">
              <a:solidFill>
                <a:srgbClr val="92D050"/>
              </a:solidFill>
            </a:endParaRPr>
          </a:p>
        </p:txBody>
      </p:sp>
      <p:sp>
        <p:nvSpPr>
          <p:cNvPr id="14" name="TextBox 13"/>
          <p:cNvSpPr txBox="1"/>
          <p:nvPr/>
        </p:nvSpPr>
        <p:spPr>
          <a:xfrm>
            <a:off x="5037147" y="4374344"/>
            <a:ext cx="2215671" cy="338554"/>
          </a:xfrm>
          <a:prstGeom prst="rect">
            <a:avLst/>
          </a:prstGeom>
          <a:noFill/>
        </p:spPr>
        <p:txBody>
          <a:bodyPr wrap="none" rtlCol="0">
            <a:spAutoFit/>
          </a:bodyPr>
          <a:lstStyle/>
          <a:p>
            <a:r>
              <a:rPr lang="en-AU" sz="1600" dirty="0" smtClean="0">
                <a:latin typeface="AR BLANCA" panose="02000000000000000000" pitchFamily="2" charset="0"/>
              </a:rPr>
              <a:t>Leanne Williamson  2015</a:t>
            </a:r>
            <a:endParaRPr lang="en-AU" sz="1600" dirty="0">
              <a:latin typeface="AR BLANCA" panose="02000000000000000000" pitchFamily="2" charset="0"/>
            </a:endParaRPr>
          </a:p>
        </p:txBody>
      </p:sp>
      <p:pic>
        <p:nvPicPr>
          <p:cNvPr id="16" name="Picture 2" descr="Huangshan Mountains, China (inspiration for the Hallelujah Mountains in Avatar). Climbed part of it when I was 5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6736" y="317914"/>
            <a:ext cx="2379023" cy="366369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fbcdn-sphotos-g-a.akamaihd.net/hphotos-ak-xpf1/v/t1.0-9/11021247_10205642174041143_1025555017479173854_n.jpg?oh=c65e7e67bf808b43667a8b69e3f2bb13&amp;oe=559FD2A2&amp;__gda__=1438172893_c7772ea46c0f3d3c95da51334358710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179"/>
          <a:stretch/>
        </p:blipFill>
        <p:spPr bwMode="auto">
          <a:xfrm rot="20375636">
            <a:off x="673872" y="277179"/>
            <a:ext cx="2291164" cy="331510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7894" y="122194"/>
            <a:ext cx="1794180" cy="2604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descr="3642178-3187180187-Mul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649" y="4859579"/>
            <a:ext cx="2322948" cy="174221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www.penguin.com.au/jpg-large/978067007054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58188" y="4833286"/>
            <a:ext cx="1476157" cy="179479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jadedragon.com/books/sadako.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66566" y="4808300"/>
            <a:ext cx="2382778" cy="179349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encrypted-tbn3.gstatic.com/images?q=tbn:ANd9GcTRQiFTKjE_mp0l7Iv9x_SJhk31qtdfSz2Aqg9Ow9O_3zpSouf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56450" y="4821838"/>
            <a:ext cx="2423590" cy="181769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http://www.artgallery.nsw.gov.au/media/thumbnails/uploads/shop/9781602209879.jpg.300x1200_q85.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15260" y="4808300"/>
            <a:ext cx="1907532" cy="1831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281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rag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6" y="1114178"/>
            <a:ext cx="3585152" cy="52060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388255" y="1365909"/>
            <a:ext cx="7685809" cy="3262432"/>
          </a:xfrm>
          <a:prstGeom prst="rect">
            <a:avLst/>
          </a:prstGeom>
        </p:spPr>
        <p:txBody>
          <a:bodyPr wrap="square">
            <a:spAutoFit/>
          </a:bodyPr>
          <a:lstStyle/>
          <a:p>
            <a:r>
              <a:rPr lang="en-AU" sz="3200" dirty="0" smtClean="0"/>
              <a:t>Ping </a:t>
            </a:r>
            <a:r>
              <a:rPr lang="en-AU" sz="3200" dirty="0"/>
              <a:t>believes that no-one will ever find her hiding spot on the mountain of Tai </a:t>
            </a:r>
            <a:r>
              <a:rPr lang="en-AU" sz="3200" dirty="0" smtClean="0"/>
              <a:t>Shan in China. </a:t>
            </a:r>
            <a:r>
              <a:rPr lang="en-AU" sz="3200" dirty="0"/>
              <a:t>She thinks that she can go on caring for the baby dragon left in her care but she is soon proven wrong. </a:t>
            </a:r>
            <a:endParaRPr lang="en-AU" sz="1400" dirty="0"/>
          </a:p>
          <a:p>
            <a:pPr algn="just"/>
            <a:r>
              <a:rPr lang="en-AU" sz="1400" dirty="0" smtClean="0"/>
              <a:t>.</a:t>
            </a:r>
            <a:endParaRPr lang="en-AU" sz="1400" dirty="0"/>
          </a:p>
        </p:txBody>
      </p:sp>
      <p:sp>
        <p:nvSpPr>
          <p:cNvPr id="6" name="Rectangle 5"/>
          <p:cNvSpPr/>
          <p:nvPr/>
        </p:nvSpPr>
        <p:spPr>
          <a:xfrm>
            <a:off x="1891145" y="161188"/>
            <a:ext cx="9486900" cy="830997"/>
          </a:xfrm>
          <a:prstGeom prst="rect">
            <a:avLst/>
          </a:prstGeom>
        </p:spPr>
        <p:txBody>
          <a:bodyPr wrap="square">
            <a:spAutoFit/>
          </a:bodyPr>
          <a:lstStyle/>
          <a:p>
            <a:r>
              <a:rPr lang="en-AU" sz="4800" dirty="0" smtClean="0">
                <a:solidFill>
                  <a:srgbClr val="92D050"/>
                </a:solidFill>
              </a:rPr>
              <a:t>Ping and the baby dragon</a:t>
            </a:r>
            <a:endParaRPr lang="en-AU" dirty="0">
              <a:solidFill>
                <a:srgbClr val="92D050"/>
              </a:solidFill>
            </a:endParaRPr>
          </a:p>
        </p:txBody>
      </p:sp>
      <p:sp>
        <p:nvSpPr>
          <p:cNvPr id="2" name="Rectangle 1"/>
          <p:cNvSpPr/>
          <p:nvPr/>
        </p:nvSpPr>
        <p:spPr>
          <a:xfrm>
            <a:off x="4879835" y="5001368"/>
            <a:ext cx="5721438" cy="646331"/>
          </a:xfrm>
          <a:prstGeom prst="rect">
            <a:avLst/>
          </a:prstGeom>
        </p:spPr>
        <p:txBody>
          <a:bodyPr wrap="none">
            <a:spAutoFit/>
          </a:bodyPr>
          <a:lstStyle/>
          <a:p>
            <a:r>
              <a:rPr lang="en-AU" sz="3600" b="1" dirty="0">
                <a:solidFill>
                  <a:srgbClr val="92D050"/>
                </a:solidFill>
              </a:rPr>
              <a:t>Write what </a:t>
            </a:r>
            <a:r>
              <a:rPr lang="en-AU" sz="3600" b="1" dirty="0" smtClean="0">
                <a:solidFill>
                  <a:srgbClr val="92D050"/>
                </a:solidFill>
              </a:rPr>
              <a:t>goes wrong…</a:t>
            </a:r>
            <a:endParaRPr lang="en-AU" sz="3600" b="1" dirty="0">
              <a:solidFill>
                <a:srgbClr val="92D050"/>
              </a:solidFill>
            </a:endParaRPr>
          </a:p>
        </p:txBody>
      </p:sp>
      <p:sp>
        <p:nvSpPr>
          <p:cNvPr id="3" name="Rectangle 2"/>
          <p:cNvSpPr/>
          <p:nvPr/>
        </p:nvSpPr>
        <p:spPr>
          <a:xfrm>
            <a:off x="337416" y="6488668"/>
            <a:ext cx="2358338" cy="276999"/>
          </a:xfrm>
          <a:prstGeom prst="rect">
            <a:avLst/>
          </a:prstGeom>
        </p:spPr>
        <p:txBody>
          <a:bodyPr wrap="none">
            <a:spAutoFit/>
          </a:bodyPr>
          <a:lstStyle/>
          <a:p>
            <a:r>
              <a:rPr lang="en-AU" sz="1200" dirty="0"/>
              <a:t>Found on</a:t>
            </a:r>
            <a:r>
              <a:rPr lang="en-AU" sz="1100" dirty="0"/>
              <a:t> </a:t>
            </a:r>
            <a:r>
              <a:rPr lang="en-AU" sz="1100" dirty="0">
                <a:hlinkClick r:id="rId4" action="ppaction://hlinkfile"/>
              </a:rPr>
              <a:t>s3.photobucket.com</a:t>
            </a:r>
            <a:endParaRPr lang="en-AU" sz="1100" dirty="0"/>
          </a:p>
        </p:txBody>
      </p:sp>
      <p:sp>
        <p:nvSpPr>
          <p:cNvPr id="7" name="TextBox 6"/>
          <p:cNvSpPr txBox="1"/>
          <p:nvPr/>
        </p:nvSpPr>
        <p:spPr>
          <a:xfrm>
            <a:off x="9858393" y="6489368"/>
            <a:ext cx="2215671" cy="338554"/>
          </a:xfrm>
          <a:prstGeom prst="rect">
            <a:avLst/>
          </a:prstGeom>
          <a:noFill/>
        </p:spPr>
        <p:txBody>
          <a:bodyPr wrap="none" rtlCol="0">
            <a:spAutoFit/>
          </a:bodyPr>
          <a:lstStyle/>
          <a:p>
            <a:r>
              <a:rPr lang="en-AU" sz="1600" dirty="0" smtClean="0">
                <a:latin typeface="AR BLANCA" panose="02000000000000000000" pitchFamily="2" charset="0"/>
              </a:rPr>
              <a:t>Leanne Williamson  2015</a:t>
            </a:r>
            <a:endParaRPr lang="en-AU" sz="1600" dirty="0">
              <a:latin typeface="AR BLANCA" panose="02000000000000000000" pitchFamily="2" charset="0"/>
            </a:endParaRPr>
          </a:p>
        </p:txBody>
      </p:sp>
    </p:spTree>
    <p:extLst>
      <p:ext uri="{BB962C8B-B14F-4D97-AF65-F5344CB8AC3E}">
        <p14:creationId xmlns:p14="http://schemas.microsoft.com/office/powerpoint/2010/main" val="1739693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2775" y="165661"/>
            <a:ext cx="9486900" cy="830997"/>
          </a:xfrm>
          <a:prstGeom prst="rect">
            <a:avLst/>
          </a:prstGeom>
        </p:spPr>
        <p:txBody>
          <a:bodyPr wrap="square">
            <a:spAutoFit/>
          </a:bodyPr>
          <a:lstStyle/>
          <a:p>
            <a:r>
              <a:rPr lang="en-AU" sz="4800" dirty="0" smtClean="0">
                <a:solidFill>
                  <a:srgbClr val="3BC5E5"/>
                </a:solidFill>
              </a:rPr>
              <a:t>Creative Writing…..</a:t>
            </a:r>
            <a:endParaRPr lang="en-AU" dirty="0">
              <a:solidFill>
                <a:srgbClr val="3BC5E5"/>
              </a:solidFill>
            </a:endParaRPr>
          </a:p>
        </p:txBody>
      </p:sp>
      <p:sp>
        <p:nvSpPr>
          <p:cNvPr id="7" name="TextBox 6"/>
          <p:cNvSpPr txBox="1"/>
          <p:nvPr/>
        </p:nvSpPr>
        <p:spPr>
          <a:xfrm>
            <a:off x="9858393" y="6489368"/>
            <a:ext cx="2215671" cy="338554"/>
          </a:xfrm>
          <a:prstGeom prst="rect">
            <a:avLst/>
          </a:prstGeom>
          <a:noFill/>
        </p:spPr>
        <p:txBody>
          <a:bodyPr wrap="none" rtlCol="0">
            <a:spAutoFit/>
          </a:bodyPr>
          <a:lstStyle/>
          <a:p>
            <a:r>
              <a:rPr lang="en-AU" sz="1600" dirty="0" smtClean="0">
                <a:latin typeface="AR BLANCA" panose="02000000000000000000" pitchFamily="2" charset="0"/>
              </a:rPr>
              <a:t>Leanne Williamson  2015</a:t>
            </a:r>
            <a:endParaRPr lang="en-AU" sz="1600" dirty="0">
              <a:latin typeface="AR BLANCA" panose="02000000000000000000" pitchFamily="2" charset="0"/>
            </a:endParaRPr>
          </a:p>
        </p:txBody>
      </p:sp>
      <p:sp>
        <p:nvSpPr>
          <p:cNvPr id="8" name="AutoShape 2" descr="Image result for young girl and a dragon fantas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 name="AutoShape 4" descr="Image result for young girl and a dragon fantas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5366" name="Picture 6" descr="http://s2.wallippo.com/thumbs/300x250/girl-with-a-dragon-fantasy-5029488968764ea98b04c567095b6596.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4" y="996658"/>
            <a:ext cx="6127461" cy="51062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60375" y="6213764"/>
            <a:ext cx="6834043" cy="461665"/>
          </a:xfrm>
          <a:prstGeom prst="rect">
            <a:avLst/>
          </a:prstGeom>
          <a:noFill/>
        </p:spPr>
        <p:txBody>
          <a:bodyPr wrap="square" rtlCol="0">
            <a:spAutoFit/>
          </a:bodyPr>
          <a:lstStyle/>
          <a:p>
            <a:r>
              <a:rPr lang="en-AU" sz="1200" dirty="0"/>
              <a:t>Sourced: </a:t>
            </a:r>
            <a:r>
              <a:rPr lang="en-AU" sz="1200" dirty="0">
                <a:hlinkClick r:id="rId4"/>
              </a:rPr>
              <a:t>http://</a:t>
            </a:r>
            <a:r>
              <a:rPr lang="en-AU" sz="1200" dirty="0" smtClean="0">
                <a:hlinkClick r:id="rId4"/>
              </a:rPr>
              <a:t>wallippo.com/wallpaper/little-girl-and-dragon</a:t>
            </a:r>
            <a:endParaRPr lang="en-AU" sz="1200" dirty="0" smtClean="0"/>
          </a:p>
          <a:p>
            <a:endParaRPr lang="en-AU" sz="1200" dirty="0"/>
          </a:p>
        </p:txBody>
      </p:sp>
      <p:sp>
        <p:nvSpPr>
          <p:cNvPr id="12" name="Rectangle 11"/>
          <p:cNvSpPr/>
          <p:nvPr/>
        </p:nvSpPr>
        <p:spPr>
          <a:xfrm>
            <a:off x="7294246" y="1110958"/>
            <a:ext cx="4779818" cy="4093428"/>
          </a:xfrm>
          <a:prstGeom prst="rect">
            <a:avLst/>
          </a:prstGeom>
        </p:spPr>
        <p:txBody>
          <a:bodyPr wrap="square">
            <a:spAutoFit/>
          </a:bodyPr>
          <a:lstStyle/>
          <a:p>
            <a:r>
              <a:rPr lang="en-AU" sz="4000" dirty="0">
                <a:solidFill>
                  <a:srgbClr val="3BC5E5"/>
                </a:solidFill>
              </a:rPr>
              <a:t>Tell the story about what was happening when this picture was </a:t>
            </a:r>
            <a:r>
              <a:rPr lang="en-AU" sz="4000" dirty="0" smtClean="0">
                <a:solidFill>
                  <a:srgbClr val="3BC5E5"/>
                </a:solidFill>
              </a:rPr>
              <a:t>taken.</a:t>
            </a:r>
            <a:endParaRPr lang="en-AU" sz="4000" dirty="0">
              <a:solidFill>
                <a:srgbClr val="3BC5E5"/>
              </a:solidFill>
            </a:endParaRPr>
          </a:p>
          <a:p>
            <a:pPr algn="ctr"/>
            <a:endParaRPr lang="en-AU" sz="6000" dirty="0" smtClean="0">
              <a:solidFill>
                <a:schemeClr val="accent3">
                  <a:lumMod val="60000"/>
                  <a:lumOff val="40000"/>
                </a:schemeClr>
              </a:solidFill>
            </a:endParaRPr>
          </a:p>
        </p:txBody>
      </p:sp>
    </p:spTree>
    <p:extLst>
      <p:ext uri="{BB962C8B-B14F-4D97-AF65-F5344CB8AC3E}">
        <p14:creationId xmlns:p14="http://schemas.microsoft.com/office/powerpoint/2010/main" val="869696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0327" y="161188"/>
            <a:ext cx="9486900" cy="830997"/>
          </a:xfrm>
          <a:prstGeom prst="rect">
            <a:avLst/>
          </a:prstGeom>
        </p:spPr>
        <p:txBody>
          <a:bodyPr wrap="square">
            <a:spAutoFit/>
          </a:bodyPr>
          <a:lstStyle/>
          <a:p>
            <a:r>
              <a:rPr lang="en-AU" sz="4800" dirty="0" smtClean="0">
                <a:solidFill>
                  <a:srgbClr val="92D050"/>
                </a:solidFill>
              </a:rPr>
              <a:t>Literary Recount</a:t>
            </a:r>
            <a:endParaRPr lang="en-AU" dirty="0">
              <a:solidFill>
                <a:srgbClr val="92D050"/>
              </a:solidFill>
            </a:endParaRPr>
          </a:p>
        </p:txBody>
      </p:sp>
      <p:sp>
        <p:nvSpPr>
          <p:cNvPr id="3" name="Rectangle 2"/>
          <p:cNvSpPr/>
          <p:nvPr/>
        </p:nvSpPr>
        <p:spPr>
          <a:xfrm>
            <a:off x="337416" y="6488668"/>
            <a:ext cx="5120312" cy="446276"/>
          </a:xfrm>
          <a:prstGeom prst="rect">
            <a:avLst/>
          </a:prstGeom>
        </p:spPr>
        <p:txBody>
          <a:bodyPr wrap="none">
            <a:spAutoFit/>
          </a:bodyPr>
          <a:lstStyle/>
          <a:p>
            <a:r>
              <a:rPr lang="en-AU" sz="1200" dirty="0"/>
              <a:t>Found </a:t>
            </a:r>
            <a:r>
              <a:rPr lang="en-AU" sz="1200" dirty="0" smtClean="0"/>
              <a:t>on</a:t>
            </a:r>
            <a:r>
              <a:rPr lang="en-AU" sz="1100" dirty="0"/>
              <a:t> </a:t>
            </a:r>
            <a:r>
              <a:rPr lang="en-AU" sz="1100" dirty="0">
                <a:hlinkClick r:id="rId3"/>
              </a:rPr>
              <a:t>http://www.artgallery.nsw.gov.au/shop/item/9781602209879</a:t>
            </a:r>
            <a:r>
              <a:rPr lang="en-AU" sz="1100" dirty="0" smtClean="0">
                <a:hlinkClick r:id="rId3"/>
              </a:rPr>
              <a:t>/</a:t>
            </a:r>
            <a:endParaRPr lang="en-AU" sz="1100" dirty="0" smtClean="0"/>
          </a:p>
          <a:p>
            <a:endParaRPr lang="en-AU" sz="1100" dirty="0"/>
          </a:p>
        </p:txBody>
      </p:sp>
      <p:sp>
        <p:nvSpPr>
          <p:cNvPr id="7" name="TextBox 6"/>
          <p:cNvSpPr txBox="1"/>
          <p:nvPr/>
        </p:nvSpPr>
        <p:spPr>
          <a:xfrm>
            <a:off x="9858393" y="6489368"/>
            <a:ext cx="2215671" cy="338554"/>
          </a:xfrm>
          <a:prstGeom prst="rect">
            <a:avLst/>
          </a:prstGeom>
          <a:noFill/>
        </p:spPr>
        <p:txBody>
          <a:bodyPr wrap="none" rtlCol="0">
            <a:spAutoFit/>
          </a:bodyPr>
          <a:lstStyle/>
          <a:p>
            <a:r>
              <a:rPr lang="en-AU" sz="1600" dirty="0" smtClean="0">
                <a:latin typeface="AR BLANCA" panose="02000000000000000000" pitchFamily="2" charset="0"/>
              </a:rPr>
              <a:t>Leanne Williamson  2015</a:t>
            </a:r>
            <a:endParaRPr lang="en-AU" sz="1600" dirty="0">
              <a:latin typeface="AR BLANCA" panose="02000000000000000000" pitchFamily="2" charset="0"/>
            </a:endParaRPr>
          </a:p>
        </p:txBody>
      </p:sp>
      <p:pic>
        <p:nvPicPr>
          <p:cNvPr id="13322" name="Picture 10" descr="http://www.artgallery.nsw.gov.au/media/thumbnails/uploads/shop/9781602209879.jpg.300x1200_q8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414" y="1179221"/>
            <a:ext cx="5076250" cy="487320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573739" y="1236080"/>
            <a:ext cx="5344633" cy="4585871"/>
          </a:xfrm>
          <a:prstGeom prst="rect">
            <a:avLst/>
          </a:prstGeom>
        </p:spPr>
        <p:txBody>
          <a:bodyPr wrap="square">
            <a:spAutoFit/>
          </a:bodyPr>
          <a:lstStyle/>
          <a:p>
            <a:pPr marL="457200" indent="-457200">
              <a:buFont typeface="Wingdings" panose="05000000000000000000" pitchFamily="2" charset="2"/>
              <a:buChar char="Ø"/>
            </a:pPr>
            <a:r>
              <a:rPr lang="en-AU" sz="3600" b="1" dirty="0"/>
              <a:t>Write a literary recount of </a:t>
            </a:r>
            <a:r>
              <a:rPr lang="en-AU" sz="3600" b="1" dirty="0" smtClean="0"/>
              <a:t>“Ming’s Adventure on China’s Great Wall</a:t>
            </a:r>
            <a:r>
              <a:rPr lang="en-AU" sz="2800" b="1" dirty="0" smtClean="0"/>
              <a:t>” </a:t>
            </a:r>
            <a:endParaRPr lang="en-AU" sz="2800" b="1" dirty="0"/>
          </a:p>
          <a:p>
            <a:endParaRPr lang="en-AU" sz="2800" dirty="0" smtClean="0"/>
          </a:p>
          <a:p>
            <a:r>
              <a:rPr lang="en-AU" sz="2400" dirty="0" smtClean="0"/>
              <a:t>A </a:t>
            </a:r>
            <a:r>
              <a:rPr lang="en-AU" sz="2400" b="1" dirty="0"/>
              <a:t>literary recount</a:t>
            </a:r>
            <a:r>
              <a:rPr lang="en-AU" sz="2400" dirty="0"/>
              <a:t> gives details about what happened, including who was involved, when and where the event took place, and what may have resulted</a:t>
            </a:r>
            <a:r>
              <a:rPr lang="en-AU" sz="2000" dirty="0"/>
              <a:t>. </a:t>
            </a:r>
          </a:p>
        </p:txBody>
      </p:sp>
    </p:spTree>
    <p:extLst>
      <p:ext uri="{BB962C8B-B14F-4D97-AF65-F5344CB8AC3E}">
        <p14:creationId xmlns:p14="http://schemas.microsoft.com/office/powerpoint/2010/main" val="462036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858393" y="6489368"/>
            <a:ext cx="2215671" cy="338554"/>
          </a:xfrm>
          <a:prstGeom prst="rect">
            <a:avLst/>
          </a:prstGeom>
          <a:noFill/>
        </p:spPr>
        <p:txBody>
          <a:bodyPr wrap="none" rtlCol="0">
            <a:spAutoFit/>
          </a:bodyPr>
          <a:lstStyle/>
          <a:p>
            <a:r>
              <a:rPr lang="en-AU" sz="1600" dirty="0" smtClean="0">
                <a:latin typeface="AR BLANCA" panose="02000000000000000000" pitchFamily="2" charset="0"/>
              </a:rPr>
              <a:t>Leanne Williamson  2015</a:t>
            </a:r>
            <a:endParaRPr lang="en-AU" sz="1600" dirty="0">
              <a:latin typeface="AR BLANCA" panose="02000000000000000000" pitchFamily="2" charset="0"/>
            </a:endParaRPr>
          </a:p>
        </p:txBody>
      </p:sp>
      <p:sp>
        <p:nvSpPr>
          <p:cNvPr id="8" name="Rectangle 7"/>
          <p:cNvSpPr/>
          <p:nvPr/>
        </p:nvSpPr>
        <p:spPr>
          <a:xfrm>
            <a:off x="467544" y="332656"/>
            <a:ext cx="5684569" cy="707886"/>
          </a:xfrm>
          <a:prstGeom prst="rect">
            <a:avLst/>
          </a:prstGeom>
        </p:spPr>
        <p:txBody>
          <a:bodyPr wrap="none">
            <a:spAutoFit/>
          </a:bodyPr>
          <a:lstStyle/>
          <a:p>
            <a:r>
              <a:rPr lang="en-AU" sz="4000" b="1" dirty="0" smtClean="0">
                <a:solidFill>
                  <a:schemeClr val="accent1">
                    <a:lumMod val="40000"/>
                    <a:lumOff val="60000"/>
                  </a:schemeClr>
                </a:solidFill>
              </a:rPr>
              <a:t>Spring Rolls Procedure</a:t>
            </a:r>
            <a:endParaRPr lang="en-AU" sz="4000" b="1" dirty="0">
              <a:solidFill>
                <a:schemeClr val="accent1">
                  <a:lumMod val="40000"/>
                  <a:lumOff val="60000"/>
                </a:schemeClr>
              </a:solidFill>
            </a:endParaRPr>
          </a:p>
        </p:txBody>
      </p:sp>
      <p:sp>
        <p:nvSpPr>
          <p:cNvPr id="9" name="Rectangle 8"/>
          <p:cNvSpPr/>
          <p:nvPr/>
        </p:nvSpPr>
        <p:spPr>
          <a:xfrm>
            <a:off x="8042564" y="1340768"/>
            <a:ext cx="3989714" cy="4278094"/>
          </a:xfrm>
          <a:prstGeom prst="rect">
            <a:avLst/>
          </a:prstGeom>
        </p:spPr>
        <p:txBody>
          <a:bodyPr wrap="square">
            <a:spAutoFit/>
          </a:bodyPr>
          <a:lstStyle/>
          <a:p>
            <a:pPr marL="571500" indent="-571500">
              <a:buFont typeface="Wingdings" panose="05000000000000000000" pitchFamily="2" charset="2"/>
              <a:buChar char="Ø"/>
            </a:pPr>
            <a:r>
              <a:rPr lang="en-AU" sz="4400" dirty="0" smtClean="0">
                <a:solidFill>
                  <a:schemeClr val="accent6">
                    <a:lumMod val="60000"/>
                    <a:lumOff val="40000"/>
                  </a:schemeClr>
                </a:solidFill>
              </a:rPr>
              <a:t>Write a procedure for making Spring Rolls.</a:t>
            </a:r>
          </a:p>
          <a:p>
            <a:pPr marL="571500" indent="-571500">
              <a:buFont typeface="Wingdings" panose="05000000000000000000" pitchFamily="2" charset="2"/>
              <a:buChar char="Ø"/>
            </a:pPr>
            <a:endParaRPr lang="en-AU" sz="3600" dirty="0">
              <a:solidFill>
                <a:schemeClr val="accent6">
                  <a:lumMod val="60000"/>
                  <a:lumOff val="40000"/>
                </a:schemeClr>
              </a:solidFill>
            </a:endParaRPr>
          </a:p>
          <a:p>
            <a:pPr algn="ctr"/>
            <a:endParaRPr lang="en-AU" sz="6000" dirty="0" smtClean="0">
              <a:solidFill>
                <a:schemeClr val="accent3">
                  <a:lumMod val="60000"/>
                  <a:lumOff val="40000"/>
                </a:schemeClr>
              </a:solidFill>
            </a:endParaRPr>
          </a:p>
        </p:txBody>
      </p:sp>
      <p:pic>
        <p:nvPicPr>
          <p:cNvPr id="12290" name="Picture 2" descr="https://encrypted-tbn3.gstatic.com/images?q=tbn:ANd9GcTRQiFTKjE_mp0l7Iv9x_SJhk31qtdfSz2Aqg9Ow9O_3zpSouf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602" y="1190802"/>
            <a:ext cx="6453043" cy="483978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81602" y="6212369"/>
            <a:ext cx="4821429" cy="276999"/>
          </a:xfrm>
          <a:prstGeom prst="rect">
            <a:avLst/>
          </a:prstGeom>
          <a:noFill/>
        </p:spPr>
        <p:txBody>
          <a:bodyPr wrap="square" rtlCol="0">
            <a:spAutoFit/>
          </a:bodyPr>
          <a:lstStyle/>
          <a:p>
            <a:r>
              <a:rPr lang="en-AU" sz="1200" dirty="0" smtClean="0"/>
              <a:t>Source : Google Images</a:t>
            </a:r>
            <a:endParaRPr lang="en-AU" sz="1200" dirty="0"/>
          </a:p>
        </p:txBody>
      </p:sp>
    </p:spTree>
    <p:extLst>
      <p:ext uri="{BB962C8B-B14F-4D97-AF65-F5344CB8AC3E}">
        <p14:creationId xmlns:p14="http://schemas.microsoft.com/office/powerpoint/2010/main" val="1628849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94518" y="1401885"/>
            <a:ext cx="4443300" cy="3785652"/>
          </a:xfrm>
          <a:prstGeom prst="rect">
            <a:avLst/>
          </a:prstGeom>
        </p:spPr>
        <p:txBody>
          <a:bodyPr wrap="square">
            <a:spAutoFit/>
          </a:bodyPr>
          <a:lstStyle/>
          <a:p>
            <a:r>
              <a:rPr lang="en-AU" sz="6000" dirty="0" smtClean="0"/>
              <a:t>Write an Acrostic poem for </a:t>
            </a:r>
            <a:r>
              <a:rPr lang="en-AU" sz="6000" dirty="0" err="1" smtClean="0"/>
              <a:t>Sadako</a:t>
            </a:r>
            <a:r>
              <a:rPr lang="en-AU" sz="6000" dirty="0" smtClean="0"/>
              <a:t>.</a:t>
            </a:r>
            <a:endParaRPr lang="en-AU" sz="6000" dirty="0"/>
          </a:p>
        </p:txBody>
      </p:sp>
      <p:sp>
        <p:nvSpPr>
          <p:cNvPr id="4" name="Rectangle 3"/>
          <p:cNvSpPr/>
          <p:nvPr/>
        </p:nvSpPr>
        <p:spPr>
          <a:xfrm>
            <a:off x="321830" y="102424"/>
            <a:ext cx="11870170" cy="1569660"/>
          </a:xfrm>
          <a:prstGeom prst="rect">
            <a:avLst/>
          </a:prstGeom>
        </p:spPr>
        <p:txBody>
          <a:bodyPr wrap="square">
            <a:spAutoFit/>
          </a:bodyPr>
          <a:lstStyle/>
          <a:p>
            <a:r>
              <a:rPr lang="en-AU" sz="4800" dirty="0" err="1" smtClean="0">
                <a:solidFill>
                  <a:schemeClr val="accent6">
                    <a:lumMod val="60000"/>
                    <a:lumOff val="40000"/>
                  </a:schemeClr>
                </a:solidFill>
              </a:rPr>
              <a:t>Sadako</a:t>
            </a:r>
            <a:r>
              <a:rPr lang="en-AU" sz="4800" dirty="0" smtClean="0">
                <a:solidFill>
                  <a:schemeClr val="accent6">
                    <a:lumMod val="60000"/>
                    <a:lumOff val="40000"/>
                  </a:schemeClr>
                </a:solidFill>
              </a:rPr>
              <a:t> and the Thousand Paper Cranes….</a:t>
            </a:r>
            <a:endParaRPr lang="en-AU" u="sng" dirty="0">
              <a:solidFill>
                <a:schemeClr val="accent6">
                  <a:lumMod val="60000"/>
                  <a:lumOff val="40000"/>
                </a:schemeClr>
              </a:solidFill>
            </a:endParaRPr>
          </a:p>
        </p:txBody>
      </p:sp>
      <p:sp>
        <p:nvSpPr>
          <p:cNvPr id="5" name="TextBox 4"/>
          <p:cNvSpPr txBox="1"/>
          <p:nvPr/>
        </p:nvSpPr>
        <p:spPr>
          <a:xfrm>
            <a:off x="9858393" y="6489368"/>
            <a:ext cx="2215671" cy="338554"/>
          </a:xfrm>
          <a:prstGeom prst="rect">
            <a:avLst/>
          </a:prstGeom>
          <a:noFill/>
        </p:spPr>
        <p:txBody>
          <a:bodyPr wrap="none" rtlCol="0">
            <a:spAutoFit/>
          </a:bodyPr>
          <a:lstStyle/>
          <a:p>
            <a:r>
              <a:rPr lang="en-AU" sz="1600" dirty="0" smtClean="0">
                <a:latin typeface="AR BLANCA" panose="02000000000000000000" pitchFamily="2" charset="0"/>
              </a:rPr>
              <a:t>Leanne Williamson  2015</a:t>
            </a:r>
            <a:endParaRPr lang="en-AU" sz="1600" dirty="0">
              <a:latin typeface="AR BLANCA" panose="02000000000000000000" pitchFamily="2" charset="0"/>
            </a:endParaRPr>
          </a:p>
        </p:txBody>
      </p:sp>
      <p:pic>
        <p:nvPicPr>
          <p:cNvPr id="9218" name="Picture 2" descr="http://www.jadedragon.com/books/sadak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830" y="1854054"/>
            <a:ext cx="5515436" cy="4151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8483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64681" y="1797928"/>
            <a:ext cx="3948373" cy="2800767"/>
          </a:xfrm>
          <a:prstGeom prst="rect">
            <a:avLst/>
          </a:prstGeom>
        </p:spPr>
        <p:txBody>
          <a:bodyPr wrap="square">
            <a:spAutoFit/>
          </a:bodyPr>
          <a:lstStyle/>
          <a:p>
            <a:r>
              <a:rPr lang="en-AU" sz="4400" dirty="0" smtClean="0">
                <a:solidFill>
                  <a:schemeClr val="accent6">
                    <a:lumMod val="60000"/>
                    <a:lumOff val="40000"/>
                  </a:schemeClr>
                </a:solidFill>
              </a:rPr>
              <a:t>Write a story that takes place in this setting.</a:t>
            </a:r>
            <a:endParaRPr lang="en-AU" sz="4400" dirty="0">
              <a:solidFill>
                <a:schemeClr val="accent6">
                  <a:lumMod val="60000"/>
                  <a:lumOff val="40000"/>
                </a:schemeClr>
              </a:solidFill>
            </a:endParaRPr>
          </a:p>
        </p:txBody>
      </p:sp>
      <p:sp>
        <p:nvSpPr>
          <p:cNvPr id="4" name="Rectangle 3"/>
          <p:cNvSpPr/>
          <p:nvPr/>
        </p:nvSpPr>
        <p:spPr>
          <a:xfrm>
            <a:off x="180502" y="181098"/>
            <a:ext cx="10059883" cy="830997"/>
          </a:xfrm>
          <a:prstGeom prst="rect">
            <a:avLst/>
          </a:prstGeom>
        </p:spPr>
        <p:txBody>
          <a:bodyPr wrap="square">
            <a:spAutoFit/>
          </a:bodyPr>
          <a:lstStyle/>
          <a:p>
            <a:r>
              <a:rPr lang="en-AU" sz="4800" dirty="0" smtClean="0">
                <a:solidFill>
                  <a:schemeClr val="accent6">
                    <a:lumMod val="60000"/>
                    <a:lumOff val="40000"/>
                  </a:schemeClr>
                </a:solidFill>
              </a:rPr>
              <a:t>Creative Writing…..</a:t>
            </a:r>
            <a:endParaRPr lang="en-AU" u="sng" dirty="0">
              <a:solidFill>
                <a:schemeClr val="accent6">
                  <a:lumMod val="60000"/>
                  <a:lumOff val="40000"/>
                </a:schemeClr>
              </a:solidFill>
            </a:endParaRPr>
          </a:p>
        </p:txBody>
      </p:sp>
      <p:sp>
        <p:nvSpPr>
          <p:cNvPr id="5" name="TextBox 4"/>
          <p:cNvSpPr txBox="1"/>
          <p:nvPr/>
        </p:nvSpPr>
        <p:spPr>
          <a:xfrm>
            <a:off x="9858393" y="6489368"/>
            <a:ext cx="2215671" cy="338554"/>
          </a:xfrm>
          <a:prstGeom prst="rect">
            <a:avLst/>
          </a:prstGeom>
          <a:noFill/>
        </p:spPr>
        <p:txBody>
          <a:bodyPr wrap="none" rtlCol="0">
            <a:spAutoFit/>
          </a:bodyPr>
          <a:lstStyle/>
          <a:p>
            <a:r>
              <a:rPr lang="en-AU" sz="1600" dirty="0" smtClean="0">
                <a:latin typeface="AR BLANCA" panose="02000000000000000000" pitchFamily="2" charset="0"/>
              </a:rPr>
              <a:t>Leanne Williamson  2015</a:t>
            </a:r>
            <a:endParaRPr lang="en-AU" sz="1600" dirty="0">
              <a:latin typeface="AR BLANCA" panose="02000000000000000000" pitchFamily="2" charset="0"/>
            </a:endParaRPr>
          </a:p>
        </p:txBody>
      </p:sp>
      <p:pic>
        <p:nvPicPr>
          <p:cNvPr id="10242" name="Picture 2" descr="http://cdn.desktopwallpapers4.me/wallpapers/fantasy/1366x768/2/17024-ancient-chinese-marina-1366x768-fantasy-wallpap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79" y="1325560"/>
            <a:ext cx="7991111" cy="44933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0502" y="6037118"/>
            <a:ext cx="8579033" cy="461665"/>
          </a:xfrm>
          <a:prstGeom prst="rect">
            <a:avLst/>
          </a:prstGeom>
          <a:noFill/>
        </p:spPr>
        <p:txBody>
          <a:bodyPr wrap="square" rtlCol="0">
            <a:spAutoFit/>
          </a:bodyPr>
          <a:lstStyle/>
          <a:p>
            <a:r>
              <a:rPr lang="en-AU" sz="1200" dirty="0" smtClean="0"/>
              <a:t>Sourced:  </a:t>
            </a:r>
            <a:r>
              <a:rPr lang="en-AU" sz="1200" dirty="0" smtClean="0">
                <a:hlinkClick r:id="rId3"/>
              </a:rPr>
              <a:t>http</a:t>
            </a:r>
            <a:r>
              <a:rPr lang="en-AU" sz="1200" dirty="0">
                <a:hlinkClick r:id="rId3"/>
              </a:rPr>
              <a:t>://</a:t>
            </a:r>
            <a:r>
              <a:rPr lang="en-AU" sz="1200" dirty="0" smtClean="0">
                <a:hlinkClick r:id="rId3"/>
              </a:rPr>
              <a:t>www.desktopwallpapers4.me/fantasy/ancient-chinese-marina-17024</a:t>
            </a:r>
            <a:endParaRPr lang="en-AU" sz="1200" dirty="0" smtClean="0"/>
          </a:p>
          <a:p>
            <a:endParaRPr lang="en-AU" sz="1200" dirty="0"/>
          </a:p>
        </p:txBody>
      </p:sp>
    </p:spTree>
    <p:extLst>
      <p:ext uri="{BB962C8B-B14F-4D97-AF65-F5344CB8AC3E}">
        <p14:creationId xmlns:p14="http://schemas.microsoft.com/office/powerpoint/2010/main" val="1979363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02646" y="417588"/>
            <a:ext cx="4498780" cy="6401753"/>
          </a:xfrm>
          <a:prstGeom prst="rect">
            <a:avLst/>
          </a:prstGeom>
        </p:spPr>
        <p:txBody>
          <a:bodyPr wrap="square">
            <a:spAutoFit/>
          </a:bodyPr>
          <a:lstStyle/>
          <a:p>
            <a:r>
              <a:rPr lang="en-AU" sz="2200" dirty="0">
                <a:latin typeface="Arial" panose="020B0604020202020204" pitchFamily="34" charset="0"/>
                <a:cs typeface="Arial" panose="020B0604020202020204" pitchFamily="34" charset="0"/>
              </a:rPr>
              <a:t>Put yourself in Li’s </a:t>
            </a:r>
            <a:r>
              <a:rPr lang="en-AU" sz="2200" dirty="0" smtClean="0">
                <a:latin typeface="Arial" panose="020B0604020202020204" pitchFamily="34" charset="0"/>
                <a:cs typeface="Arial" panose="020B0604020202020204" pitchFamily="34" charset="0"/>
              </a:rPr>
              <a:t>situation, he was </a:t>
            </a:r>
            <a:r>
              <a:rPr lang="en-AU" sz="2200" dirty="0">
                <a:latin typeface="Arial" panose="020B0604020202020204" pitchFamily="34" charset="0"/>
                <a:cs typeface="Arial" panose="020B0604020202020204" pitchFamily="34" charset="0"/>
              </a:rPr>
              <a:t>eleven years </a:t>
            </a:r>
            <a:r>
              <a:rPr lang="en-AU" sz="2200" dirty="0" smtClean="0">
                <a:latin typeface="Arial" panose="020B0604020202020204" pitchFamily="34" charset="0"/>
                <a:cs typeface="Arial" panose="020B0604020202020204" pitchFamily="34" charset="0"/>
              </a:rPr>
              <a:t>old when he moved </a:t>
            </a:r>
            <a:r>
              <a:rPr lang="en-AU" sz="2200" dirty="0">
                <a:latin typeface="Arial" panose="020B0604020202020204" pitchFamily="34" charset="0"/>
                <a:cs typeface="Arial" panose="020B0604020202020204" pitchFamily="34" charset="0"/>
              </a:rPr>
              <a:t>to a </a:t>
            </a:r>
            <a:r>
              <a:rPr lang="en-AU" sz="2200" dirty="0" smtClean="0">
                <a:latin typeface="Arial" panose="020B0604020202020204" pitchFamily="34" charset="0"/>
                <a:cs typeface="Arial" panose="020B0604020202020204" pitchFamily="34" charset="0"/>
              </a:rPr>
              <a:t>new city; he didn’t </a:t>
            </a:r>
            <a:r>
              <a:rPr lang="en-AU" sz="2200" dirty="0">
                <a:latin typeface="Arial" panose="020B0604020202020204" pitchFamily="34" charset="0"/>
                <a:cs typeface="Arial" panose="020B0604020202020204" pitchFamily="34" charset="0"/>
              </a:rPr>
              <a:t>know anybody, lacked </a:t>
            </a:r>
            <a:r>
              <a:rPr lang="en-AU" sz="2200" dirty="0" smtClean="0">
                <a:latin typeface="Arial" panose="020B0604020202020204" pitchFamily="34" charset="0"/>
                <a:cs typeface="Arial" panose="020B0604020202020204" pitchFamily="34" charset="0"/>
              </a:rPr>
              <a:t>confidence </a:t>
            </a:r>
            <a:r>
              <a:rPr lang="en-AU" sz="2200" dirty="0">
                <a:latin typeface="Arial" panose="020B0604020202020204" pitchFamily="34" charset="0"/>
                <a:cs typeface="Arial" panose="020B0604020202020204" pitchFamily="34" charset="0"/>
              </a:rPr>
              <a:t>in </a:t>
            </a:r>
            <a:r>
              <a:rPr lang="en-AU" sz="2200" dirty="0" smtClean="0">
                <a:latin typeface="Arial" panose="020B0604020202020204" pitchFamily="34" charset="0"/>
                <a:cs typeface="Arial" panose="020B0604020202020204" pitchFamily="34" charset="0"/>
              </a:rPr>
              <a:t>his </a:t>
            </a:r>
            <a:r>
              <a:rPr lang="en-AU" sz="2200" dirty="0">
                <a:latin typeface="Arial" panose="020B0604020202020204" pitchFamily="34" charset="0"/>
                <a:cs typeface="Arial" panose="020B0604020202020204" pitchFamily="34" charset="0"/>
              </a:rPr>
              <a:t>training at the </a:t>
            </a:r>
            <a:r>
              <a:rPr lang="en-AU" sz="2200" dirty="0" err="1">
                <a:latin typeface="Arial" panose="020B0604020202020204" pitchFamily="34" charset="0"/>
                <a:cs typeface="Arial" panose="020B0604020202020204" pitchFamily="34" charset="0"/>
              </a:rPr>
              <a:t>Bejing</a:t>
            </a:r>
            <a:r>
              <a:rPr lang="en-AU" sz="2200" dirty="0">
                <a:latin typeface="Arial" panose="020B0604020202020204" pitchFamily="34" charset="0"/>
                <a:cs typeface="Arial" panose="020B0604020202020204" pitchFamily="34" charset="0"/>
              </a:rPr>
              <a:t> Academy and was </a:t>
            </a:r>
            <a:r>
              <a:rPr lang="en-AU" sz="2200" dirty="0" smtClean="0">
                <a:latin typeface="Arial" panose="020B0604020202020204" pitchFamily="34" charset="0"/>
                <a:cs typeface="Arial" panose="020B0604020202020204" pitchFamily="34" charset="0"/>
              </a:rPr>
              <a:t>home sick. Yet </a:t>
            </a:r>
            <a:r>
              <a:rPr lang="en-AU" sz="2200" dirty="0">
                <a:latin typeface="Arial" panose="020B0604020202020204" pitchFamily="34" charset="0"/>
                <a:cs typeface="Arial" panose="020B0604020202020204" pitchFamily="34" charset="0"/>
              </a:rPr>
              <a:t>on the other hand, Li was being given </a:t>
            </a:r>
            <a:r>
              <a:rPr lang="en-AU" sz="2200" dirty="0" smtClean="0">
                <a:latin typeface="Arial" panose="020B0604020202020204" pitchFamily="34" charset="0"/>
                <a:cs typeface="Arial" panose="020B0604020202020204" pitchFamily="34" charset="0"/>
              </a:rPr>
              <a:t>the </a:t>
            </a:r>
            <a:r>
              <a:rPr lang="en-AU" sz="2200" dirty="0">
                <a:latin typeface="Arial" panose="020B0604020202020204" pitchFamily="34" charset="0"/>
                <a:cs typeface="Arial" panose="020B0604020202020204" pitchFamily="34" charset="0"/>
              </a:rPr>
              <a:t>opportunity to change his </a:t>
            </a:r>
            <a:r>
              <a:rPr lang="en-AU" sz="2200" dirty="0" smtClean="0">
                <a:latin typeface="Arial" panose="020B0604020202020204" pitchFamily="34" charset="0"/>
                <a:cs typeface="Arial" panose="020B0604020202020204" pitchFamily="34" charset="0"/>
              </a:rPr>
              <a:t>life and </a:t>
            </a:r>
            <a:r>
              <a:rPr lang="en-AU" sz="2200" dirty="0">
                <a:latin typeface="Arial" panose="020B0604020202020204" pitchFamily="34" charset="0"/>
                <a:cs typeface="Arial" panose="020B0604020202020204" pitchFamily="34" charset="0"/>
              </a:rPr>
              <a:t>realise his dreams. </a:t>
            </a:r>
            <a:endParaRPr lang="en-AU" sz="2200" dirty="0" smtClean="0">
              <a:latin typeface="Arial" panose="020B0604020202020204" pitchFamily="34" charset="0"/>
              <a:cs typeface="Arial" panose="020B0604020202020204" pitchFamily="34" charset="0"/>
            </a:endParaRPr>
          </a:p>
          <a:p>
            <a:endParaRPr lang="en-AU" sz="2000" dirty="0">
              <a:latin typeface="Arial" panose="020B0604020202020204" pitchFamily="34" charset="0"/>
              <a:cs typeface="Arial" panose="020B0604020202020204" pitchFamily="34" charset="0"/>
            </a:endParaRPr>
          </a:p>
          <a:p>
            <a:r>
              <a:rPr lang="en-AU" sz="2400" b="1" dirty="0" smtClean="0">
                <a:solidFill>
                  <a:schemeClr val="accent2">
                    <a:lumMod val="60000"/>
                    <a:lumOff val="40000"/>
                  </a:schemeClr>
                </a:solidFill>
                <a:latin typeface="Arial" panose="020B0604020202020204" pitchFamily="34" charset="0"/>
                <a:cs typeface="Arial" panose="020B0604020202020204" pitchFamily="34" charset="0"/>
              </a:rPr>
              <a:t>What would </a:t>
            </a:r>
            <a:r>
              <a:rPr lang="en-AU" sz="2400" b="1" dirty="0">
                <a:solidFill>
                  <a:schemeClr val="accent2">
                    <a:lumMod val="60000"/>
                    <a:lumOff val="40000"/>
                  </a:schemeClr>
                </a:solidFill>
                <a:latin typeface="Arial" panose="020B0604020202020204" pitchFamily="34" charset="0"/>
                <a:cs typeface="Arial" panose="020B0604020202020204" pitchFamily="34" charset="0"/>
              </a:rPr>
              <a:t>Li be feeling at this point in time? </a:t>
            </a:r>
            <a:endParaRPr lang="en-AU" sz="2400" b="1" dirty="0" smtClean="0">
              <a:solidFill>
                <a:schemeClr val="accent2">
                  <a:lumMod val="60000"/>
                  <a:lumOff val="40000"/>
                </a:schemeClr>
              </a:solidFill>
              <a:latin typeface="Arial" panose="020B0604020202020204" pitchFamily="34" charset="0"/>
              <a:cs typeface="Arial" panose="020B0604020202020204" pitchFamily="34" charset="0"/>
            </a:endParaRPr>
          </a:p>
          <a:p>
            <a:endParaRPr lang="en-AU" sz="2400" b="1" dirty="0">
              <a:solidFill>
                <a:schemeClr val="accent2">
                  <a:lumMod val="60000"/>
                  <a:lumOff val="40000"/>
                </a:schemeClr>
              </a:solidFill>
              <a:latin typeface="Arial" panose="020B0604020202020204" pitchFamily="34" charset="0"/>
              <a:cs typeface="Arial" panose="020B0604020202020204" pitchFamily="34" charset="0"/>
            </a:endParaRPr>
          </a:p>
          <a:p>
            <a:r>
              <a:rPr lang="en-AU" sz="2400" b="1" dirty="0">
                <a:solidFill>
                  <a:schemeClr val="accent2">
                    <a:lumMod val="60000"/>
                    <a:lumOff val="40000"/>
                  </a:schemeClr>
                </a:solidFill>
                <a:latin typeface="Arial" panose="020B0604020202020204" pitchFamily="34" charset="0"/>
                <a:cs typeface="Arial" panose="020B0604020202020204" pitchFamily="34" charset="0"/>
              </a:rPr>
              <a:t>How would you feel in the same situation? </a:t>
            </a:r>
            <a:endParaRPr lang="en-AU" sz="2400" b="1" dirty="0" smtClean="0">
              <a:solidFill>
                <a:schemeClr val="accent2">
                  <a:lumMod val="60000"/>
                  <a:lumOff val="40000"/>
                </a:schemeClr>
              </a:solidFill>
              <a:latin typeface="Arial" panose="020B0604020202020204" pitchFamily="34" charset="0"/>
              <a:cs typeface="Arial" panose="020B0604020202020204" pitchFamily="34" charset="0"/>
            </a:endParaRPr>
          </a:p>
          <a:p>
            <a:endParaRPr lang="en-AU" sz="2400" b="1" dirty="0">
              <a:solidFill>
                <a:schemeClr val="accent2">
                  <a:lumMod val="60000"/>
                  <a:lumOff val="40000"/>
                </a:schemeClr>
              </a:solidFill>
              <a:latin typeface="Arial" panose="020B0604020202020204" pitchFamily="34" charset="0"/>
              <a:cs typeface="Arial" panose="020B0604020202020204" pitchFamily="34" charset="0"/>
            </a:endParaRPr>
          </a:p>
          <a:p>
            <a:r>
              <a:rPr lang="en-AU" sz="2400" b="1" dirty="0" smtClean="0">
                <a:solidFill>
                  <a:schemeClr val="accent2">
                    <a:lumMod val="60000"/>
                    <a:lumOff val="40000"/>
                  </a:schemeClr>
                </a:solidFill>
                <a:latin typeface="Arial" panose="020B0604020202020204" pitchFamily="34" charset="0"/>
                <a:cs typeface="Arial" panose="020B0604020202020204" pitchFamily="34" charset="0"/>
              </a:rPr>
              <a:t>What </a:t>
            </a:r>
            <a:r>
              <a:rPr lang="en-AU" sz="2400" b="1" dirty="0">
                <a:solidFill>
                  <a:schemeClr val="accent2">
                    <a:lumMod val="60000"/>
                    <a:lumOff val="40000"/>
                  </a:schemeClr>
                </a:solidFill>
                <a:latin typeface="Arial" panose="020B0604020202020204" pitchFamily="34" charset="0"/>
                <a:cs typeface="Arial" panose="020B0604020202020204" pitchFamily="34" charset="0"/>
              </a:rPr>
              <a:t>does it tell us about Li’s character? </a:t>
            </a:r>
          </a:p>
        </p:txBody>
      </p:sp>
      <p:sp>
        <p:nvSpPr>
          <p:cNvPr id="4" name="Rectangle 3"/>
          <p:cNvSpPr/>
          <p:nvPr/>
        </p:nvSpPr>
        <p:spPr>
          <a:xfrm>
            <a:off x="166955" y="142779"/>
            <a:ext cx="10059883" cy="830997"/>
          </a:xfrm>
          <a:prstGeom prst="rect">
            <a:avLst/>
          </a:prstGeom>
        </p:spPr>
        <p:txBody>
          <a:bodyPr wrap="square">
            <a:spAutoFit/>
          </a:bodyPr>
          <a:lstStyle/>
          <a:p>
            <a:r>
              <a:rPr lang="en-AU" sz="4800" dirty="0" smtClean="0">
                <a:solidFill>
                  <a:schemeClr val="accent2">
                    <a:lumMod val="60000"/>
                    <a:lumOff val="40000"/>
                  </a:schemeClr>
                </a:solidFill>
              </a:rPr>
              <a:t>The Peasant Prince….</a:t>
            </a:r>
            <a:endParaRPr lang="en-AU" u="sng" dirty="0">
              <a:solidFill>
                <a:schemeClr val="accent2">
                  <a:lumMod val="60000"/>
                  <a:lumOff val="40000"/>
                </a:schemeClr>
              </a:solidFill>
            </a:endParaRPr>
          </a:p>
        </p:txBody>
      </p:sp>
      <p:sp>
        <p:nvSpPr>
          <p:cNvPr id="5" name="TextBox 4"/>
          <p:cNvSpPr txBox="1"/>
          <p:nvPr/>
        </p:nvSpPr>
        <p:spPr>
          <a:xfrm>
            <a:off x="166955" y="5695898"/>
            <a:ext cx="7670562" cy="276999"/>
          </a:xfrm>
          <a:prstGeom prst="rect">
            <a:avLst/>
          </a:prstGeom>
          <a:noFill/>
        </p:spPr>
        <p:txBody>
          <a:bodyPr wrap="square" rtlCol="0">
            <a:spAutoFit/>
          </a:bodyPr>
          <a:lstStyle/>
          <a:p>
            <a:r>
              <a:rPr lang="en-AU" sz="1200" dirty="0"/>
              <a:t>Sourced: https://www.youtube.com/watch?v=v_aBxOXea00</a:t>
            </a:r>
          </a:p>
        </p:txBody>
      </p:sp>
      <p:pic>
        <p:nvPicPr>
          <p:cNvPr id="6" name="v_aBxOXea00"/>
          <p:cNvPicPr>
            <a:picLocks noRot="1" noChangeAspect="1"/>
          </p:cNvPicPr>
          <p:nvPr>
            <a:videoFile r:link="rId1"/>
          </p:nvPr>
        </p:nvPicPr>
        <p:blipFill>
          <a:blip r:embed="rId4"/>
          <a:stretch>
            <a:fillRect/>
          </a:stretch>
        </p:blipFill>
        <p:spPr>
          <a:xfrm>
            <a:off x="132435" y="1111767"/>
            <a:ext cx="7421756" cy="4407771"/>
          </a:xfrm>
          <a:prstGeom prst="rect">
            <a:avLst/>
          </a:prstGeom>
        </p:spPr>
      </p:pic>
      <p:sp>
        <p:nvSpPr>
          <p:cNvPr id="8" name="TextBox 7"/>
          <p:cNvSpPr txBox="1"/>
          <p:nvPr/>
        </p:nvSpPr>
        <p:spPr>
          <a:xfrm>
            <a:off x="0" y="6519446"/>
            <a:ext cx="2215671" cy="338554"/>
          </a:xfrm>
          <a:prstGeom prst="rect">
            <a:avLst/>
          </a:prstGeom>
          <a:noFill/>
        </p:spPr>
        <p:txBody>
          <a:bodyPr wrap="none" rtlCol="0">
            <a:spAutoFit/>
          </a:bodyPr>
          <a:lstStyle/>
          <a:p>
            <a:r>
              <a:rPr lang="en-AU" sz="1600" dirty="0" smtClean="0">
                <a:latin typeface="AR BLANCA" panose="02000000000000000000" pitchFamily="2" charset="0"/>
              </a:rPr>
              <a:t>Leanne Williamson  2015</a:t>
            </a:r>
            <a:endParaRPr lang="en-AU" sz="1600" dirty="0">
              <a:latin typeface="AR BLANCA" panose="02000000000000000000" pitchFamily="2" charset="0"/>
            </a:endParaRPr>
          </a:p>
        </p:txBody>
      </p:sp>
    </p:spTree>
    <p:extLst>
      <p:ext uri="{BB962C8B-B14F-4D97-AF65-F5344CB8AC3E}">
        <p14:creationId xmlns:p14="http://schemas.microsoft.com/office/powerpoint/2010/main" val="3789286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7457" y="117288"/>
            <a:ext cx="6905898" cy="1661993"/>
          </a:xfrm>
          <a:prstGeom prst="rect">
            <a:avLst/>
          </a:prstGeom>
        </p:spPr>
        <p:txBody>
          <a:bodyPr wrap="square">
            <a:spAutoFit/>
          </a:bodyPr>
          <a:lstStyle/>
          <a:p>
            <a:r>
              <a:rPr lang="en-AU" sz="4800" dirty="0" smtClean="0">
                <a:solidFill>
                  <a:srgbClr val="99CC00"/>
                </a:solidFill>
              </a:rPr>
              <a:t>Huangshan Mountains</a:t>
            </a:r>
          </a:p>
          <a:p>
            <a:endParaRPr lang="en-AU" dirty="0">
              <a:solidFill>
                <a:schemeClr val="accent6">
                  <a:lumMod val="60000"/>
                  <a:lumOff val="40000"/>
                </a:schemeClr>
              </a:solidFill>
            </a:endParaRPr>
          </a:p>
          <a:p>
            <a:endParaRPr lang="en-AU" dirty="0">
              <a:solidFill>
                <a:schemeClr val="accent6">
                  <a:lumMod val="60000"/>
                  <a:lumOff val="40000"/>
                </a:schemeClr>
              </a:solidFill>
            </a:endParaRPr>
          </a:p>
          <a:p>
            <a:endParaRPr lang="en-AU" dirty="0"/>
          </a:p>
        </p:txBody>
      </p:sp>
      <p:sp>
        <p:nvSpPr>
          <p:cNvPr id="8" name="Rectangle 7"/>
          <p:cNvSpPr/>
          <p:nvPr/>
        </p:nvSpPr>
        <p:spPr>
          <a:xfrm>
            <a:off x="6068289" y="982823"/>
            <a:ext cx="5431311" cy="3170099"/>
          </a:xfrm>
          <a:prstGeom prst="rect">
            <a:avLst/>
          </a:prstGeom>
        </p:spPr>
        <p:txBody>
          <a:bodyPr wrap="square">
            <a:spAutoFit/>
          </a:bodyPr>
          <a:lstStyle/>
          <a:p>
            <a:r>
              <a:rPr lang="en-AU" sz="4000" dirty="0"/>
              <a:t>Write a descriptive story about spending a day/night or week </a:t>
            </a:r>
            <a:r>
              <a:rPr lang="en-AU" sz="4000" dirty="0" smtClean="0"/>
              <a:t>in </a:t>
            </a:r>
            <a:r>
              <a:rPr lang="en-AU" sz="4000" dirty="0"/>
              <a:t>the Huangshan </a:t>
            </a:r>
            <a:r>
              <a:rPr lang="en-AU" sz="4000" dirty="0" smtClean="0"/>
              <a:t>Mountains in </a:t>
            </a:r>
            <a:r>
              <a:rPr lang="en-AU" sz="4000" dirty="0"/>
              <a:t>China.</a:t>
            </a:r>
            <a:endParaRPr lang="en-AU" sz="4000" dirty="0" smtClean="0"/>
          </a:p>
        </p:txBody>
      </p:sp>
      <p:sp>
        <p:nvSpPr>
          <p:cNvPr id="9" name="Rectangle 8"/>
          <p:cNvSpPr/>
          <p:nvPr/>
        </p:nvSpPr>
        <p:spPr>
          <a:xfrm>
            <a:off x="6214655" y="4606946"/>
            <a:ext cx="4786183" cy="1323439"/>
          </a:xfrm>
          <a:prstGeom prst="rect">
            <a:avLst/>
          </a:prstGeom>
        </p:spPr>
        <p:txBody>
          <a:bodyPr wrap="square">
            <a:spAutoFit/>
          </a:bodyPr>
          <a:lstStyle/>
          <a:p>
            <a:r>
              <a:rPr lang="en-AU" sz="2000" dirty="0" smtClean="0"/>
              <a:t>(include your 5 senses)</a:t>
            </a:r>
          </a:p>
          <a:p>
            <a:endParaRPr lang="en-AU" sz="2000" dirty="0"/>
          </a:p>
          <a:p>
            <a:r>
              <a:rPr lang="en-AU" sz="2000" dirty="0" smtClean="0"/>
              <a:t>What can you hear, see, taste smell, touch?</a:t>
            </a:r>
            <a:endParaRPr lang="en-AU" sz="2000" dirty="0"/>
          </a:p>
        </p:txBody>
      </p:sp>
      <p:pic>
        <p:nvPicPr>
          <p:cNvPr id="2050" name="Picture 2" descr="Huangshan Mountains, China (inspiration for the Hallelujah Mountains in Avatar). Climbed part of it when I was 5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811" y="948283"/>
            <a:ext cx="3637107" cy="56011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99811" y="6549428"/>
            <a:ext cx="2951019" cy="553998"/>
          </a:xfrm>
          <a:prstGeom prst="rect">
            <a:avLst/>
          </a:prstGeom>
          <a:noFill/>
        </p:spPr>
        <p:txBody>
          <a:bodyPr wrap="square" rtlCol="0">
            <a:spAutoFit/>
          </a:bodyPr>
          <a:lstStyle/>
          <a:p>
            <a:r>
              <a:rPr lang="en-AU" sz="1200" dirty="0">
                <a:hlinkClick r:id="rId4"/>
              </a:rPr>
              <a:t>Found on anhui.chinadaily.com.cn</a:t>
            </a:r>
            <a:endParaRPr lang="en-AU" sz="1200" dirty="0"/>
          </a:p>
          <a:p>
            <a:endParaRPr lang="en-AU" dirty="0"/>
          </a:p>
        </p:txBody>
      </p:sp>
      <p:sp>
        <p:nvSpPr>
          <p:cNvPr id="10" name="TextBox 9"/>
          <p:cNvSpPr txBox="1"/>
          <p:nvPr/>
        </p:nvSpPr>
        <p:spPr>
          <a:xfrm>
            <a:off x="9858393" y="6489368"/>
            <a:ext cx="2215671" cy="338554"/>
          </a:xfrm>
          <a:prstGeom prst="rect">
            <a:avLst/>
          </a:prstGeom>
          <a:noFill/>
        </p:spPr>
        <p:txBody>
          <a:bodyPr wrap="none" rtlCol="0">
            <a:spAutoFit/>
          </a:bodyPr>
          <a:lstStyle/>
          <a:p>
            <a:r>
              <a:rPr lang="en-AU" sz="1600" dirty="0" smtClean="0">
                <a:latin typeface="AR BLANCA" panose="02000000000000000000" pitchFamily="2" charset="0"/>
              </a:rPr>
              <a:t>Leanne Williamson  2015</a:t>
            </a:r>
            <a:endParaRPr lang="en-AU" sz="1600" dirty="0">
              <a:latin typeface="AR BLANCA" panose="02000000000000000000" pitchFamily="2" charset="0"/>
            </a:endParaRPr>
          </a:p>
        </p:txBody>
      </p:sp>
    </p:spTree>
    <p:extLst>
      <p:ext uri="{BB962C8B-B14F-4D97-AF65-F5344CB8AC3E}">
        <p14:creationId xmlns:p14="http://schemas.microsoft.com/office/powerpoint/2010/main" val="2842938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7457" y="117288"/>
            <a:ext cx="11082152" cy="1384995"/>
          </a:xfrm>
          <a:prstGeom prst="rect">
            <a:avLst/>
          </a:prstGeom>
        </p:spPr>
        <p:txBody>
          <a:bodyPr wrap="square">
            <a:spAutoFit/>
          </a:bodyPr>
          <a:lstStyle/>
          <a:p>
            <a:r>
              <a:rPr lang="en-AU" sz="4800" dirty="0">
                <a:solidFill>
                  <a:srgbClr val="99CC00"/>
                </a:solidFill>
              </a:rPr>
              <a:t>Lon Po </a:t>
            </a:r>
            <a:r>
              <a:rPr lang="en-AU" sz="4800" dirty="0" err="1">
                <a:solidFill>
                  <a:srgbClr val="99CC00"/>
                </a:solidFill>
              </a:rPr>
              <a:t>Po</a:t>
            </a:r>
            <a:r>
              <a:rPr lang="en-AU" sz="4800" dirty="0">
                <a:solidFill>
                  <a:srgbClr val="99CC00"/>
                </a:solidFill>
              </a:rPr>
              <a:t>: </a:t>
            </a:r>
            <a:r>
              <a:rPr lang="en-AU" sz="2000" dirty="0">
                <a:solidFill>
                  <a:srgbClr val="99CC00"/>
                </a:solidFill>
              </a:rPr>
              <a:t>A Red-Riding Hood Story from China, by Ed Young. </a:t>
            </a:r>
            <a:endParaRPr lang="en-AU" sz="2000" dirty="0" smtClean="0">
              <a:solidFill>
                <a:schemeClr val="accent6">
                  <a:lumMod val="60000"/>
                  <a:lumOff val="40000"/>
                </a:schemeClr>
              </a:solidFill>
            </a:endParaRPr>
          </a:p>
          <a:p>
            <a:endParaRPr lang="en-AU" dirty="0">
              <a:solidFill>
                <a:schemeClr val="accent6">
                  <a:lumMod val="60000"/>
                  <a:lumOff val="40000"/>
                </a:schemeClr>
              </a:solidFill>
            </a:endParaRPr>
          </a:p>
          <a:p>
            <a:endParaRPr lang="en-AU" dirty="0"/>
          </a:p>
        </p:txBody>
      </p:sp>
      <p:sp>
        <p:nvSpPr>
          <p:cNvPr id="10" name="TextBox 9"/>
          <p:cNvSpPr txBox="1"/>
          <p:nvPr/>
        </p:nvSpPr>
        <p:spPr>
          <a:xfrm>
            <a:off x="9858393" y="6489368"/>
            <a:ext cx="2215671" cy="338554"/>
          </a:xfrm>
          <a:prstGeom prst="rect">
            <a:avLst/>
          </a:prstGeom>
          <a:noFill/>
        </p:spPr>
        <p:txBody>
          <a:bodyPr wrap="none" rtlCol="0">
            <a:spAutoFit/>
          </a:bodyPr>
          <a:lstStyle/>
          <a:p>
            <a:r>
              <a:rPr lang="en-AU" sz="1600" dirty="0" smtClean="0">
                <a:latin typeface="AR BLANCA" panose="02000000000000000000" pitchFamily="2" charset="0"/>
              </a:rPr>
              <a:t>Leanne Williamson  2015</a:t>
            </a:r>
            <a:endParaRPr lang="en-AU" sz="1600" dirty="0">
              <a:latin typeface="AR BLANCA" panose="02000000000000000000" pitchFamily="2" charset="0"/>
            </a:endParaRPr>
          </a:p>
        </p:txBody>
      </p:sp>
      <p:pic>
        <p:nvPicPr>
          <p:cNvPr id="3" name="Da1wuXMPDww"/>
          <p:cNvPicPr>
            <a:picLocks noRot="1" noChangeAspect="1"/>
          </p:cNvPicPr>
          <p:nvPr>
            <a:videoFile r:link="rId1"/>
          </p:nvPr>
        </p:nvPicPr>
        <p:blipFill>
          <a:blip r:embed="rId4"/>
          <a:stretch>
            <a:fillRect/>
          </a:stretch>
        </p:blipFill>
        <p:spPr>
          <a:xfrm>
            <a:off x="337457" y="1002559"/>
            <a:ext cx="8209315" cy="5086513"/>
          </a:xfrm>
          <a:prstGeom prst="rect">
            <a:avLst/>
          </a:prstGeom>
        </p:spPr>
      </p:pic>
      <p:sp>
        <p:nvSpPr>
          <p:cNvPr id="4" name="TextBox 3"/>
          <p:cNvSpPr txBox="1"/>
          <p:nvPr/>
        </p:nvSpPr>
        <p:spPr>
          <a:xfrm>
            <a:off x="462147" y="6316325"/>
            <a:ext cx="3429000" cy="215444"/>
          </a:xfrm>
          <a:prstGeom prst="rect">
            <a:avLst/>
          </a:prstGeom>
          <a:noFill/>
        </p:spPr>
        <p:txBody>
          <a:bodyPr wrap="square" rtlCol="0">
            <a:spAutoFit/>
          </a:bodyPr>
          <a:lstStyle/>
          <a:p>
            <a:r>
              <a:rPr lang="en-AU" sz="800" dirty="0" smtClean="0"/>
              <a:t> Sourced: </a:t>
            </a:r>
            <a:r>
              <a:rPr lang="en-AU" sz="800" dirty="0" smtClean="0">
                <a:hlinkClick r:id="rId5"/>
              </a:rPr>
              <a:t>https</a:t>
            </a:r>
            <a:r>
              <a:rPr lang="en-AU" sz="800" dirty="0">
                <a:hlinkClick r:id="rId5"/>
              </a:rPr>
              <a:t>://www.youtube.com/watch?v=Da1wuXMPDww</a:t>
            </a:r>
            <a:endParaRPr lang="en-AU" sz="800" dirty="0"/>
          </a:p>
        </p:txBody>
      </p:sp>
      <p:sp>
        <p:nvSpPr>
          <p:cNvPr id="6" name="TextBox 5"/>
          <p:cNvSpPr txBox="1"/>
          <p:nvPr/>
        </p:nvSpPr>
        <p:spPr>
          <a:xfrm>
            <a:off x="8745509" y="1502283"/>
            <a:ext cx="3328555" cy="3539430"/>
          </a:xfrm>
          <a:prstGeom prst="rect">
            <a:avLst/>
          </a:prstGeom>
          <a:noFill/>
        </p:spPr>
        <p:txBody>
          <a:bodyPr wrap="square" rtlCol="0">
            <a:spAutoFit/>
          </a:bodyPr>
          <a:lstStyle/>
          <a:p>
            <a:r>
              <a:rPr lang="en-AU" sz="3200" dirty="0" smtClean="0">
                <a:latin typeface="Arial" panose="020B0604020202020204" pitchFamily="34" charset="0"/>
                <a:cs typeface="Arial" panose="020B0604020202020204" pitchFamily="34" charset="0"/>
              </a:rPr>
              <a:t>Which version of the story did you like best, Little Red Riding Hood or Lon Po </a:t>
            </a:r>
            <a:r>
              <a:rPr lang="en-AU" sz="3200" dirty="0" err="1" smtClean="0">
                <a:latin typeface="Arial" panose="020B0604020202020204" pitchFamily="34" charset="0"/>
                <a:cs typeface="Arial" panose="020B0604020202020204" pitchFamily="34" charset="0"/>
              </a:rPr>
              <a:t>Po</a:t>
            </a:r>
            <a:r>
              <a:rPr lang="en-AU" sz="3200" dirty="0" smtClean="0">
                <a:latin typeface="Arial" panose="020B0604020202020204" pitchFamily="34" charset="0"/>
                <a:cs typeface="Arial" panose="020B0604020202020204" pitchFamily="34" charset="0"/>
              </a:rPr>
              <a:t> ?</a:t>
            </a:r>
          </a:p>
          <a:p>
            <a:endParaRPr lang="en-AU" sz="3200" dirty="0">
              <a:latin typeface="Arial" panose="020B0604020202020204" pitchFamily="34" charset="0"/>
              <a:cs typeface="Arial" panose="020B0604020202020204" pitchFamily="34" charset="0"/>
            </a:endParaRPr>
          </a:p>
          <a:p>
            <a:r>
              <a:rPr lang="en-AU" sz="3200" dirty="0" smtClean="0">
                <a:latin typeface="Arial" panose="020B0604020202020204" pitchFamily="34" charset="0"/>
                <a:cs typeface="Arial" panose="020B0604020202020204" pitchFamily="34" charset="0"/>
              </a:rPr>
              <a:t>Why?</a:t>
            </a:r>
            <a:endParaRPr lang="en-AU"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906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58393" y="6489368"/>
            <a:ext cx="2215671" cy="338554"/>
          </a:xfrm>
          <a:prstGeom prst="rect">
            <a:avLst/>
          </a:prstGeom>
          <a:noFill/>
        </p:spPr>
        <p:txBody>
          <a:bodyPr wrap="none" rtlCol="0">
            <a:spAutoFit/>
          </a:bodyPr>
          <a:lstStyle/>
          <a:p>
            <a:r>
              <a:rPr lang="en-AU" sz="1600" dirty="0" smtClean="0">
                <a:latin typeface="AR BLANCA" panose="02000000000000000000" pitchFamily="2" charset="0"/>
              </a:rPr>
              <a:t>Leanne Williamson  2015</a:t>
            </a:r>
            <a:endParaRPr lang="en-AU" sz="1600" dirty="0">
              <a:latin typeface="AR BLANCA" panose="02000000000000000000" pitchFamily="2" charset="0"/>
            </a:endParaRPr>
          </a:p>
        </p:txBody>
      </p:sp>
      <p:sp>
        <p:nvSpPr>
          <p:cNvPr id="6" name="Rectangle 5"/>
          <p:cNvSpPr/>
          <p:nvPr/>
        </p:nvSpPr>
        <p:spPr>
          <a:xfrm>
            <a:off x="5748187" y="294609"/>
            <a:ext cx="5436974" cy="1846659"/>
          </a:xfrm>
          <a:prstGeom prst="rect">
            <a:avLst/>
          </a:prstGeom>
        </p:spPr>
        <p:txBody>
          <a:bodyPr wrap="square">
            <a:spAutoFit/>
          </a:bodyPr>
          <a:lstStyle/>
          <a:p>
            <a:r>
              <a:rPr lang="en-AU" sz="6000" dirty="0" smtClean="0">
                <a:solidFill>
                  <a:srgbClr val="92D050"/>
                </a:solidFill>
              </a:rPr>
              <a:t>Giant Panda</a:t>
            </a:r>
          </a:p>
          <a:p>
            <a:endParaRPr lang="en-AU" dirty="0">
              <a:solidFill>
                <a:schemeClr val="accent6">
                  <a:lumMod val="60000"/>
                  <a:lumOff val="40000"/>
                </a:schemeClr>
              </a:solidFill>
            </a:endParaRPr>
          </a:p>
          <a:p>
            <a:endParaRPr lang="en-AU" dirty="0">
              <a:solidFill>
                <a:schemeClr val="accent6">
                  <a:lumMod val="60000"/>
                  <a:lumOff val="40000"/>
                </a:schemeClr>
              </a:solidFill>
            </a:endParaRPr>
          </a:p>
          <a:p>
            <a:endParaRPr lang="en-AU" dirty="0"/>
          </a:p>
        </p:txBody>
      </p:sp>
      <p:sp>
        <p:nvSpPr>
          <p:cNvPr id="7" name="Rectangle 6"/>
          <p:cNvSpPr/>
          <p:nvPr/>
        </p:nvSpPr>
        <p:spPr>
          <a:xfrm>
            <a:off x="5877889" y="1904990"/>
            <a:ext cx="5895011" cy="2308324"/>
          </a:xfrm>
          <a:prstGeom prst="rect">
            <a:avLst/>
          </a:prstGeom>
        </p:spPr>
        <p:txBody>
          <a:bodyPr wrap="square">
            <a:spAutoFit/>
          </a:bodyPr>
          <a:lstStyle/>
          <a:p>
            <a:r>
              <a:rPr lang="en-AU" sz="3600" dirty="0" smtClean="0"/>
              <a:t>Write a description of this </a:t>
            </a:r>
            <a:r>
              <a:rPr lang="en-AU" sz="3600" dirty="0"/>
              <a:t>Giant </a:t>
            </a:r>
            <a:r>
              <a:rPr lang="en-AU" sz="3600" dirty="0" smtClean="0"/>
              <a:t>panda which lives in the  </a:t>
            </a:r>
            <a:r>
              <a:rPr lang="en-AU" sz="3600" dirty="0"/>
              <a:t>bamboo forests in central China.</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229" y="294609"/>
            <a:ext cx="4141643" cy="6012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63346" y="6478277"/>
            <a:ext cx="5777346" cy="261610"/>
          </a:xfrm>
          <a:prstGeom prst="rect">
            <a:avLst/>
          </a:prstGeom>
          <a:noFill/>
        </p:spPr>
        <p:txBody>
          <a:bodyPr wrap="square" rtlCol="0">
            <a:spAutoFit/>
          </a:bodyPr>
          <a:lstStyle/>
          <a:p>
            <a:r>
              <a:rPr lang="en-AU" sz="1100" dirty="0"/>
              <a:t>Sourced : </a:t>
            </a:r>
            <a:r>
              <a:rPr lang="en-AU" sz="1100" dirty="0" smtClean="0"/>
              <a:t>Google images</a:t>
            </a:r>
            <a:endParaRPr lang="en-AU" sz="1100" dirty="0"/>
          </a:p>
        </p:txBody>
      </p:sp>
    </p:spTree>
    <p:extLst>
      <p:ext uri="{BB962C8B-B14F-4D97-AF65-F5344CB8AC3E}">
        <p14:creationId xmlns:p14="http://schemas.microsoft.com/office/powerpoint/2010/main" val="1780079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29227" y="819593"/>
            <a:ext cx="5444837" cy="5447645"/>
          </a:xfrm>
          <a:prstGeom prst="rect">
            <a:avLst/>
          </a:prstGeom>
        </p:spPr>
        <p:txBody>
          <a:bodyPr wrap="square">
            <a:spAutoFit/>
          </a:bodyPr>
          <a:lstStyle/>
          <a:p>
            <a:r>
              <a:rPr lang="en-AU" sz="2800" dirty="0"/>
              <a:t>The Chinese legend of </a:t>
            </a:r>
            <a:r>
              <a:rPr lang="en-AU" sz="2800" b="1" dirty="0" smtClean="0"/>
              <a:t>Mulan</a:t>
            </a:r>
            <a:r>
              <a:rPr lang="en-AU" sz="2800" dirty="0" smtClean="0"/>
              <a:t> centres </a:t>
            </a:r>
            <a:r>
              <a:rPr lang="en-AU" sz="2800" dirty="0"/>
              <a:t>on a young woman who disguises herself as a man to take the place of her elderly father in the army</a:t>
            </a:r>
            <a:r>
              <a:rPr lang="en-AU" sz="2800" dirty="0" smtClean="0"/>
              <a:t>.</a:t>
            </a:r>
          </a:p>
          <a:p>
            <a:endParaRPr lang="en-AU" sz="2800" dirty="0"/>
          </a:p>
          <a:p>
            <a:r>
              <a:rPr lang="en-AU" sz="3600" dirty="0" smtClean="0"/>
              <a:t>Write about the challenges you believe Mulan would have encountered as a man in the Chinese army.</a:t>
            </a:r>
            <a:endParaRPr lang="en-AU" sz="3600" dirty="0"/>
          </a:p>
        </p:txBody>
      </p:sp>
      <p:sp>
        <p:nvSpPr>
          <p:cNvPr id="4" name="Rectangle 3"/>
          <p:cNvSpPr/>
          <p:nvPr/>
        </p:nvSpPr>
        <p:spPr>
          <a:xfrm>
            <a:off x="911234" y="97971"/>
            <a:ext cx="10059883" cy="830997"/>
          </a:xfrm>
          <a:prstGeom prst="rect">
            <a:avLst/>
          </a:prstGeom>
        </p:spPr>
        <p:txBody>
          <a:bodyPr wrap="square">
            <a:spAutoFit/>
          </a:bodyPr>
          <a:lstStyle/>
          <a:p>
            <a:r>
              <a:rPr lang="en-AU" sz="4800" dirty="0" smtClean="0">
                <a:solidFill>
                  <a:srgbClr val="00FFFF"/>
                </a:solidFill>
              </a:rPr>
              <a:t>Mulan!</a:t>
            </a:r>
            <a:endParaRPr lang="en-AU" u="sng" dirty="0">
              <a:solidFill>
                <a:srgbClr val="00FFFF"/>
              </a:solidFill>
            </a:endParaRPr>
          </a:p>
        </p:txBody>
      </p:sp>
      <p:sp>
        <p:nvSpPr>
          <p:cNvPr id="5" name="TextBox 4"/>
          <p:cNvSpPr txBox="1"/>
          <p:nvPr/>
        </p:nvSpPr>
        <p:spPr>
          <a:xfrm>
            <a:off x="9858393" y="6489368"/>
            <a:ext cx="2215671" cy="338554"/>
          </a:xfrm>
          <a:prstGeom prst="rect">
            <a:avLst/>
          </a:prstGeom>
          <a:noFill/>
        </p:spPr>
        <p:txBody>
          <a:bodyPr wrap="none" rtlCol="0">
            <a:spAutoFit/>
          </a:bodyPr>
          <a:lstStyle/>
          <a:p>
            <a:r>
              <a:rPr lang="en-AU" sz="1600" dirty="0" smtClean="0">
                <a:latin typeface="AR BLANCA" panose="02000000000000000000" pitchFamily="2" charset="0"/>
              </a:rPr>
              <a:t>Leanne Williamson  2015</a:t>
            </a:r>
            <a:endParaRPr lang="en-AU" sz="1600" dirty="0">
              <a:latin typeface="AR BLANCA" panose="02000000000000000000" pitchFamily="2" charset="0"/>
            </a:endParaRPr>
          </a:p>
        </p:txBody>
      </p:sp>
      <p:pic>
        <p:nvPicPr>
          <p:cNvPr id="8194" name="Picture 2" descr="3642178-3187180187-Mu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997" y="1246909"/>
            <a:ext cx="6202765" cy="46520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3996" y="6365862"/>
            <a:ext cx="7144329" cy="261610"/>
          </a:xfrm>
          <a:prstGeom prst="rect">
            <a:avLst/>
          </a:prstGeom>
          <a:noFill/>
        </p:spPr>
        <p:txBody>
          <a:bodyPr wrap="square" rtlCol="0">
            <a:spAutoFit/>
          </a:bodyPr>
          <a:lstStyle/>
          <a:p>
            <a:r>
              <a:rPr lang="en-AU" sz="1100" dirty="0" smtClean="0"/>
              <a:t>Found: </a:t>
            </a:r>
            <a:r>
              <a:rPr lang="en-AU" sz="1100" dirty="0" smtClean="0">
                <a:hlinkClick r:id="rId4"/>
              </a:rPr>
              <a:t>http://socialnewsdaily.com/50084/disney-to-create-live-action-mulan/</a:t>
            </a:r>
            <a:endParaRPr lang="en-AU" sz="1100" dirty="0"/>
          </a:p>
        </p:txBody>
      </p:sp>
    </p:spTree>
    <p:extLst>
      <p:ext uri="{BB962C8B-B14F-4D97-AF65-F5344CB8AC3E}">
        <p14:creationId xmlns:p14="http://schemas.microsoft.com/office/powerpoint/2010/main" val="697366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44343" y="1583571"/>
            <a:ext cx="5105400" cy="3785652"/>
          </a:xfrm>
          <a:prstGeom prst="rect">
            <a:avLst/>
          </a:prstGeom>
        </p:spPr>
        <p:txBody>
          <a:bodyPr wrap="square">
            <a:spAutoFit/>
          </a:bodyPr>
          <a:lstStyle/>
          <a:p>
            <a:pPr algn="just"/>
            <a:r>
              <a:rPr lang="en-AU" sz="2400" dirty="0"/>
              <a:t>Chinese New Year is a traditional and very important Chinese holiday. It was originally a festival to </a:t>
            </a:r>
            <a:r>
              <a:rPr lang="en-AU" sz="2400" dirty="0" smtClean="0"/>
              <a:t>honour </a:t>
            </a:r>
            <a:r>
              <a:rPr lang="en-AU" sz="2400" dirty="0"/>
              <a:t>ancestors as well as holy or sacred beings. It is also known as the Spring </a:t>
            </a:r>
            <a:r>
              <a:rPr lang="en-AU" sz="2400" dirty="0" smtClean="0"/>
              <a:t>Festival.</a:t>
            </a:r>
          </a:p>
          <a:p>
            <a:pPr algn="just"/>
            <a:endParaRPr lang="en-AU" sz="2400" dirty="0"/>
          </a:p>
          <a:p>
            <a:pPr algn="just"/>
            <a:r>
              <a:rPr lang="en-AU" sz="2400" b="1" dirty="0" smtClean="0"/>
              <a:t>Design your own dragon and then write a description to match.</a:t>
            </a:r>
            <a:endParaRPr lang="en-AU" sz="2400" b="1" dirty="0"/>
          </a:p>
        </p:txBody>
      </p:sp>
      <p:sp>
        <p:nvSpPr>
          <p:cNvPr id="4" name="Rectangle 3"/>
          <p:cNvSpPr/>
          <p:nvPr/>
        </p:nvSpPr>
        <p:spPr>
          <a:xfrm>
            <a:off x="629888" y="152400"/>
            <a:ext cx="10059883" cy="830997"/>
          </a:xfrm>
          <a:prstGeom prst="rect">
            <a:avLst/>
          </a:prstGeom>
        </p:spPr>
        <p:txBody>
          <a:bodyPr wrap="square">
            <a:spAutoFit/>
          </a:bodyPr>
          <a:lstStyle/>
          <a:p>
            <a:r>
              <a:rPr lang="en-AU" sz="4800" dirty="0" smtClean="0">
                <a:solidFill>
                  <a:srgbClr val="00FFFF"/>
                </a:solidFill>
              </a:rPr>
              <a:t>Chinese New Year …</a:t>
            </a:r>
            <a:endParaRPr lang="en-AU" u="sng" dirty="0">
              <a:solidFill>
                <a:srgbClr val="00FFFF"/>
              </a:solidFill>
            </a:endParaRPr>
          </a:p>
        </p:txBody>
      </p:sp>
      <p:pic>
        <p:nvPicPr>
          <p:cNvPr id="7170" name="Picture 2" descr="https://fbcdn-sphotos-g-a.akamaihd.net/hphotos-ak-xpf1/v/t1.0-9/11021247_10205642174041143_1025555017479173854_n.jpg?oh=c65e7e67bf808b43667a8b69e3f2bb13&amp;oe=559FD2A2&amp;__gda__=1438172893_c7772ea46c0f3d3c95da513343587109"/>
          <p:cNvPicPr>
            <a:picLocks noChangeAspect="1" noChangeArrowheads="1"/>
          </p:cNvPicPr>
          <p:nvPr/>
        </p:nvPicPr>
        <p:blipFill rotWithShape="1">
          <a:blip r:embed="rId3">
            <a:extLst>
              <a:ext uri="{28A0092B-C50C-407E-A947-70E740481C1C}">
                <a14:useLocalDpi xmlns:a14="http://schemas.microsoft.com/office/drawing/2010/main" val="0"/>
              </a:ext>
            </a:extLst>
          </a:blip>
          <a:srcRect t="5179"/>
          <a:stretch/>
        </p:blipFill>
        <p:spPr bwMode="auto">
          <a:xfrm>
            <a:off x="1089178" y="1058503"/>
            <a:ext cx="3701029" cy="535505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06051" y="6536345"/>
            <a:ext cx="5665025" cy="261610"/>
          </a:xfrm>
          <a:prstGeom prst="rect">
            <a:avLst/>
          </a:prstGeom>
          <a:noFill/>
        </p:spPr>
        <p:txBody>
          <a:bodyPr wrap="square" rtlCol="0">
            <a:spAutoFit/>
          </a:bodyPr>
          <a:lstStyle/>
          <a:p>
            <a:r>
              <a:rPr lang="en-AU" sz="1100" dirty="0" smtClean="0"/>
              <a:t>Photography taken by Leanne Williamson, 2015</a:t>
            </a:r>
            <a:endParaRPr lang="en-AU" sz="1100" dirty="0"/>
          </a:p>
        </p:txBody>
      </p:sp>
      <p:sp>
        <p:nvSpPr>
          <p:cNvPr id="9" name="TextBox 8"/>
          <p:cNvSpPr txBox="1"/>
          <p:nvPr/>
        </p:nvSpPr>
        <p:spPr>
          <a:xfrm>
            <a:off x="9858393" y="6489368"/>
            <a:ext cx="2215671" cy="338554"/>
          </a:xfrm>
          <a:prstGeom prst="rect">
            <a:avLst/>
          </a:prstGeom>
          <a:noFill/>
        </p:spPr>
        <p:txBody>
          <a:bodyPr wrap="none" rtlCol="0">
            <a:spAutoFit/>
          </a:bodyPr>
          <a:lstStyle/>
          <a:p>
            <a:r>
              <a:rPr lang="en-AU" sz="1600" dirty="0" smtClean="0">
                <a:latin typeface="AR BLANCA" panose="02000000000000000000" pitchFamily="2" charset="0"/>
              </a:rPr>
              <a:t>Leanne Williamson  2015</a:t>
            </a:r>
            <a:endParaRPr lang="en-AU" sz="1600" dirty="0">
              <a:latin typeface="AR BLANCA" panose="02000000000000000000" pitchFamily="2" charset="0"/>
            </a:endParaRPr>
          </a:p>
        </p:txBody>
      </p:sp>
    </p:spTree>
    <p:extLst>
      <p:ext uri="{BB962C8B-B14F-4D97-AF65-F5344CB8AC3E}">
        <p14:creationId xmlns:p14="http://schemas.microsoft.com/office/powerpoint/2010/main" val="2047948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9887" y="152400"/>
            <a:ext cx="11361221" cy="830997"/>
          </a:xfrm>
          <a:prstGeom prst="rect">
            <a:avLst/>
          </a:prstGeom>
        </p:spPr>
        <p:txBody>
          <a:bodyPr wrap="square">
            <a:spAutoFit/>
          </a:bodyPr>
          <a:lstStyle/>
          <a:p>
            <a:r>
              <a:rPr lang="en-AU" sz="4800" dirty="0" smtClean="0">
                <a:solidFill>
                  <a:srgbClr val="FFC000"/>
                </a:solidFill>
              </a:rPr>
              <a:t>Chinese New Year  Poster…</a:t>
            </a:r>
            <a:endParaRPr lang="en-AU" u="sng" dirty="0">
              <a:solidFill>
                <a:srgbClr val="FFC000"/>
              </a:solidFill>
            </a:endParaRPr>
          </a:p>
        </p:txBody>
      </p:sp>
      <p:sp>
        <p:nvSpPr>
          <p:cNvPr id="9" name="TextBox 8"/>
          <p:cNvSpPr txBox="1"/>
          <p:nvPr/>
        </p:nvSpPr>
        <p:spPr>
          <a:xfrm>
            <a:off x="9858393" y="6489368"/>
            <a:ext cx="2215671" cy="338554"/>
          </a:xfrm>
          <a:prstGeom prst="rect">
            <a:avLst/>
          </a:prstGeom>
          <a:noFill/>
        </p:spPr>
        <p:txBody>
          <a:bodyPr wrap="none" rtlCol="0">
            <a:spAutoFit/>
          </a:bodyPr>
          <a:lstStyle/>
          <a:p>
            <a:r>
              <a:rPr lang="en-AU" sz="1600" dirty="0" smtClean="0">
                <a:latin typeface="AR BLANCA" panose="02000000000000000000" pitchFamily="2" charset="0"/>
              </a:rPr>
              <a:t>Leanne Williamson  2015</a:t>
            </a:r>
            <a:endParaRPr lang="en-AU" sz="1600" dirty="0">
              <a:latin typeface="AR BLANCA" panose="02000000000000000000" pitchFamily="2" charset="0"/>
            </a:endParaRPr>
          </a:p>
        </p:txBody>
      </p:sp>
      <p:sp>
        <p:nvSpPr>
          <p:cNvPr id="8" name="Rectangle 7"/>
          <p:cNvSpPr/>
          <p:nvPr/>
        </p:nvSpPr>
        <p:spPr>
          <a:xfrm>
            <a:off x="8454010" y="1977806"/>
            <a:ext cx="3537098" cy="2800767"/>
          </a:xfrm>
          <a:prstGeom prst="rect">
            <a:avLst/>
          </a:prstGeom>
        </p:spPr>
        <p:txBody>
          <a:bodyPr wrap="square">
            <a:spAutoFit/>
          </a:bodyPr>
          <a:lstStyle/>
          <a:p>
            <a:r>
              <a:rPr lang="en-AU" sz="4400" dirty="0" smtClean="0"/>
              <a:t>Create your </a:t>
            </a:r>
            <a:r>
              <a:rPr lang="en-AU" sz="4400" dirty="0"/>
              <a:t>own </a:t>
            </a:r>
            <a:r>
              <a:rPr lang="en-AU" sz="4400" dirty="0" smtClean="0"/>
              <a:t>poster </a:t>
            </a:r>
            <a:r>
              <a:rPr lang="en-AU" sz="4400" dirty="0"/>
              <a:t>for </a:t>
            </a:r>
            <a:r>
              <a:rPr lang="en-AU" sz="4400" dirty="0" smtClean="0"/>
              <a:t>Chinese New Year.</a:t>
            </a:r>
            <a:endParaRPr lang="en-AU" sz="4400" dirty="0"/>
          </a:p>
        </p:txBody>
      </p:sp>
      <p:sp>
        <p:nvSpPr>
          <p:cNvPr id="5" name="AutoShape 4" descr="data:image/jpeg;base64,/9j/4AAQSkZJRgABAQAAAQABAAD/2wCEAAkGBxQTEhUUExQWFhQWFxoYGBcYGBwYHBccFxwYHB0XGBcaHSggGBwlHBYXITEhJSkrLi4uGB8zODMsNygtLisBCgoKDg0OGxAQGywkHyQsLCwsLCwsLCwsLCwsLCwsLCwsLCwsLCwsLCwsLCwsLCwsLCwsLCwsLCwvLCwsLCwsLP/AABEIAJ8BPQMBEQACEQEDEQH/xAAcAAAABwEBAAAAAAAAAAAAAAABAgMEBQYHAAj/xABMEAACAQIEAwQFBA4JAwUBAAABAhEAAwQSITEFQVEGE2FxIjKBkaEHFLHRIzNCUlRyg5KTwcPS4fAWNFNic4KUsvFDY6IkRGSzwnT/xAAaAQACAwEBAAAAAAAAAAAAAAAAAQIDBAUG/8QAPhEAAQMBBQUGBQIFBAEFAAAAAQACEQMEEiExQVFhcZHwBROBobHRFCIyweFS8SMzQlNyNENikoIVJKKy4v/aAAwDAQACEQMRAD8AqPD+H2jZtk2rZJRSTkWSSo1OlcirVeHuAJzOq9fZLLQNBhLGyWjQbE4HDbP9lb/MX6qr76p+o81p+Ds/9tvIIj8Os/2Vv8wfVT76p+o81L4Kz/228girw6zztW/zF+qg1qn6jzT+Ds39tv8A1HsjHh1n+yt/mD6qXe1P1Hmj4Ozf22/9Qkm4da/sk/MH1VIVn/qPNBsdm/tt/wCoT5eFWPRHdW/H0F+qq++qfqPNQ+Es+P8ADbyCfYfg2HMfYbPtRf1imK1Q/wBR5qh9loD/AGxyCtvZ7gWDeAcJhmPU2EP/AOJNa6NVxwJXGtlnY3EABWZOyHD/AMCwvXWxb/drWCuUQlV7IcP/AAHCT/8Az2v3akCoo/8AQ/h/4DhP9Pb/AHaaEI7HcP8AwHCf6e3+7TQh/odw/wDAcJ/p7f7tCEP9DuH/AIDhP9Pb/dpoQ/0N4f8AgOE/09v92hC7+hvD/wABwn+nt/u0IQ/0N4f+A4T/AE9v92hJFfsdw8D+oYT/AE9v92khIp2OwEf1HC/oLf7tCaN/Q/h/4DhP0Fv92hCD+h/D/wABwn6C3+7QhF/ohgJ/qOF/QW/3aEIjdj8B+BYX9Bb/AHaE0ieyWA/AsL+gt/u0kIv9EsB+BYX9Bb/doQuPZPA/gWF/QW/3aEQgHZTA/gWF/QW/3aJThD/RPAfgWF/QW/3aJRCBeyWBG2Cwv6C2fpU0SlCWw/ZXAMY+Y4X9Ba/cpyiEueyGA5YDCfoLY/8AxQkuTslw8z/6DCSDB+wW/wB3oRQhG/ofw/8AAcJ/p7f7tCF39D+H/gOE/QW/3aEIjdlOHAx8xws7wMPbP0Lp/ChCFeyXDj/7HCz44e2PpWhCE9kOH/gOF/09v92hCIeyfD/wDC/6e39JWKELPflW4FhbXzbusPYtZu9kW7SLMd1GYhdTqfKaAgqscL+02v8ADT/aK41b+Y7ifVe2sf8Ap6f+I9E6FVrWpThvDsPcg3cUlrQyhGs6gCTOmkkxpIGusVy+TDcNu3b1qsdotVSkbrWE8yPL35ao47BYUWc9vFh7oyg2guaSTByuIUqNTMbCrGlxzEccFFtrq95dNMkE4EbN+zem3D7dkk99dKCNMqlix5LpIXzOlReXRgtdZz2tBY2du7ftPgpu5w/hqorfPGz6ZgPS84QW8xG9Impld64yud8baS4jusNMHSoW1c2IB16760zgYXQEubJEHZsT+xvEc+lAVbslfezVq2qghjJg/wDNb6AaAvPW5zy4ghWW1dB0WGFbAdi5TmkZrsNeW6iuhlSNDESOsHyoBvCQnUpupuLHZhOAKmq0Mxv8aEZ5JJsdaBg3EBLZAMw9b7zf1tdt6V9u1WCjUIkNOU5HLbw3pVbqlioIzKASOkzE+cGpSJhRLCGhxGB+yhcNjLiYxrbuWtXZW1IX0XtqrMoIA3DNEz9rNUNc4VIJwOXh15LoPo032UPYIc2C7PEEkA4k5QOaeYTGwLly64Cm44QGBlW36OkamSjPJ5NyFTa6AS49BZ6lGS1lNuIAneTj9wPBPLeNtsSFuISoDMAwOUNqGPQGDrUw4HVUuo1GgEtIkwMMyMwgv3QTlkSACRzEzEjoYPupyoXTE6Jjbxx79rTABRb7xXzbjMVOYECI0O53qAf8107JWg0AaIqNMm9dIjWJEY4yl8FihcXMFYLPolhGYffgTMHlMHwptdeEqurS7t10kE6xpu48JS9SVaI29CERqEJBqSaaYniFq39su20/HdV+k0lINJyCSs8Yw7mEv2WPQXEPwBolBY4Zgp7QorhQhcDTQgEgyDB94PmP+KEJQ4htJYCdNF+gloHtBolJO7aQI/5PiaaEDtrqYHu18T7vjQhGHh9dCE3N2GLKMywAdhqJ1WdG3118pMihCMMSrffdfUbl7KEI5u+zxOnuG9JCbYi4DAGwpFMLN/ld2wv5X9lTakVT+GfaLX+Gn+0Vxq38x3E+q9tYv9PT/wAR6KQ4cyrcQsneKDqm2bw019lUuEiJhX1ZLDdMHarO/G0UQnCRJ0lky68oAtN7pFVtaI+Z+J2H884XHFntBdjWH/clLYPizXHRW4YtsEjVUmB982a0vog6zI29hhVuxLX/AJ8zzSNnewE98D/5em/cpXj2Ke0ioMGbwYNItzCgED0iFYgnbVTs2tQot7xuJjPLXfn6rNRBc+WvA3uMD87dFB3+K3YgcLKjSdCuggn/AKA3Ik1c6m0/1kcvdbG0HTJrNJ/yn7qCx165cKlrQtgFpIB9IvlIBOUDTK0dcx6UMugGDPXiuhQpuY4y4ERlPmj4YbedSBUqmC0PgWDLKN45gjw25iulQbIXnLXVh3X7p1wJXTvrdq2sLfcasEUZgrQAoJ+66Der6UiQ0aqu2XX3H1HGSwaScJGpA02ruEOwwuGUNAIhoPpGA3qadQJOkCdadMm40J2oNNpqkiYy2ZjPwy2nRIYQvcGDOdybivmbMRKgetlBy5o5gbmeVRbLrpnOVZUDKZrC6IaRAjWcpOMbpywTd8MiC2QQqNjGNtz9wgtvmKsdgWRiDP3QNRugRsvYbhCtFR7y6cSKYkbTeESNwIBG4hOsXgVFjFXLaAL6D2woifmwVgwHiykA8wAedTc0XXEDZHgqqVZxrUqbzJxDp0vyI8Acdhw0U7w+yVUsw9NyXfnqdl8cqhVH4tXsECTmVzazw5wa3IYD38TJ8VGYvA3HwgYKRiFb5wimJFzMX7snbUMbe/OqnMJZOufjn+Fsp16bLSQT8hFwn/jAE+V5J2sKwulLqXWU2LaKUHon1u9VnHqEnKSZEgDeKA03oM5D8qTqjTTv0y0EPcTOel0gawJ0MJt2iwblsSLaHIcHbtghZBhr/wBjUDc6qIGwJ8KhWafmu/p91dYazAKRe7HvCc9zcTyPE+KnbGGhmusIuOAI+9RJypO0yzE+LHcAVoDcZOa5lSp8optyEniTEnyAG4KA49cJxHo65Ut2iD6rPiLgyq/VVCZyOcgbHXPVPz4bh4k9FdKxNAs/zaku3gMbiRvMwDpicwpBjetsxNxTnyKiOZMgnvLmigk5TOQaejuJq35mnPrX9lkHc1GgBpwkkj/4jEnX+o445GEkONMts3CFcd/3SEEpnWQCwBBkgh/MISOlR70gTvhWfBNdUDASDcvHWDExpnhwJg7VJWMSXVj3dxMrQM4ALDQ5gATprz10OlWtdOkLHVpCmQLwOGmm7ioTtb2ssYFPT9O6wlLS7n+8x+4WeZ8YBoJhOjQdVOGW1ZLxrtji8VOa6bdr72wSoUf39nbzJjoKqLzMdc116VipNE57844jOOsVAi0BJIHLPGzK21xT1k/HzFVzOXhx2FbLob9WQidhBycOvuFxsxoQCUuBT4hp08tD+dRenLUSgMLcDm1wHEH9jzT3hnGsRhJNi66hXy5ZzI0cih9HluBOu9Ta7EcJWatZ2FpkZOidVqfZLtomKburgFu+CQB9zcy7lCdQY1ynWNiYMTa+QFzLVZDRcYxAJHJWuprGhBpoXMJGokdP4c6ELrMCNWj8Zj7hO3hQknouDl9B+qmhB3ankp9gNCEgwGVumYgDpGh05agn+NIoCaZ6Skuz0IXZ6ELPflabTDflf2VNqiVU+Fj7Ba/w0/2iuNW/mO4n1XtrF/p6f+I9Apbg9y4t1WsqHdZMHUQQRLaiBrvIG1ZqwYWEPMBTtAa6mWuMSrEcdxJj6K2DoJg5vIGb5g6n386zFtmGbjz/APyuYKFAD5nH/qRyQcNOON1bjd3kUy8QMyk6iQWIiTHT2Uniz4xJP365blOoygGlt4ycsP2/KmWOJID4JrYOucXy3OCotpAUalt9dBRZjTEk6aZDlh4Z6rHUay8GV5A/4gE+JTDFPxNk9J7KgwPR0I15Cf5mrXvokSVdTpWQO+UuJ3gR6KHxmDvm1mv3IW3qEEQSdNIHSd26eFV0atL6Wa4Yz15LVNJlS8JPIbtx1yT3g9kZgSvXQbaf8VrZEp2lxuwCtG4TlyDLppt/zXYoEXRC8zaL17FGwWDNtrxkEXLveD+76CLHnKE+2rGtgneZ8kq1UVGsEfS2OOJP3TFeAWwFDM7hGYqC0BQxJKegBmTXZpmIOlQ7oalXOt9QkloAkAHDONcZg7xC5uHJ3tod2Day3SZEqGZrRGh2+7gDTQ07gvDDDH7IFpf3Tze+aW7jADtngnt/Dk3bTD1ULE+BKlRA9pqwj5gs7KgFN4OZj1kocXh7juozKLIgsIOdmUyBmmAu06SYjY0OBJ3J06jGMJg39NgBz3zs5p7U1QuoQhpoQ0JJBzJ8uVJNJYnCpcUq6qymCQRuREHzEDXwpFoIgqynVfTcHNMEJtd4TaZkaCCgYDKzLIeCwaD6UlV36VE02kyrW2uq1pbMzBxAOUxE5ZlI4Xgqp3AzFlsKQgIG5AAcwNWCgj/MTUW0gI3ZKypbHP7wxBecc8s44T6Bd2k4uuEw1y+wnIPRX7920VfaxHkJPKrCYErNSpmo8NGq8/4vEXL9171wu1xzLFHUx0AQahQNAJ0ArK522PEH1XpKNC42Gg4fpcCeQx80jm5yCdcrxEkb27g8RSjTy+4Vt4/VMnQ7drXDf0Sk7l9QCJA0YKCeThSB7GP004Myd3l+FEvbdIGwgcHAEDwKkuHYQ3szqRlzg+eUQo9pM+ys9R4YA07PXNXtIc4u/wCU8hA5nFI4nBm2yqwnLqOtxz0HQQPd41Y2oHgka+QULl0icYx3ucfsPRNdVIKscyGcy796YjKeoIHuNWg67fIBUPZIg4xM73HQdaHaFtfZHjXzvDLcMd4pNu4BtnWJI8CCGH43hV7TIXn69LuqhapuaapQk0IQg0IXTTQizBkGD/OhHOkhHe4revbQnqdZ+H66cohEcJ96vhCwR5MGBFCITdy3IA+2PeYj3CkhdaRt2KAdFLMfeQAPL40Jqg/KyP6t+V/ZU2pFV7hDJ83s9e6T/aK89XFTvXcT6r2dj/kM/wAR6J1Yxj2mLW2KkiORkdCCINRNMPbD1oq0m1Gw5KDjmJDSt5lPgqc/NTSbZqTdPMqj4GmRiTHh7JO3xS7cyreuNcQT6BgLMGPRUAaGDO9OpTF03RB6+ytZZKdMlzMDtlSGOxl5LgtJejIDn7ttZaMoZhzAB0B2bXlVFCkAwuLc9u7PDrLisbGUbQ8mMAOAk8PTx2IU4jfDKTeZgCIzQ3h90Dyoeym4y5oV3wdG6Q0EePvKnMRhmuZDeYsqekEgBc0esQAC3I6kiQDE1NjG0xIHXXWK5rabA4wZyUlw6x6CNEZhMbc60U8gVGs/5iJyVr4c2gHQV1qJwXIrDFPc0++r5WciEUjSnokiAa0kIwP8++mCkj1JCGhC6hCGmhFs3AwBGx1Hj46UgZEpuEGCk8QdQDp7aEkIFCEBoQuJoTWZfLZjPRwtmdGZ7hGpkoFVRA3+2N7qrqHBdDs9gLiT14LNO601Xym33Z/yuNAfOs17YfOfL2Xe7vDEc23OThkdkq3dguxfz3Nfvlu4DZQB6LXivNiNVCzlJGpMiRBm6mzDrqFybbay111ue30n/ktGxWIwPDkGbucOp9VVSGaNyFUFn8TrVuAXMa2pVOElVDtdxXAY6xc7vEKtxVkK6uhcgyAAygt6QA0nnVD2gvDwcl0bN31IGm5sgrP3z5FbNmWOvpAdCZDFfbVcNkwIPXguuA5rA6ZB5x5GPFJMdgCJ2EQSJ+8toTBPUmaBv64koMZAidMiR/i1s8yZ3q5fJPjQmIu2CYFxAygn7q3MiebFWJIHJfCr6ZlcjtClABAyw4cd+3ZMLU4qxcpDTQgNCEEUIQRSQgK0JohFCEGWhCGIpIWefKyf6t+V/ZVJqiVVuFj7Ba/w0/2iuJWP8R3E+q9rYv8AT0/8W+ic+2qpWyECLOg3Pv8AZTJjEpxCl+H8CZh6RiR6IGpnrHT+NY61ra36fFZ6tqDfp/CXwvBL0L9iZZ15DU+O1SqWimP6lX8XSIz8E6TgN4j1IzHckaCRrEyfLnWY2mkCA457ioG2Ugc5hXG3YzFSYyBSDM6EjmNzqRXQ+Js5F698oGOB18MfBcQugEDMlSWGRFtKpMkKJO2vX3zUmWyyhg+fZjBWV5eahIGqdYXLuCCDtBkEeHKutSVDySnoFaFSVxFNJJExVLnwnCzXjnyg3e8dMMEFsSouEZmMaZ1k5QJ2kGdDzisjrS6cF6Wz9iU+7BrE3joMI3Zc1ZuwfaRsXbdbpXvrZ1yjLmU+qxGwMhgY00BgTFaqFa+Mc1ye0LAbK4Ri05eys7D3QfPwj41pXOXWwYAOum/XzigIMI9NCAoDM6yIM7c+XtohEwiXztSKF00IRLgOkcjtprygz5zp0FIzomI1SfrSCNPESCD7fpHMUZqWWIWYfLdaIbCXJIWLqkjefsZAHmJ9xqFQSt/ZzgLwmMss1nNtI+5Kk/8AcGY+aGJ8tKzkzrPhhzXaY27k2P8AyE+LTE8MFu3YIBeG4bKJ+xTG0tLFhrsS071qbkvNWn+c6dqpXars7bs22xXEL9y7i705bVoqqAx6i5lY92gMZtPKW1reBmVuslR7jcpABozJx6J6wWdlOXPwnx+s7nnOu1VTC6pbOHXXLHHHJGw1+BBnQyConfcb6j6qkQlSeQIOhwIx4pa2rNmyqcpOgLEAeELuPbVbrs4nHgr2X3AgDDQSft7pfh102LiXphrTBgBoIUyVA6HUHzovEEQouoBzHNfsgbFv8A6jY7VsXk0UihC6KEIDQhBFCEBWkhFIoTQEUIRStCFnvysrphvyv7Km1Iqt8NtfYLOo+1Wz/wCIriV3fxHYan1XsbCf4DP8R6JXJ4rVU7luCd8IxjWLodcrGCuUzrMbGJBkDWqqzG1GQ7jw3qFooitTukxvVmxuIxl1VNrDC1B+2ZxcfXTKoIAXpqG57csLW2NjbjnE+BHp9olcenTY1xFSqI2AH2z5oy4XiQhi7iSI0sfqUx7asc2z08bo8/dEWIyLxPP2CsPBcNdFuLzelmJEqAYMetAGszt4VmrUGvyEdb8fRYq76Yd8mI6yjckcPgsRFsvdYgAZipWMwHpQAoMTOunKt5dZhTaQ35BxPPHz0VQFOCDN5OruFtsoR792SPSIhZ66hAwB11BB8ah3vZjoJxO2HZ7/AM+KhcqybuXgpvA2VCgJGUeisbDLplA5REeERXpaYkTtWRztE6mKmXQq1F2O0OGu3RaS6GczEAwSNSA0QdAdqr75jjdBxWl9jr02X3tgKF+Ubi5sYbKhIe8SgPMKB6Z05wQP808qz2grb2RZhWrXnZNx8dPfwWWIoC1hJxXqyZK0j5LeElLT32mbphR/dQnX2sT7FHWt9lGq8z25aQ+oKQ/pz4n2Hqryp61vC4RXFwCB1/ifZtTlEI9NCGhCJd2NJCTtnQfz9NCChIoQuoTVT+UPhBxeEdbYJu2W7xNN2UaqJ3JRzEaTHSoOF7BabNUNF4dt6nwKw3DuPudiYEAZnPMlmHoj+eprO4bfwOS9DTdGA4aS46kkzA62lXzsD22XCIbF4FrIYlXTXuyxkrBChlJk+jqCToQdJsqRg7r1WC12HvTfpEb9ngYA8FXe1PG3xeIe6waJy20P3CDYefM+JNRc4EzK1UKHcsDQMdeP4UXkga6nmNSB05H3kRM7RVd6T1+PVabkCTn1uPOImcRC6xYYo1yPRzhBvqxDGBPQDw3FWRgqWOl0anj91IYV4SCDmEwCSubwG2s1S8GcF0KZhkOBnTSUW+wKelueUyw6HrBHXUUwDOCi53yS7PZr16LbOzGJ73B4d+ZtJPmFAPxBra3JePtDbtVw3lSEU1SikUJoIoQuihCA0IGKg8f2nsW2IJkgjbWZ3Psqh1drV0qHZdeqAQM0vw3jVq8SqGSN41A35+4jz8DEmVWuyVVosNWgJcOuusRMiVqxY1nnyuDTDflf2VMKJVT4afsFn/CT/aK41b+Y7iV7OxfyGf4j0SpqpbQlMNmzAqCWBzCBJ01mKi6IxTdEQclpvZ67du2Vu3R9k9P0SuUMZaCQdtCNR41xarGNrOIxHPHXlsnDBeatbWUnGmwyMMZ9vZViy/E2MMbwYicoREAnfKMsxvzNdDu7OHS0Ddiff7LcKFiDAXOnfPsrhwIXxZ/9QD3gJjNE5TEAhTBMyN52qioGzDR0Otq5toFEVIon5fv4qEwFnGhlN244BEvBWCza5FC7DceQq+ad83AIV1yzmkP1QNvidim7ODRpDPcygwy5gu2sFlAcbzoRVtGlYWGS1uG8+hKx1G1IzKnOFvbylLYCi2cmVYgaBhEcoI+Ndqz1hWYHhYXtLTBUR274kbOGhdGut3c9AQST5wCPbPKoWlxDVv7LoCrWk5Nx9lTeyPDDdxVvLIW0RcYjll1A9pgeU9KxUGlzwu12hXFOg6c3YDx9lYPlM4W1+yjW1LXLbeigKy4fRgoLAlhkB8dhzjfVp3lyeyrX8O83h8pz3RkeGKqHZ/slicRcQXLb2rOjMzjKcpAOUKdQxBG40nXpWdtncTiuzaO1bPTpXqbpcch78Frq2AqBU9EABVygeiBoIB0gD6K3sZAgLyJeXOvOxR2sgkE7j1YkRtIMHUaVbdkykHECAlMokHSRseYmJ19g91NRko000LqEIV/nn8aEJEmDFJCGaELpoQk+89KIO05uW+3gdv5FKcYUowlZn26+T83WfE4EAs2bvLPqyZ9JrcwASZlTAMkg8jAtnELfZ7WWC4/ZAO4rM7yvaco6sjomispUhjEmDrOra+Aqot26nFdVlUZtOTcOJiTxxPJFF/QeSx5rmBU+YYn20rmJ8ftB8lMVcBwHlII8ZKEkt1jxA9pA5HqRE9KAAEyS/wDPWB2kQDnCsWBsRhGP9neDN/dF63lUt4TaInqw61W432GNqtoxTtAvYS3DiDPoUzxmiEMdTECZkiAT/CoMGMhbKshhDs9E1GFj1jE7Dcn2Cp3tizilH1GFqfyXcQDYdsOZDWWLLIglHMz7HLD2r1rRRdIhcHtSgWVA+MD6hXIirVy0EUIXRQhcRQhVPt3xwWLWRT6bb+Wv6/51rPXf/SMyux2VZQ5xrP8ApHqsuuhmBZsxE6kHb2bseprM0RkvRPJOLpjcYA4DWFZOwDEYj0nUQSssSCdREQInzI351KnF8EYSFj7QvGzFpBMHSNNvRWqMK3LySzr5XRphfyv7KpNSKgMPYC4fDROuHtH25Frj2gfOeJXrOznk0W7gPRItWeF0wU64bxJrOYQGV4zLtIUnTNBiQWB02NV1KYfxHioVqPeAEGCMvHqVP3flAu7LYQD+9ca51/uj6ao+DYcbx5CORlcsdjuObwOA/ITK721vvvbw28z3Tz09YXQQas+FpAQR6fYK9nZN3/cPL3JVn4X2iZ7CMQodswOjN6p1MFpC7aEk6mslUim4taPzKxVbCGVCCZA4DoqG4d2mvOLfo2UDAOVW0xCyAYP2TUDyG3KSK2OpU2uIjXd7KfwJNO+XYxr77VbsFauOoKvb15FXgezOefj7amzsum+CHeBx9uuK5dV7mEg88lJ8GwIw6NLZmZi9xyMoJgCQJ9FQqqAJOg1JJJPZpMbSaGtEAdSsb3OqOk4ldxvhy4pBbYfY5zFtmkD0e7PIydzIiRBnST238NFZZ6zrO4uBh2XvPtt4JvwixYw5axYUl5lwDmInbvHOi6bKYJ1IG9QY1rflaMes1baH1q8Vapw005DXeeZTi9w9TcF+9DtbH2NdMqE7lc0ZrjGBmMcgI1Jtu43nKoViGd1TwBzOp47hs5zhD7PrET46R9O9WLPGCJfvqgl2VR1YhR7zTJAzQxjnmGgk7sUdHBAIIIOxGoNMJEEGCiXsUiRndVnbMwE+U70i4DMqTKb3/SCeAlLA01BGmhC7MKEQk7kHYyR0P89KE4IRQaEkNCF1CEFCay35WlNzE2LenoWS2v8A3Hgx+jrNaKl2F2+yaV5juPp+6ow4W4OwrP8AENhdYWcg4BLLhFTW4f8ALzPkKj3hfgxS7sNxcrB2HxqJiQl4A28WDaZWgryySDvr6I/Hq6iYdd0+6w9oUy6lfH1AyOHXordxL5N8M/pWS9h9xr3iT4q+vsDCtDqQK5dHtOqwgug+vXgs87QcKvYK53dyMzSwujUOJj0Z2I5jcSOUE0OpwYK7VC2NqsvMz1nNH7DrebG2TZzZ1cG40+iLRPphtOa6anUxGsRNueCz2tze5d3nh9o1nxW4kVpXnEFCElicQltc1x1RRuzMFHvOlIlSa0uMNElVvH9vsFbkC410/wDbUkfnGFPsNQNQBa2WCu7SOPUrNu1PGxisSbgDLb9EBW9YAATIBImZ25RWd2JLgu9ZmdzTZTdoZPP285TOwXueggJ9mm+59p6xVRAGa2B5cIGW04Db48PJaT2F7PNZGdjqfBpPtJA/8fbV1Fhm8Vxe07WxzRSZpwz26+quRFalw1nPyvjTC/lf2VMJFRItEYPCH/49mNtu7XXrXLtI+cr0vZjgWAblHsayLsBIPQrQluE4cXcRZtHZ7ihvImD8JpPkMJGarr1O7pOeNAVLdu+EW8Leti1otxC2XX0ShAMTyOZYHnUaBvtkmY3R14LH2bbX1w5r9Mj1sUBh8S5lM7BSCCAYkHcTuAfDrVj6TBD4xWytSZUMOCtPZlwcTbSBlKMDrptM+Gg8qVIS+CsVtBFBzt49VdeyLg2FImCW33Pptrp1rdZh8uC4faMiqQd3oFP3LIcDMoIBB12kGQY89fdWuJzXOa8t+kpV7wAkkATvPXQfEj3070KIaTgETCYRLSkIoUFmcxzLEliepJNAAaFKpUdUMuM5DlklLgnTx1038NRqDMVIqIwxRQoG2n8aYCiSdVW+C4VMULt3E2w7966Bbi/a1WIVAfV01JGpNZ6bRUBc8Yzrouta6r7IW06DoF0GQfqJzJ27gcgmvZXEDD2cZJJs2L1wL5LyHnp7T41GzuDGv2AlXdpUzaK1CPre1s+PXIKR4VwdLtrvMSi3L14ZnLCcgbVbaT6gUEDTnJq2nSDmy8ST1Cy2m2PpVO7s7i1jMBGpGZO0nfpgkOx0th7thmaLN57QYMQ2VSCAGGo3I05VCzYsLNhIVvasNtDKzQPmaHREiTu6xRez2ERcfiygMIlpJLMxJYZjLMSTqvWik0Cs+NIUrdWe6xUb+ZLjkBlgMBAS2K4HYxl+815S3d5LSkEiIXO0RodboGs+rTdRZVeS4ZQPv91XTt1ex0WNpGL0uOusD/6+akuB8Cs4UMLKkZ4zEmScswPZJ99WUqLKY+VZLXbq1qINU5ZeKfMAGkkAHSTp7KtWRKDKwOXlPw/VQgiEiDQhcaELLflXw6/OrLOYDWYGnNHYn4OPfWW0XgQWhd7sktLHB23r0VPGG6XRH4/8elZe8OrfJdcM2O80KW7SnfO3IDX3nb/miajhEQmGsBzlFu3TLFhqI2n0ddIj9cfGpNAAgddblImJvff28j91oHZv5RbeUW8WTmAA75VJVttXUCVbqQCDBOm1a2VZHzLz1p7MdJdRxGzZzU/jOK8MxKgXb2EuAagXHSR5BjIqwlpWRtG1Uj8rXA8Ci2+0fDcOmW3esKo+5sgN8LYMmi80JGzWmoZc0k7/AMqJ4h8pmGX7Vbu3T1IFtfe3pf8AjUe9botLeya+b/lHXh5qrcS+UPF3JCFLK/3Bmb2s0/ACoGoVsp9m0W4ux62D3VZxb3LjZ7rO7b5nJYjN0k7b7VWSug2jcENEDDJJ2TlOv/FRcJCbDdOKkuC8M+d4i3ZUwDJZo9VV1J8eg8WFOkwqq2WhtNhetT4F2XtYXVTnIOhKrI8jqR7Iq9lENM5ri2rtJ9dtwC6NgJ65yp7vquXOR5nWkhZz8sX/ALX8t+yphIqPW1OCwmqz82s+f2ta5tpHzFej7NdDAicHs4cs3zhgoGUAM/dgzMmRERA99cy0d6AO7HlK6FoqvY0FnpKme74Vmy5rWXr37Nt+K2kyPdWdvxU6+I/AjzzWL4m1XZBJO5v40QcJ4Vhbjo2HCXhIzqt0l1EkFsp2GnSYMime/mH5aDKeQnb+2KsqWt4aQ83TGEjDrylWjtBwvB3WtnFlFKqQma6UhSROzCdh7q0t7wYN13THXquPRtVShJpnPPAY81BvguEqkq2GzaTOI1iRI0cnNuIpOFcjGeXstbLbaHVPqPgB98IUXjr2EtkNgj9kIyjIS+5ElpJCrlk6wdFgHWin3l6TI4j06ham1q1QXKnzYidABriNd2Ks3ZPFlbCKNVC6fHQTryn210bM4hsLB2g0OrOOsqd4hxNbNprr+oqknXUnQKo6yTHnFaalS6JWGhQdWqCm3Mn9z4Ks9lO1OIvX3W4gZe7LwgAywRABO8zGp5DxrPQtDnOMrr9odm0KNIOYYMgY6q7C5m0Mg+cHzHOOXsrdmuFEYpRmqSgk2ahCj+McR7m2WAzOfRtpzd29VR9J8AajUfdbOunFaLJZ++qXTg0YuOwDM9aqucawPc4K1hyczXryLcb75nbMx94A8orLVZcpBh1In1XXsdfv7a+0AQGNJaNgAgeSuQNbl59V7sOJtXbnK7iLjjykD6QazWX6S7aSut2wYqsp/pY0I/ZM5jirp+7xLgeKpAH66dnxvO2k+Sj2n8oo09jBzOJR7nAXIuRiryszu65CEVSxJAIAluQ1Ow0imaJg/MVFvaDAWzSaQAAZxJgRwG3LmlOyHE7l7DBrn2xGZGPUrGpjSYInyos7y9kuzyS7Us7KFoin9JAI8VI31uMCJA6aVeucFGjhzk/ZbjSeQMA+waUk5UomgimhVrt32mOEsxbAN25opMQmwzRz30G2h6RVVSpdwXR7OsXxDpOQIEbSftqdY4yshuY25cYG7ce4zNBDktoxAkE7HXlG1ZztXoWhrfkAjGIjfHDlGK64dFGUdRykTO502BA86gpucIAjrrBEa8DGsQNwDyB38zHlFODoEnPGHXU+UZpF7hO5/nx61LJRgvzw9PHnmiUZlTIbTYWzJMZcZRwk84gTSDoJUqtMFjTln5J6vCrnd5svjzze6I25b86C4TEqlsAZePWiZONtdxP8z5UNEK6vVD7qcYcQM3PqM2nhsR76DsRSgNv++HkRzRBi9jHozvp1U6eZ2Hn0pxooC0cv2OHW1GxKaT138Zk5vASYE0gpVWiJ648NBKsnyXOBjGB3NlwPzrZj3A+6r6ea43aQPc+I9CtVLVeuEimhCNZcDehJZ/8ALAP6r+V/ZUwhM8IM2Dwnhh7PiPta7iufXEuK7dhfdYFCYtYJ1HsrKRBXbpukJ/w3s6162jBwpuMyqCDELILFhtBG0dddKz1LQ1joOnXJRqWkMJETAx8dFfeynZn5mjMDnuvAzeqoAOgAk6cyT0G1V1KpeMBr0eslxbXa+/cAcGjRZ/2h4pbxfEA0k2M1uyrAiWRWOZwToJZ3g/ehTWsNuU4jEY+K6PZ1N1KzuqDAuxHADD7lTPFewjK7PZZAjR9jJYleXralhIze3nWb4r5AHjHco2ftCSb8k7cFBLYexcZCfTQMrEGRKxsY9WCNehq044rd3rK7JGRPXir32LZvmyM0RLRHQsemwrdZmm6uB2mW9+QN3opHtHg/nFhrKmGJUhtwpUzLCRpAiN9avqsvi6s1irmz1RV2T46YdeyT7PcC+bKYfNcYyz5Y/FVVmABrvJ1O1V0rOGZK229ofEu+mGjITzMx7aZqwrdrSuahN2mhIYnFqilnMKOf6gBuTsAN6RIaJKnTpuqODWjEqDtcSs9532Iu21cAi3bzBu6U7kxP2RuZ5bDmTSHsvXnkToNn5XTdZq3d9zQYS3+p0ReO6f6RptzOgCfa2+Dbw15SDbS/bcsNRl19L6PfStJF1rhlIKl2UxwqVaJEOLHCN+xSvHcd3dlsutx/QtAfdO+gjwG58BV1V91uGZy4rDYqHeVhewa3Fx2AZ+3FH4fYGGwypytJqepAJY+0yabGimwDYFGvUNqtBf8AqP4CiuA4xcNw5LtySILtAkku5iPzhVFFwp0A48eZW+20nWrtB1KnwE5YD8Kbx/EltWjdJkRKxrnJ9VV6kmAPOtDnhrby5tCzPrVRSGeu7aTwTbsxgmsYdEf1zLv+M5kj2aD2VCgwsYAc9Vf2jaG17Q5zPpGA4BSuerlhXMZoQkTIoQqH8oXBb+Ju2xaBIAHKY9aZ1G/TlA++E5qrSXZTgu92ZaKVKji4NIdOOO7Lx6gqp8Q4OuC+3w951OS3OgDBlLtHqgctZJ2MA1C4W5rebX8T9Did5wA4DeMychxVeZY3qIcVrdSpk3i6BsXIJ5U4ISD2PJBbwjYjXLRHL+dfqNICU6jnNIIGA6x5IseFBDlNpogXrpR0SRmOi6gHlNGAw1Vb6hqG+RDdNisNvtORZ7uD99sIzAjXNOgLAGMvhsZqNzHPCZhUXBN+MYidIy2dZquNAIg8td/h8Ks0UnfUnNn0ljmNPftH0k71E4K+n87buzoR9zmkxbcgLPo+ZnZT11McunlRDZlUik/ATh+Aehs4I99gFAB9xHLqAAaFbUIDQ0eo+0FW/wCTTgRZ/nbyFXMtoT6xIKsx6gAlfOelaKbdVwe0rRA7oa5/b3WlWUzMBMTpNXLiqWNi2IQqNjHs8fbTQmOOwoWCo0mDr7qSFnHywbYX8r+ypoSfBrIOCwp/+NZ/+tay1G4lb7PUgAKu8XWHPj4/xrE4Yr0NmdLU+7PdqnwqZe7W4upEsVIncAgHQkztWWrZRUdeBIPWijarL3pkGCkuPdq7+JTuiFtWj6yISzN1BuNrlPNQBPORpU6VmZTxAk6Tpw2da4qul2c0OvPM7sh47VA3bJAVoIVpgxAMHWDsY8KvGq6QeJuzipnC9psQU7rOmUH1igLDQ85gjQbgzWd9lp5x4Th7+ax1LK0vLmkjh+QUFrFrZlimecwidWLHUmRH33KNdqmwSYyHooupHuw2nnPWKvnYzGLcwluFyRKFZ5qSCZ0md58a6VIAC6F5+23++cX5ypu3CABRCjl02EAeP871aBGSzOcXmScUsLg601BGFzxoQhD00khjMLbugLcUMAZg7TqJ+JqLmNcIcFdRr1KJvUzByTY8Ewv9hb/NH01HuKf6Qrv/AFG1f3Hc08OGt933WUd3GXLygbCp3G3bsYKjv6gqd7JvTM703wHCbNk5kTUCASxYqOi5ico8qiykxmICur26vXF17sNwAnjAE+Ke3lV1ZG1VgVI6giCNPCrCARBWZj3McHNzGI8EQ4dO77rKO7y5cvKNopXG3bsYKXfVO872fmmZ3prgeC2LRDImo9XMzPl/FzE5fZUGUWNxAV9btC0VgWvdgc4AE8YAnxUmHq1Y12ehCHPQhdnoQmPF8cuHsveb1UEx98dgoJ5kwPbScYEqyjTNV4YNViGPxr3rjXbpl3Mk7r4KOgA0HlWMkuMr1lKm2kwNbgOYKlOC9lL+Kts6AKgBylj9sYfcp4csx089YmymTistot1KkQw+O7rYolVKqQQQwYhgQZBBg6ToR5VA5roUz/Dka9T0PFDbOsTIj+Rp5n+FRExipszjrrrBNC3KrFmLsIT7vROaV68+kZY8/bWe6YiD1qtF8TekbfxCYK/Ll0rQszXRnkuZqE3OvIbd3WQdRz6UoQHEEFK9+YieQG3TY+dKFPvTET0ERQzsFHrOQonqSAPjUgFW9+BceJW64Owlm2lsSERQogToNOvtrUBC8m95e4uOZXXsbaYEC07DrMT7IpqKRucZJgW7bZ/7+w9xk1GFKUr87xDkZyqoCDlURt8d9akoqmfK8ZGFP+N+ypqKU7Pf1LCzH9Xs/wD1rVL81opqqcaabjHf2z9NYHZr09lEMCeYfs+pth2xFtZExAIH+bMNfZHjXNdb4cW3Cpurw6Iy39daIE4DZM5sbaUDmQI8j9kHUVNtsef9s+fsoG2tGQB/8gp7imBRsHbsG6DkyMHgKqwDrJYKQc0TPOfS2GWnaIrF8YnT0E6qhroqd9kMdc5w49aZqFw3A8OmjY2zJHIqfocj41qfaap/2z5n7Kz4xp+n1UfxuyDctixdS8CGDR/09dCSJBmYjfQctrrLULmnvGFuXju8EmV3tfLIjrZ15laPwLDd1ZRQIhdvHmZHMnX210qFMtEnMrg2ur3lUmVJb8jWiFlmEeTQkhpoRhQhDNCFwamhGDUIQ5qEIc1CEM0IQg0IQ5qaS7NQhdNCF2ahCyHtfjHvYq73kkI7IinZQpyyBESdyddx0ArDVebxXquz6DG0GkZkST114qGsi2t1O9Dd0SC6r6xWdQskb7TPU0MM5q6sHNBDMyNcltfDMQly0jWxCQMo09EDYQpI26GtoMjBeSqNLXEOzVI+UXg5Q/Ora6MQt0RzPorc+OU/5fGqardV2OyrYW/wj4e335qkPcY6KInT6tKpELtPqEAwIC2Fez2HyqjYaywUBQWtoT6IjUkTy3rXdGxeR+JqySHHHeURuzOE54W0PJAPooujYn8XX/WeaIOzWDBj5tb/ADZ+mi6NiPi636ylbPBsIvq4awPHu1n3xRdGxI2isc3HmVXvlD4n83s2AqKUe4c9uAFuIqmV021ZSGGoIB5UOVtlaXPJnEZHeqNxHBrbuEJLowV7bExmt3BmQkdYMHxU1lfgc16GzPFVl67jkcdUTBMEvWnIgJdtsTvorAn6KTHY5qVdhNNwAxg+i2u1iUf1XVh/dYN9BrZK8kWkZiErFNJDbsknQa0IRrlpl3FCSz75WG0w3ne/ZUBBS/Z68DgcMpB/q9of+C1BwlTY6CCqzilU3stwlFnVoG2v8ya5tW80EgTuXp7PUFyQj3MDgp0xC7wJdCT11yjbrGtYfiLV/bPI+6u71usT1pifZGu2cAoBF+47RqBCge9J93vpipayPoA8D7ptrPJjIeJ9MFKfOcHcw/d3MQi20ynIHlmy6gakFjIHIbmszWWltQvDTJnTDLkFQ90PBAk7Tp5H7pHDW+HpLG4CuXYNdLSQQAYGmu/8xo/93m4Dhgh1eo75QHTP6THolLb4bIxtq73HBXLqSZkCARC6H1mga8t6pb8U5wblyj39Uq1QD6shlgZ6nLzKufD3bKucANAmNpjWJ5TNekavNPGKkgasUEOahCDOOtCEM0IXZqEIAaEI9lM7RsAJPjMwPgfhQkn64dAIyj3U0JN8NroYH0eVCELYZepB6z+o6UISGvPeKSaAtTSXL1PPYfrP1UIQzQhdQhV7j3ZGziXNzM1u4RDMkQ0AgFlI3AMSIO3QVW+k1xkrdZrfVoNujEb/ALc1kuPwj27j27mlxSQR49fI6EeBrOflwXfY4VGh4Oa2nswlsYa13ZLIUBBO402PiDIM9I5VqZEYLzNpvd64OzlN+2nEUs4V86h+9+xKkxmLg7nkAATPhSqODW4qdiouq1gGmIxngsea2QJBEjwHvrEHYr1Tm4H26/dbB2e7VWcWYQMrgekGyjXwhiSN+VbmvBXlK9kfRzyU4aksy6hCZ8Y4hbw9m5eueogkwNSSQAoHMkkAedBMKbGF7g1uaxjtX2gbHNa+x92tvMAM2YnPl1PoiNEHvqovXYs9lNPCZmEkySFBJOVcqyZhRmIAidJaY8+tZDUcSuy2gxow63+nJNQDOUSSTAA1JJ0AAG5PQVYMcVUSWyJWi9heA4jDOxuoFDKp3BI30058j0jnIq9jSCuHbrRTqgXTkrtVq5qXszEZWg9BQkhuAhTIiYgHfz/nrQhZt8rO2G/K/sqAgoezh/8AR4b/AALX+xaiUwoDtAvpkzvWN+a79hd8kJfsfwI4q440yoFzE8s5MECRJhT/ADFY7U9zQA3VbKloZSEux2BTXEL9nBXTbTA3LrJAa49sKj8zlJDSCNNo0O9Z2UnPxNTwn7YLKKtSuCcANMejgo3ifae5cOmCVAYgBj15fYRO300PsbCZNSOv8uvJXUGOpjME8UOBxZuMe8sd0IkQCwLdIypqdd5GlZatIU2/LUvdcStTLx0HP3HoleE2Qt5wRADgjYZZUMBrr91Hl1rrWM32NceoXKtziJa05K32HPWumFwyU9zVJJdNCa6aEl00IXTQhGFCaWwt7K08iIPsmCPeff4aiSklvr98PfHwNNCHvhyM+X6zsKEJFsV/PL2SPj8KUpoHdW9bQ9R/MUJJIqgMyWPIHahNFa4TqTQhBm8aaSEPQhCHoQqd8oPAu9T5xbE3EEOB92g5+a6nxE9BVNVk4rqdm2q47u3ZHLj7FQ/yedohaf5s7ehcP2MnQK5+58A3+78alScRgVo7Ss4eO8bmM+H49OCufavhJxVjIpAuKwdCZjMARDRyIYj3bxFWVGXxC5tjtPw9W/pkVlnF8Fdw7ZLqFGIJHpAyJIkFT5bx5Vk7og4r0tO2MqtmmfXBXb5OeChLS4nOZuA+jGgyu67+IAPv5GtNNuq4XaFeXmnGXsFeM1WrmopujrQhRfabhy4vC3LOcKWgqTsGQhhMawSIMcjSIkQraNTu3hywvFIUZkMZkZlMGRKkgweYkb1TC7oqSLzVMYqw9tbRYgtdtLdgAyoctAJ6wAfh50PphpWyz2h1UExkYnrirR8m/ClLvibmuU5ben3RHpP7AQB5tV9Juq5fadeP4QOeJ+3XBaH3oq9cVK2LwGtCE6TGGd/hpQhK3LIfmASJH8acJSs1+WNcowikj/rdf+1rtQhIdm1PzPDf4Fr/AGLUCmojtLhWDAxodKzVRiu12fUBBCjuHY67h3z2jDQRqJGv0HxEEVlqU21BDvyOC6JaHiCpWz2xugFe7tkn7oZhyidSZOg58upmsh7OpREqJoukGfCPykrXafEKuX0WUnVW9IezNqp1OoM0fBMiJw4BWObfdegA7cfsRPBR6cXuuWChFkwNCWECT6RaCdtSDVhsFNsSSeuCBXqGQSMN35KnOD4MwJBbNdzszaklfup6kgbctANK3U2gAADBcmu6CTOMcyfx4BW7DitoXIcnooQEMUIQZacpQhC0k0MUIQChCGaEIy3Y2JHlQmhN6dzPnJoQhF2hCHvqEIO9FCF3fUJJW0rN6qsfIae+mhKdw/MKPN1H66IQuWyxMAof823tpwklTgm2LW/Ik/rFEIlZ7w/5MQpuG/LrnPdC0+yAmCx3LRGnKPHSsMW+rbiYu+M7VcLeIIAGpgASdSY5k8zU1hOKoXykX5u2hOotnnG7eHkaz1swu52Rgxx3hWfspdIwdkSfVPPqzGraf0hc22mbQ/ipXvKmsq7NTQmfG+JDD4e5d5qPRHVjoo/OI9k0nGBKso0zUqBg1WN8K4c16/atb944UtzjdmnqFDGqRBXcrTSYXHToKV7VcRV8VdyxlRu7XwFv0dPCQx9tQeCTKssRFOi1pzOPNaX2fwvdYa0nMIC34zek3xJq9ghoC4dqqd5Wc7f5aJwcd6ZVY03Y/q8vfPxcqiFJWce330jnTlKE4OVYPJht5fyKEJVb8mhJUT5X2lcJz+3fsakhV/gWOuDDWAHgCzbA0GwRfCowlJS3EcVce2QXn/Kv1TUHtBCvs9QsqAqAuB8szOvQfVWc0wuu20uvRKYpdaf4VG41azXfCVa4x0n4UrjVEV3I2FBOoIBltIGuoHToKkWBUmvUAOnJWHhl24uWGIVRtA129ulWMYJXPtFUuBnMlTK4y59+fcPqq9YJKcJxa6OYPmo/VFCSdWuOn7pAfIkfTNEJynlji6N9yw9xoRKVPE16N8ProRKKeJj70/ChEoBxJfvT8KESjjiKdG9w+uhEo3z614+6hCOuJt9SPYf1UISqPbOzD6PpoTS4w9CF3zcUITi0qKNFBfq2o9gppImJvO66t7Jj+B/naiUQm2GfTc6brmjzmdGnqKJRCQNqBrOXWSNfbSlEJy91WKj09FC6R4naD168qcohAl3KxWZKkjTqDFEohLJcQ+ss+0fVTlJVnjfYOzjLpum/ctMRAUZWWBtuAR1I8TrULsla6drNNt0BTHCuzb2LNu1nV8ixmAInxjWPfUg2AqKtS+8u2p9a4V988eQ/W1OFXKcDhtv74e2T9BApwlKacQ7NW7wXOFdVOYKSSsxElDodCd5GppFsqxlVzMWmFHt2Rtrf7+3KXMjLpb9EMQALkA7gSPGffG5jKs+JcafduxEz+FDXvk1sdz3aqQ8g98zSxI3DT9ydZAHjvSuYK0W196TlsVjxyC2hbMM33IHX+G/sqRWQKHtYSFMNLDUiOm8Hnv0pQpSlMIzMYA3oSUhiOILKqIIQHyJO/mNBTlEJ3g+J55VtRBPlAolKFQflXx2ZcLyA73b8lTCSY8AwbHDWDG9m2f8AwWoyiE+fANG1IlMDFEbhZMaaT+o0lMOIlVrB4As7gDVSdPLes84rtVTdY2dQnmK4U0FhlEdZ8BvtTKop1MbuKb8MwEspbQMoIG2bMx21nbX3USJVjye7w/ZWnC8PPTbl0q5sLlVCU9TAGpqqEduHmkiEQ4E00JbDYQ0JJz8zNCaH5kaEIfmRoQi/MzQhd80NNCVTCmhCE4Q0kIVwhG0ihCUFu4Nmb3mhCOr3ep9tCaVGIfmAfhQhA18/efH+FCEk14/e/H+FCEFy6ZBVTI6Eg+yNx5fVSTS4tMWzKIHIMHEeHqx8acJSnluwBynwkD3an404SlC7KN1K+JiPzl0HxoQiJdA5k+4j3yPiKEJf56Rss+RT6BTlKED35HpWXHiFIP0QaEIiXEH/AFCPNY/XSTRhik5ZnPw9wolEJpfxRJpSnATK6Mx1PwPwFJNPF4Z6JElSfWMAtG8b5U2G5nwFOEpTe7gFAjvW8s/05VIPvoTTYYBfvj7F+s0kJytkBSq6A7nmfDwFCFRflOtQMON9bvX/ALVSCRVr7JYdPmOEM/8AtrM7/wBmtQOaApY4a31+BpJhd82t9R7j9VCFB8C4coV2Ma3bpA1JHpECJ05fRVFMHE7yuja6gJaBo1vonXEbFtVchohczbyBrqpgwQRU3awqaWJE7cPyons5gVQAl82RVVZDGIUSRrzMcvCqmTJK12lzSA0Djvx4fdWjA2beT1pglScsSV9EmB4g1obkuZV+rz54pz3Vvr8DUlWh7q31+BoQh7m1zMew/VTQi9zb5N8D9VNCWVE6/A/VQkjBbfX4H6qEIYTqPcfqoQgi31HuP1UIXZbf8g0Jrgtvr8DQhGy2+vwP1UJLot9fgaEIYt9fgaEIuVOvwP1UIXFbfX4GhNFZLfX4H6qEIhS31+B+qkhEKp1+B+qhCTd1+++n6qE4QXlSc3eQDygz5bfroQgGPUbQB11JPjJGm3SiUQkbt5G2Kg/3ln/yA/VQhIoF53QPxVY/SBSTTyzi7S6S58SxHwWKcpQllxSkaXGHgZYfXRKISTXwd3n2GhOEmWTr8D9VCENtkBmdeW9CENy4Du2nSDFCEUBOvwNCEouTr8D9VCEoMnX4GhJUH5WSsYaD/a9f+1Ugolf/2Q=="/>
          <p:cNvSpPr>
            <a:spLocks noChangeAspect="1" noChangeArrowheads="1"/>
          </p:cNvSpPr>
          <p:nvPr/>
        </p:nvSpPr>
        <p:spPr bwMode="auto">
          <a:xfrm>
            <a:off x="155575" y="-2079625"/>
            <a:ext cx="8677275" cy="4343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4342" name="Picture 6" descr="http://2.bp.blogspot.com/-R2zy3oxtBQk/VL-l7qqjiHI/AAAAAAAAF6c/9FWhNQ8oYQE/s1600/Chinese%2BNew%2BYear%2BWallpapers%2B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577" y="1121866"/>
            <a:ext cx="3590143" cy="2692608"/>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http://valentinexday.com/wp-content/uploads/2015/02/chinese-new-year-holiday_142389468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2088" y="4171950"/>
            <a:ext cx="5128806" cy="2486695"/>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http://quotespoemsmessages.com/wp-content/uploads/2014/12/meaning-happy-chinese-new-year-greetings-message-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1640" y="1132403"/>
            <a:ext cx="3448863" cy="258664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55575" y="6478277"/>
            <a:ext cx="1974561" cy="261610"/>
          </a:xfrm>
          <a:prstGeom prst="rect">
            <a:avLst/>
          </a:prstGeom>
          <a:noFill/>
        </p:spPr>
        <p:txBody>
          <a:bodyPr wrap="square" rtlCol="0">
            <a:spAutoFit/>
          </a:bodyPr>
          <a:lstStyle/>
          <a:p>
            <a:r>
              <a:rPr lang="en-AU" sz="1100" dirty="0"/>
              <a:t>Sourced : </a:t>
            </a:r>
            <a:r>
              <a:rPr lang="en-AU" sz="1100" dirty="0" smtClean="0"/>
              <a:t>Google images</a:t>
            </a:r>
            <a:endParaRPr lang="en-AU" sz="1100" dirty="0"/>
          </a:p>
        </p:txBody>
      </p:sp>
    </p:spTree>
    <p:extLst>
      <p:ext uri="{BB962C8B-B14F-4D97-AF65-F5344CB8AC3E}">
        <p14:creationId xmlns:p14="http://schemas.microsoft.com/office/powerpoint/2010/main" val="3885102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58393" y="6489368"/>
            <a:ext cx="2215671" cy="338554"/>
          </a:xfrm>
          <a:prstGeom prst="rect">
            <a:avLst/>
          </a:prstGeom>
          <a:noFill/>
        </p:spPr>
        <p:txBody>
          <a:bodyPr wrap="none" rtlCol="0">
            <a:spAutoFit/>
          </a:bodyPr>
          <a:lstStyle/>
          <a:p>
            <a:r>
              <a:rPr lang="en-AU" sz="1600" dirty="0" smtClean="0">
                <a:latin typeface="AR BLANCA" panose="02000000000000000000" pitchFamily="2" charset="0"/>
              </a:rPr>
              <a:t>Leanne Williamson  2015</a:t>
            </a:r>
            <a:endParaRPr lang="en-AU" sz="1600" dirty="0">
              <a:latin typeface="AR BLANCA" panose="02000000000000000000" pitchFamily="2" charset="0"/>
            </a:endParaRPr>
          </a:p>
        </p:txBody>
      </p:sp>
      <p:sp>
        <p:nvSpPr>
          <p:cNvPr id="6" name="Rectangle 5"/>
          <p:cNvSpPr/>
          <p:nvPr/>
        </p:nvSpPr>
        <p:spPr>
          <a:xfrm>
            <a:off x="89168" y="-17118"/>
            <a:ext cx="3163379" cy="1846659"/>
          </a:xfrm>
          <a:prstGeom prst="rect">
            <a:avLst/>
          </a:prstGeom>
        </p:spPr>
        <p:txBody>
          <a:bodyPr wrap="square">
            <a:spAutoFit/>
          </a:bodyPr>
          <a:lstStyle/>
          <a:p>
            <a:r>
              <a:rPr lang="en-AU" sz="6000" dirty="0" smtClean="0">
                <a:solidFill>
                  <a:srgbClr val="DA46BA"/>
                </a:solidFill>
              </a:rPr>
              <a:t>Mulan</a:t>
            </a:r>
          </a:p>
          <a:p>
            <a:endParaRPr lang="en-AU" dirty="0">
              <a:solidFill>
                <a:schemeClr val="accent6">
                  <a:lumMod val="60000"/>
                  <a:lumOff val="40000"/>
                </a:schemeClr>
              </a:solidFill>
            </a:endParaRPr>
          </a:p>
          <a:p>
            <a:endParaRPr lang="en-AU" dirty="0">
              <a:solidFill>
                <a:schemeClr val="accent6">
                  <a:lumMod val="60000"/>
                  <a:lumOff val="40000"/>
                </a:schemeClr>
              </a:solidFill>
            </a:endParaRPr>
          </a:p>
          <a:p>
            <a:endParaRPr lang="en-AU" dirty="0"/>
          </a:p>
        </p:txBody>
      </p:sp>
      <p:sp>
        <p:nvSpPr>
          <p:cNvPr id="7" name="Rectangle 6"/>
          <p:cNvSpPr/>
          <p:nvPr/>
        </p:nvSpPr>
        <p:spPr>
          <a:xfrm>
            <a:off x="5950625" y="1904990"/>
            <a:ext cx="5895011" cy="1754326"/>
          </a:xfrm>
          <a:prstGeom prst="rect">
            <a:avLst/>
          </a:prstGeom>
        </p:spPr>
        <p:txBody>
          <a:bodyPr wrap="square">
            <a:spAutoFit/>
          </a:bodyPr>
          <a:lstStyle/>
          <a:p>
            <a:r>
              <a:rPr lang="en-AU" sz="3600" dirty="0" smtClean="0"/>
              <a:t> Use the information that you know of Mulan to write a description.</a:t>
            </a:r>
            <a:endParaRPr lang="en-AU" sz="3600" dirty="0"/>
          </a:p>
        </p:txBody>
      </p:sp>
      <p:sp>
        <p:nvSpPr>
          <p:cNvPr id="10" name="TextBox 9"/>
          <p:cNvSpPr txBox="1"/>
          <p:nvPr/>
        </p:nvSpPr>
        <p:spPr>
          <a:xfrm>
            <a:off x="463346" y="6478277"/>
            <a:ext cx="5777346" cy="430887"/>
          </a:xfrm>
          <a:prstGeom prst="rect">
            <a:avLst/>
          </a:prstGeom>
          <a:noFill/>
        </p:spPr>
        <p:txBody>
          <a:bodyPr wrap="square" rtlCol="0">
            <a:spAutoFit/>
          </a:bodyPr>
          <a:lstStyle/>
          <a:p>
            <a:r>
              <a:rPr lang="en-AU" sz="1100" dirty="0"/>
              <a:t>Sourced : </a:t>
            </a:r>
            <a:r>
              <a:rPr lang="en-AU" sz="1100" dirty="0">
                <a:hlinkClick r:id="rId2"/>
              </a:rPr>
              <a:t>http://</a:t>
            </a:r>
            <a:r>
              <a:rPr lang="en-AU" sz="1100" dirty="0" smtClean="0">
                <a:hlinkClick r:id="rId2"/>
              </a:rPr>
              <a:t>disney.wikia.com/wiki/File:Mulan-disney-princess-</a:t>
            </a:r>
            <a:endParaRPr lang="en-AU" sz="1100" dirty="0" smtClean="0"/>
          </a:p>
          <a:p>
            <a:endParaRPr lang="en-AU" sz="1100" dirty="0"/>
          </a:p>
        </p:txBody>
      </p:sp>
      <p:pic>
        <p:nvPicPr>
          <p:cNvPr id="16386" name="Picture 2" descr="http://img4.wikia.nocookie.net/__cb20130222054614/disney/images/c/c3/Mulan-disney-princess-33526903-441-3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746" y="1228944"/>
            <a:ext cx="5399465" cy="4860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253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00827" y="2392295"/>
            <a:ext cx="3491173" cy="2554545"/>
          </a:xfrm>
          <a:prstGeom prst="rect">
            <a:avLst/>
          </a:prstGeom>
        </p:spPr>
        <p:txBody>
          <a:bodyPr wrap="square">
            <a:spAutoFit/>
          </a:bodyPr>
          <a:lstStyle/>
          <a:p>
            <a:r>
              <a:rPr lang="en-AU" sz="3200" dirty="0" smtClean="0"/>
              <a:t>Write a story about one of Kung Fu Panda’s adventures in China.</a:t>
            </a:r>
            <a:endParaRPr lang="en-AU" sz="3200" dirty="0"/>
          </a:p>
        </p:txBody>
      </p:sp>
      <p:sp>
        <p:nvSpPr>
          <p:cNvPr id="4" name="Rectangle 3"/>
          <p:cNvSpPr/>
          <p:nvPr/>
        </p:nvSpPr>
        <p:spPr>
          <a:xfrm>
            <a:off x="58882" y="222662"/>
            <a:ext cx="10059883" cy="830997"/>
          </a:xfrm>
          <a:prstGeom prst="rect">
            <a:avLst/>
          </a:prstGeom>
        </p:spPr>
        <p:txBody>
          <a:bodyPr wrap="square">
            <a:spAutoFit/>
          </a:bodyPr>
          <a:lstStyle/>
          <a:p>
            <a:r>
              <a:rPr lang="en-AU" sz="4800" dirty="0" smtClean="0">
                <a:solidFill>
                  <a:srgbClr val="FF66CC"/>
                </a:solidFill>
              </a:rPr>
              <a:t>Kung Fu Panda!</a:t>
            </a:r>
            <a:endParaRPr lang="en-AU" u="sng" dirty="0">
              <a:solidFill>
                <a:srgbClr val="FF66CC"/>
              </a:solidFill>
            </a:endParaRPr>
          </a:p>
        </p:txBody>
      </p:sp>
      <p:sp>
        <p:nvSpPr>
          <p:cNvPr id="5" name="TextBox 4"/>
          <p:cNvSpPr txBox="1"/>
          <p:nvPr/>
        </p:nvSpPr>
        <p:spPr>
          <a:xfrm>
            <a:off x="9858393" y="6489368"/>
            <a:ext cx="2215671" cy="338554"/>
          </a:xfrm>
          <a:prstGeom prst="rect">
            <a:avLst/>
          </a:prstGeom>
          <a:noFill/>
        </p:spPr>
        <p:txBody>
          <a:bodyPr wrap="none" rtlCol="0">
            <a:spAutoFit/>
          </a:bodyPr>
          <a:lstStyle/>
          <a:p>
            <a:r>
              <a:rPr lang="en-AU" sz="1600" dirty="0" smtClean="0">
                <a:latin typeface="AR BLANCA" panose="02000000000000000000" pitchFamily="2" charset="0"/>
              </a:rPr>
              <a:t>Leanne Williamson  2015</a:t>
            </a:r>
            <a:endParaRPr lang="en-AU" sz="1600" dirty="0">
              <a:latin typeface="AR BLANCA" panose="02000000000000000000" pitchFamily="2" charset="0"/>
            </a:endParaRPr>
          </a:p>
        </p:txBody>
      </p:sp>
      <p:pic>
        <p:nvPicPr>
          <p:cNvPr id="6" name="PXi3Mv6KMzY"/>
          <p:cNvPicPr>
            <a:picLocks noRot="1" noChangeAspect="1"/>
          </p:cNvPicPr>
          <p:nvPr>
            <a:videoFile r:link="rId1"/>
          </p:nvPr>
        </p:nvPicPr>
        <p:blipFill>
          <a:blip r:embed="rId3"/>
          <a:stretch>
            <a:fillRect/>
          </a:stretch>
        </p:blipFill>
        <p:spPr>
          <a:xfrm>
            <a:off x="211280" y="1187161"/>
            <a:ext cx="8308111" cy="4673312"/>
          </a:xfrm>
          <a:prstGeom prst="rect">
            <a:avLst/>
          </a:prstGeom>
        </p:spPr>
      </p:pic>
      <p:sp>
        <p:nvSpPr>
          <p:cNvPr id="7" name="TextBox 6"/>
          <p:cNvSpPr txBox="1"/>
          <p:nvPr/>
        </p:nvSpPr>
        <p:spPr>
          <a:xfrm>
            <a:off x="360218" y="6317673"/>
            <a:ext cx="7734300" cy="523220"/>
          </a:xfrm>
          <a:prstGeom prst="rect">
            <a:avLst/>
          </a:prstGeom>
          <a:noFill/>
        </p:spPr>
        <p:txBody>
          <a:bodyPr wrap="square" rtlCol="0">
            <a:spAutoFit/>
          </a:bodyPr>
          <a:lstStyle/>
          <a:p>
            <a:r>
              <a:rPr lang="en-AU" sz="1000" dirty="0"/>
              <a:t>Sourced: </a:t>
            </a:r>
            <a:r>
              <a:rPr lang="en-AU" sz="1000" dirty="0">
                <a:hlinkClick r:id="rId4"/>
              </a:rPr>
              <a:t>https://</a:t>
            </a:r>
            <a:r>
              <a:rPr lang="en-AU" sz="1000" dirty="0" smtClean="0">
                <a:hlinkClick r:id="rId4"/>
              </a:rPr>
              <a:t>www.youtube.com/watch?v=PXi3Mv6KMzY</a:t>
            </a:r>
            <a:endParaRPr lang="en-AU" sz="1000" dirty="0" smtClean="0"/>
          </a:p>
          <a:p>
            <a:endParaRPr lang="en-AU" dirty="0"/>
          </a:p>
        </p:txBody>
      </p:sp>
    </p:spTree>
    <p:extLst>
      <p:ext uri="{BB962C8B-B14F-4D97-AF65-F5344CB8AC3E}">
        <p14:creationId xmlns:p14="http://schemas.microsoft.com/office/powerpoint/2010/main" val="10385945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9EB53960409D646B2B73C51C3513D40" ma:contentTypeVersion="0" ma:contentTypeDescription="Create a new document." ma:contentTypeScope="" ma:versionID="d578f2b657754db20fdeaab07919e915">
  <xsd:schema xmlns:xsd="http://www.w3.org/2001/XMLSchema" xmlns:xs="http://www.w3.org/2001/XMLSchema" xmlns:p="http://schemas.microsoft.com/office/2006/metadata/properties" targetNamespace="http://schemas.microsoft.com/office/2006/metadata/properties" ma:root="true" ma:fieldsID="d15787acf22db4e4c0ac8b858fca640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FB6F3D-2F3E-4CB0-A102-8CE0226A1745}">
  <ds:schemaRefs>
    <ds:schemaRef ds:uri="http://purl.org/dc/elements/1.1/"/>
    <ds:schemaRef ds:uri="http://schemas.microsoft.com/office/2006/documentManagement/types"/>
    <ds:schemaRef ds:uri="http://purl.org/dc/terms/"/>
    <ds:schemaRef ds:uri="http://www.w3.org/XML/1998/namespace"/>
    <ds:schemaRef ds:uri="http://purl.org/dc/dcmitype/"/>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FD1658E7-2F07-4D74-B272-5558A0AA63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FDED385-9423-4EF8-BF9C-DCDE723C6E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1187</TotalTime>
  <Words>2263</Words>
  <Application>Microsoft Office PowerPoint</Application>
  <PresentationFormat>Custom</PresentationFormat>
  <Paragraphs>158</Paragraphs>
  <Slides>16</Slides>
  <Notes>12</Notes>
  <HiddenSlides>0</HiddenSlides>
  <MMClips>3</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Leanne Williamson</dc:creator>
  <cp:lastModifiedBy>Karen</cp:lastModifiedBy>
  <cp:revision>127</cp:revision>
  <dcterms:created xsi:type="dcterms:W3CDTF">2014-04-20T05:37:59Z</dcterms:created>
  <dcterms:modified xsi:type="dcterms:W3CDTF">2015-05-30T12:39:17Z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0x01010099EB53960409D646B2B73C51C3513D40</vt:lpwstr>
  </property>
</Properties>
</file>