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57" r:id="rId4"/>
    <p:sldId id="264" r:id="rId5"/>
    <p:sldId id="265" r:id="rId6"/>
    <p:sldId id="266" r:id="rId7"/>
    <p:sldId id="267" r:id="rId8"/>
    <p:sldId id="268" r:id="rId9"/>
    <p:sldId id="269" r:id="rId10"/>
    <p:sldId id="280" r:id="rId11"/>
    <p:sldId id="273" r:id="rId12"/>
    <p:sldId id="279" r:id="rId13"/>
    <p:sldId id="261" r:id="rId14"/>
    <p:sldId id="275" r:id="rId15"/>
    <p:sldId id="278" r:id="rId16"/>
    <p:sldId id="276" r:id="rId17"/>
    <p:sldId id="258" r:id="rId18"/>
    <p:sldId id="259" r:id="rId19"/>
    <p:sldId id="260" r:id="rId20"/>
    <p:sldId id="270" r:id="rId21"/>
    <p:sldId id="271" r:id="rId22"/>
    <p:sldId id="272" r:id="rId23"/>
    <p:sldId id="262" r:id="rId24"/>
    <p:sldId id="263" r:id="rId25"/>
    <p:sldId id="277" r:id="rId26"/>
    <p:sldId id="281" r:id="rId27"/>
    <p:sldId id="282" r:id="rId28"/>
    <p:sldId id="283" r:id="rId29"/>
    <p:sldId id="284" r:id="rId30"/>
    <p:sldId id="285" r:id="rId31"/>
    <p:sldId id="286" r:id="rId32"/>
  </p:sldIdLst>
  <p:sldSz cx="9144000" cy="6858000" type="screen4x3"/>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33" autoAdjust="0"/>
    <p:restoredTop sz="94660"/>
  </p:normalViewPr>
  <p:slideViewPr>
    <p:cSldViewPr>
      <p:cViewPr>
        <p:scale>
          <a:sx n="76" d="100"/>
          <a:sy n="76" d="100"/>
        </p:scale>
        <p:origin x="-384" y="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68B97BFD-6ADE-45CF-B254-AE3198F88869}" type="datetimeFigureOut">
              <a:rPr lang="en-AU" smtClean="0"/>
              <a:pPr/>
              <a:t>22/06/2015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797D88A-0959-48B8-9E6A-2C51B8CBD927}" type="slidenum">
              <a:rPr lang="en-AU" smtClean="0"/>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8B97BFD-6ADE-45CF-B254-AE3198F88869}" type="datetimeFigureOut">
              <a:rPr lang="en-AU" smtClean="0"/>
              <a:pPr/>
              <a:t>22/06/2015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797D88A-0959-48B8-9E6A-2C51B8CBD927}"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8B97BFD-6ADE-45CF-B254-AE3198F88869}" type="datetimeFigureOut">
              <a:rPr lang="en-AU" smtClean="0"/>
              <a:pPr/>
              <a:t>22/06/2015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797D88A-0959-48B8-9E6A-2C51B8CBD927}"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8B97BFD-6ADE-45CF-B254-AE3198F88869}" type="datetimeFigureOut">
              <a:rPr lang="en-AU" smtClean="0"/>
              <a:pPr/>
              <a:t>22/06/2015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797D88A-0959-48B8-9E6A-2C51B8CBD927}" type="slidenum">
              <a:rPr lang="en-AU" smtClean="0"/>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B97BFD-6ADE-45CF-B254-AE3198F88869}" type="datetimeFigureOut">
              <a:rPr lang="en-AU" smtClean="0"/>
              <a:pPr/>
              <a:t>22/06/2015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797D88A-0959-48B8-9E6A-2C51B8CBD927}" type="slidenum">
              <a:rPr lang="en-AU" smtClean="0"/>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68B97BFD-6ADE-45CF-B254-AE3198F88869}" type="datetimeFigureOut">
              <a:rPr lang="en-AU" smtClean="0"/>
              <a:pPr/>
              <a:t>22/06/2015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797D88A-0959-48B8-9E6A-2C51B8CBD927}"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68B97BFD-6ADE-45CF-B254-AE3198F88869}" type="datetimeFigureOut">
              <a:rPr lang="en-AU" smtClean="0"/>
              <a:pPr/>
              <a:t>22/06/2015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797D88A-0959-48B8-9E6A-2C51B8CBD927}"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68B97BFD-6ADE-45CF-B254-AE3198F88869}" type="datetimeFigureOut">
              <a:rPr lang="en-AU" smtClean="0"/>
              <a:pPr/>
              <a:t>22/06/2015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797D88A-0959-48B8-9E6A-2C51B8CBD927}"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B97BFD-6ADE-45CF-B254-AE3198F88869}" type="datetimeFigureOut">
              <a:rPr lang="en-AU" smtClean="0"/>
              <a:pPr/>
              <a:t>22/06/2015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797D88A-0959-48B8-9E6A-2C51B8CBD927}"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B97BFD-6ADE-45CF-B254-AE3198F88869}" type="datetimeFigureOut">
              <a:rPr lang="en-AU" smtClean="0"/>
              <a:pPr/>
              <a:t>22/06/2015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797D88A-0959-48B8-9E6A-2C51B8CBD927}" type="slidenum">
              <a:rPr lang="en-AU" smtClean="0"/>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B97BFD-6ADE-45CF-B254-AE3198F88869}" type="datetimeFigureOut">
              <a:rPr lang="en-AU" smtClean="0"/>
              <a:pPr/>
              <a:t>22/06/2015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797D88A-0959-48B8-9E6A-2C51B8CBD927}" type="slidenum">
              <a:rPr lang="en-AU" smtClean="0"/>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B97BFD-6ADE-45CF-B254-AE3198F88869}" type="datetimeFigureOut">
              <a:rPr lang="en-AU" smtClean="0"/>
              <a:pPr/>
              <a:t>22/06/2015</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D88A-0959-48B8-9E6A-2C51B8CBD927}"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hyperlink" Target="http://www.abebooks.com/servlet/BookDetailsPL?bi=12855266668&amp;searchurl=curl%3D%26#x2F;title%26#x2F;gulliver%26#x27;s-travels%26#x2F;author%26#x2F;jonathan-swift%26#x2F;first-edition%26#x2F;sortby%26#x2F;1%26#x2F;" TargetMode="External"/><Relationship Id="rId10" Type="http://schemas.openxmlformats.org/officeDocument/2006/relationships/image" Target="../media/image30.jpeg"/><Relationship Id="rId4" Type="http://schemas.openxmlformats.org/officeDocument/2006/relationships/image" Target="../media/image25.jpeg"/><Relationship Id="rId9"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google.com.au/url?sa=i&amp;rct=j&amp;q=&amp;esrc=s&amp;source=images&amp;cd=&amp;cad=rja&amp;uact=8&amp;docid=ZkrNfv0TDp9ZuM&amp;tbnid=oiTNWWJCsY69sM:&amp;ved=0CAcQjRw&amp;url=http://extralettura.wordpress.com/2012/09/30/i-viaggi-di-gulliver-swift/&amp;ei=kBsrVLTPIc_X8gXOmIKoDw&amp;psig=AFQjCNELjwegjzK1w3o3k-4rv30P40dMdg&amp;ust=1412197579817170"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gif"/><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3648" y="836712"/>
            <a:ext cx="6336704" cy="3600400"/>
          </a:xfrm>
        </p:spPr>
        <p:txBody>
          <a:bodyPr>
            <a:normAutofit fontScale="90000"/>
          </a:bodyPr>
          <a:lstStyle/>
          <a:p>
            <a:r>
              <a:rPr lang="en-AU" sz="16700" dirty="0" smtClean="0">
                <a:latin typeface="Comic Sans MS" pitchFamily="66" charset="0"/>
              </a:rPr>
              <a:t>Big</a:t>
            </a:r>
            <a:r>
              <a:rPr lang="en-AU" sz="24000" dirty="0" smtClean="0">
                <a:latin typeface="Comic Sans MS" pitchFamily="66" charset="0"/>
              </a:rPr>
              <a:t/>
            </a:r>
            <a:br>
              <a:rPr lang="en-AU" sz="24000" dirty="0" smtClean="0">
                <a:latin typeface="Comic Sans MS" pitchFamily="66" charset="0"/>
              </a:rPr>
            </a:br>
            <a:r>
              <a:rPr lang="en-AU" dirty="0" smtClean="0">
                <a:latin typeface="Comic Sans MS" pitchFamily="66" charset="0"/>
              </a:rPr>
              <a:t> and</a:t>
            </a:r>
            <a:br>
              <a:rPr lang="en-AU" dirty="0" smtClean="0">
                <a:latin typeface="Comic Sans MS" pitchFamily="66" charset="0"/>
              </a:rPr>
            </a:br>
            <a:r>
              <a:rPr lang="en-AU" dirty="0" smtClean="0">
                <a:latin typeface="Comic Sans MS" pitchFamily="66" charset="0"/>
              </a:rPr>
              <a:t> </a:t>
            </a:r>
            <a:r>
              <a:rPr lang="en-AU" sz="2000" dirty="0" smtClean="0">
                <a:latin typeface="Comic Sans MS" pitchFamily="66" charset="0"/>
              </a:rPr>
              <a:t>small</a:t>
            </a:r>
            <a:r>
              <a:rPr lang="en-AU" dirty="0" smtClean="0">
                <a:latin typeface="Comic Sans MS" pitchFamily="66" charset="0"/>
              </a:rPr>
              <a:t/>
            </a:r>
            <a:br>
              <a:rPr lang="en-AU" dirty="0" smtClean="0">
                <a:latin typeface="Comic Sans MS" pitchFamily="66" charset="0"/>
              </a:rPr>
            </a:br>
            <a:endParaRPr lang="en-AU" dirty="0">
              <a:latin typeface="Comic Sans MS" pitchFamily="66" charset="0"/>
            </a:endParaRPr>
          </a:p>
        </p:txBody>
      </p:sp>
      <p:sp>
        <p:nvSpPr>
          <p:cNvPr id="3" name="Subtitle 2"/>
          <p:cNvSpPr>
            <a:spLocks noGrp="1"/>
          </p:cNvSpPr>
          <p:nvPr>
            <p:ph type="subTitle" idx="1"/>
          </p:nvPr>
        </p:nvSpPr>
        <p:spPr>
          <a:xfrm>
            <a:off x="3203848" y="4293096"/>
            <a:ext cx="3024336" cy="720080"/>
          </a:xfrm>
        </p:spPr>
        <p:txBody>
          <a:bodyPr>
            <a:normAutofit fontScale="92500"/>
          </a:bodyPr>
          <a:lstStyle/>
          <a:p>
            <a:r>
              <a:rPr lang="en-AU" sz="1800" i="1" dirty="0" smtClean="0">
                <a:solidFill>
                  <a:schemeClr val="tx1"/>
                </a:solidFill>
                <a:latin typeface="Comic Sans MS" pitchFamily="66" charset="0"/>
              </a:rPr>
              <a:t>An English unit for Year 3</a:t>
            </a:r>
          </a:p>
          <a:p>
            <a:r>
              <a:rPr lang="en-AU" sz="1800" i="1" dirty="0" smtClean="0">
                <a:solidFill>
                  <a:schemeClr val="tx1"/>
                </a:solidFill>
                <a:latin typeface="Comic Sans MS" pitchFamily="66" charset="0"/>
              </a:rPr>
              <a:t>Compiled by Jennie Newton</a:t>
            </a:r>
            <a:endParaRPr lang="en-AU" sz="1800" i="1" dirty="0">
              <a:solidFill>
                <a:schemeClr val="tx1"/>
              </a:solidFill>
              <a:latin typeface="Comic Sans MS" pitchFamily="66" charset="0"/>
            </a:endParaRPr>
          </a:p>
        </p:txBody>
      </p:sp>
      <p:pic>
        <p:nvPicPr>
          <p:cNvPr id="6" name="Picture 5" descr="bfg copy.gif"/>
          <p:cNvPicPr>
            <a:picLocks noChangeAspect="1"/>
          </p:cNvPicPr>
          <p:nvPr/>
        </p:nvPicPr>
        <p:blipFill>
          <a:blip r:embed="rId2" cstate="print"/>
          <a:stretch>
            <a:fillRect/>
          </a:stretch>
        </p:blipFill>
        <p:spPr>
          <a:xfrm flipH="1">
            <a:off x="323528" y="332656"/>
            <a:ext cx="2979133" cy="3645024"/>
          </a:xfrm>
          <a:prstGeom prst="rect">
            <a:avLst/>
          </a:prstGeom>
        </p:spPr>
      </p:pic>
      <p:pic>
        <p:nvPicPr>
          <p:cNvPr id="7" name="Picture 6" descr="minpin copy.gif"/>
          <p:cNvPicPr>
            <a:picLocks noChangeAspect="1"/>
          </p:cNvPicPr>
          <p:nvPr/>
        </p:nvPicPr>
        <p:blipFill>
          <a:blip r:embed="rId3" cstate="print"/>
          <a:stretch>
            <a:fillRect/>
          </a:stretch>
        </p:blipFill>
        <p:spPr>
          <a:xfrm flipH="1">
            <a:off x="5292080" y="476672"/>
            <a:ext cx="3528392" cy="1586932"/>
          </a:xfrm>
          <a:prstGeom prst="rect">
            <a:avLst/>
          </a:prstGeom>
        </p:spPr>
      </p:pic>
      <p:pic>
        <p:nvPicPr>
          <p:cNvPr id="11" name="Picture 10" descr="The_Borrowers_Afloat copy.gif"/>
          <p:cNvPicPr>
            <a:picLocks noChangeAspect="1"/>
          </p:cNvPicPr>
          <p:nvPr/>
        </p:nvPicPr>
        <p:blipFill>
          <a:blip r:embed="rId4" cstate="print"/>
          <a:srcRect l="6842" t="34393" r="11486" b="19090"/>
          <a:stretch>
            <a:fillRect/>
          </a:stretch>
        </p:blipFill>
        <p:spPr>
          <a:xfrm rot="201982" flipH="1">
            <a:off x="177583" y="4310358"/>
            <a:ext cx="3530761" cy="2871122"/>
          </a:xfrm>
          <a:prstGeom prst="rect">
            <a:avLst/>
          </a:prstGeom>
        </p:spPr>
      </p:pic>
      <p:pic>
        <p:nvPicPr>
          <p:cNvPr id="12" name="Picture 11" descr="gulliver.gif"/>
          <p:cNvPicPr>
            <a:picLocks noChangeAspect="1"/>
          </p:cNvPicPr>
          <p:nvPr/>
        </p:nvPicPr>
        <p:blipFill>
          <a:blip r:embed="rId5" cstate="print"/>
          <a:stretch>
            <a:fillRect/>
          </a:stretch>
        </p:blipFill>
        <p:spPr>
          <a:xfrm>
            <a:off x="4381500" y="5095875"/>
            <a:ext cx="4762500" cy="1762125"/>
          </a:xfrm>
          <a:prstGeom prst="rect">
            <a:avLst/>
          </a:prstGeom>
        </p:spPr>
      </p:pic>
      <p:pic>
        <p:nvPicPr>
          <p:cNvPr id="13" name="Picture 12" descr="peach copy.gif"/>
          <p:cNvPicPr>
            <a:picLocks noChangeAspect="1"/>
          </p:cNvPicPr>
          <p:nvPr/>
        </p:nvPicPr>
        <p:blipFill>
          <a:blip r:embed="rId6" cstate="print"/>
          <a:stretch>
            <a:fillRect/>
          </a:stretch>
        </p:blipFill>
        <p:spPr>
          <a:xfrm>
            <a:off x="6660232" y="3140968"/>
            <a:ext cx="2148260" cy="15753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85800"/>
            <a:ext cx="8229600" cy="1143000"/>
          </a:xfrm>
        </p:spPr>
        <p:txBody>
          <a:bodyPr/>
          <a:lstStyle/>
          <a:p>
            <a:r>
              <a:rPr lang="en-AU" dirty="0" smtClean="0">
                <a:latin typeface="Comic Sans MS" pitchFamily="66" charset="0"/>
              </a:rPr>
              <a:t>Keep an eye out</a:t>
            </a:r>
            <a:endParaRPr lang="en-AU" dirty="0">
              <a:latin typeface="Comic Sans MS" pitchFamily="66" charset="0"/>
            </a:endParaRPr>
          </a:p>
        </p:txBody>
      </p:sp>
      <p:sp>
        <p:nvSpPr>
          <p:cNvPr id="4" name="TextBox 3"/>
          <p:cNvSpPr txBox="1"/>
          <p:nvPr/>
        </p:nvSpPr>
        <p:spPr>
          <a:xfrm>
            <a:off x="971600" y="1628800"/>
            <a:ext cx="7488832" cy="1323439"/>
          </a:xfrm>
          <a:prstGeom prst="rect">
            <a:avLst/>
          </a:prstGeom>
          <a:noFill/>
        </p:spPr>
        <p:txBody>
          <a:bodyPr wrap="square" rtlCol="0">
            <a:spAutoFit/>
          </a:bodyPr>
          <a:lstStyle/>
          <a:p>
            <a:r>
              <a:rPr lang="en-AU" sz="2000" dirty="0" smtClean="0">
                <a:latin typeface="Comic Sans MS" pitchFamily="66" charset="0"/>
              </a:rPr>
              <a:t>As we read about and look at different stories, see if you can find the five ways the authors build their characters, and let you teacher know when you notice something.</a:t>
            </a:r>
          </a:p>
          <a:p>
            <a:r>
              <a:rPr lang="en-AU" sz="2000" dirty="0" smtClean="0">
                <a:latin typeface="Comic Sans MS" pitchFamily="66" charset="0"/>
              </a:rPr>
              <a:t>(they will think you are very clever!)</a:t>
            </a:r>
            <a:endParaRPr lang="en-AU" sz="2000" dirty="0">
              <a:latin typeface="Comic Sans MS" pitchFamily="66" charset="0"/>
            </a:endParaRPr>
          </a:p>
        </p:txBody>
      </p:sp>
      <p:sp>
        <p:nvSpPr>
          <p:cNvPr id="3" name="TextBox 2"/>
          <p:cNvSpPr txBox="1"/>
          <p:nvPr/>
        </p:nvSpPr>
        <p:spPr>
          <a:xfrm>
            <a:off x="1403648" y="3156117"/>
            <a:ext cx="1584176" cy="3170099"/>
          </a:xfrm>
          <a:prstGeom prst="rect">
            <a:avLst/>
          </a:prstGeom>
          <a:noFill/>
        </p:spPr>
        <p:txBody>
          <a:bodyPr wrap="square" rtlCol="0">
            <a:spAutoFit/>
          </a:bodyPr>
          <a:lstStyle/>
          <a:p>
            <a:r>
              <a:rPr lang="en-AU" sz="4000" dirty="0" smtClean="0">
                <a:solidFill>
                  <a:srgbClr val="FF0000"/>
                </a:solidFill>
              </a:rPr>
              <a:t>S</a:t>
            </a:r>
          </a:p>
          <a:p>
            <a:r>
              <a:rPr lang="en-AU" sz="4000" dirty="0" smtClean="0">
                <a:solidFill>
                  <a:srgbClr val="FF0000"/>
                </a:solidFill>
              </a:rPr>
              <a:t>T</a:t>
            </a:r>
          </a:p>
          <a:p>
            <a:r>
              <a:rPr lang="en-AU" sz="4000" dirty="0" smtClean="0">
                <a:solidFill>
                  <a:srgbClr val="FF0000"/>
                </a:solidFill>
              </a:rPr>
              <a:t>E</a:t>
            </a:r>
          </a:p>
          <a:p>
            <a:r>
              <a:rPr lang="en-AU" sz="4000" dirty="0" smtClean="0">
                <a:solidFill>
                  <a:srgbClr val="FF0000"/>
                </a:solidFill>
              </a:rPr>
              <a:t>A</a:t>
            </a:r>
          </a:p>
          <a:p>
            <a:r>
              <a:rPr lang="en-AU" sz="4000" dirty="0">
                <a:solidFill>
                  <a:srgbClr val="FF0000"/>
                </a:solidFill>
              </a:rPr>
              <a:t>L</a:t>
            </a:r>
          </a:p>
        </p:txBody>
      </p:sp>
      <p:pic>
        <p:nvPicPr>
          <p:cNvPr id="6" name="Picture 5"/>
          <p:cNvPicPr>
            <a:picLocks noChangeAspect="1"/>
          </p:cNvPicPr>
          <p:nvPr/>
        </p:nvPicPr>
        <p:blipFill>
          <a:blip r:embed="rId2"/>
          <a:stretch>
            <a:fillRect/>
          </a:stretch>
        </p:blipFill>
        <p:spPr>
          <a:xfrm>
            <a:off x="6804248" y="553244"/>
            <a:ext cx="1168130" cy="1008112"/>
          </a:xfrm>
          <a:prstGeom prst="rect">
            <a:avLst/>
          </a:prstGeom>
        </p:spPr>
      </p:pic>
      <p:pic>
        <p:nvPicPr>
          <p:cNvPr id="8" name="Picture 7"/>
          <p:cNvPicPr>
            <a:picLocks noChangeAspect="1"/>
          </p:cNvPicPr>
          <p:nvPr/>
        </p:nvPicPr>
        <p:blipFill>
          <a:blip r:embed="rId3"/>
          <a:stretch>
            <a:fillRect/>
          </a:stretch>
        </p:blipFill>
        <p:spPr>
          <a:xfrm>
            <a:off x="3203848" y="4095239"/>
            <a:ext cx="4533900" cy="1123950"/>
          </a:xfrm>
          <a:prstGeom prst="rect">
            <a:avLst/>
          </a:prstGeom>
        </p:spPr>
      </p:pic>
    </p:spTree>
    <p:extLst>
      <p:ext uri="{BB962C8B-B14F-4D97-AF65-F5344CB8AC3E}">
        <p14:creationId xmlns:p14="http://schemas.microsoft.com/office/powerpoint/2010/main" val="49714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smtClean="0">
                <a:latin typeface="Comic Sans MS" pitchFamily="66" charset="0"/>
              </a:rPr>
              <a:t>The BFG</a:t>
            </a:r>
            <a:endParaRPr lang="en-AU" sz="4000" dirty="0">
              <a:latin typeface="Comic Sans MS" pitchFamily="66" charset="0"/>
            </a:endParaRPr>
          </a:p>
        </p:txBody>
      </p:sp>
      <p:sp>
        <p:nvSpPr>
          <p:cNvPr id="5" name="TextBox 4"/>
          <p:cNvSpPr txBox="1"/>
          <p:nvPr/>
        </p:nvSpPr>
        <p:spPr>
          <a:xfrm>
            <a:off x="899592" y="1124744"/>
            <a:ext cx="7272808" cy="923330"/>
          </a:xfrm>
          <a:prstGeom prst="rect">
            <a:avLst/>
          </a:prstGeom>
          <a:noFill/>
        </p:spPr>
        <p:txBody>
          <a:bodyPr wrap="square" rtlCol="0">
            <a:spAutoFit/>
          </a:bodyPr>
          <a:lstStyle/>
          <a:p>
            <a:r>
              <a:rPr lang="en-AU" dirty="0" smtClean="0"/>
              <a:t>What an exciting book and film The BFG is. Authors or composers have lots of ways they keep the reader or viewer caught up in the story. Here are some of the ways they do that …</a:t>
            </a:r>
            <a:endParaRPr lang="en-AU" dirty="0"/>
          </a:p>
        </p:txBody>
      </p:sp>
      <p:sp>
        <p:nvSpPr>
          <p:cNvPr id="6" name="TextBox 5"/>
          <p:cNvSpPr txBox="1"/>
          <p:nvPr/>
        </p:nvSpPr>
        <p:spPr>
          <a:xfrm>
            <a:off x="683568" y="2060848"/>
            <a:ext cx="5616624" cy="3139321"/>
          </a:xfrm>
          <a:prstGeom prst="rect">
            <a:avLst/>
          </a:prstGeom>
          <a:noFill/>
        </p:spPr>
        <p:txBody>
          <a:bodyPr wrap="square" rtlCol="0">
            <a:spAutoFit/>
          </a:bodyPr>
          <a:lstStyle/>
          <a:p>
            <a:pPr>
              <a:buFont typeface="Arial" pitchFamily="34" charset="0"/>
              <a:buChar char="•"/>
            </a:pPr>
            <a:r>
              <a:rPr lang="en-AU" dirty="0" smtClean="0"/>
              <a:t>Characterisation – if the writer builds a really full picture of the character by their looks, words, thoughts, action and the reactions of others around them, the character becomes believable and that helps us to get hooked on the story.</a:t>
            </a:r>
          </a:p>
          <a:p>
            <a:endParaRPr lang="en-AU" dirty="0" smtClean="0"/>
          </a:p>
          <a:p>
            <a:pPr>
              <a:buFont typeface="Arial" pitchFamily="34" charset="0"/>
              <a:buChar char="•"/>
            </a:pPr>
            <a:r>
              <a:rPr lang="en-AU" dirty="0" smtClean="0"/>
              <a:t>Tension – sometimes authors build tension by making it seem as though something awful may be about to happen. When you watch The BFG look for times when something terrible is about to happen and it makes you gasp while you wait to see what happens next.</a:t>
            </a:r>
          </a:p>
        </p:txBody>
      </p:sp>
      <p:pic>
        <p:nvPicPr>
          <p:cNvPr id="34818" name="Picture 2" descr="http://static.squarespace.com/static/507dba43c4aabcfd2216a447/t/541af105e4b03f1e880f0fa9/1411051782041/The%20Bloodbottler%20in%20The%20B.F.G."/>
          <p:cNvPicPr>
            <a:picLocks noChangeAspect="1" noChangeArrowheads="1"/>
          </p:cNvPicPr>
          <p:nvPr/>
        </p:nvPicPr>
        <p:blipFill>
          <a:blip r:embed="rId2" cstate="print"/>
          <a:srcRect/>
          <a:stretch>
            <a:fillRect/>
          </a:stretch>
        </p:blipFill>
        <p:spPr bwMode="auto">
          <a:xfrm>
            <a:off x="6300192" y="2204864"/>
            <a:ext cx="2233637" cy="297998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nodeType="clickEffect">
                                  <p:stCondLst>
                                    <p:cond delay="0"/>
                                  </p:stCondLst>
                                  <p:childTnLst>
                                    <p:set>
                                      <p:cBhvr>
                                        <p:cTn id="27" dur="1" fill="hold">
                                          <p:stCondLst>
                                            <p:cond delay="0"/>
                                          </p:stCondLst>
                                        </p:cTn>
                                        <p:tgtEl>
                                          <p:spTgt spid="34818"/>
                                        </p:tgtEl>
                                        <p:attrNameLst>
                                          <p:attrName>style.visibility</p:attrName>
                                        </p:attrNameLst>
                                      </p:cBhvr>
                                      <p:to>
                                        <p:strVal val="visible"/>
                                      </p:to>
                                    </p:set>
                                    <p:animEffect transition="in" filter="fade">
                                      <p:cBhvr>
                                        <p:cTn id="28" dur="2000"/>
                                        <p:tgtEl>
                                          <p:spTgt spid="34818"/>
                                        </p:tgtEl>
                                      </p:cBhvr>
                                    </p:animEffect>
                                    <p:anim calcmode="lin" valueType="num">
                                      <p:cBhvr>
                                        <p:cTn id="29" dur="2000" fill="hold"/>
                                        <p:tgtEl>
                                          <p:spTgt spid="34818"/>
                                        </p:tgtEl>
                                        <p:attrNameLst>
                                          <p:attrName>style.rotation</p:attrName>
                                        </p:attrNameLst>
                                      </p:cBhvr>
                                      <p:tavLst>
                                        <p:tav tm="0">
                                          <p:val>
                                            <p:fltVal val="720"/>
                                          </p:val>
                                        </p:tav>
                                        <p:tav tm="100000">
                                          <p:val>
                                            <p:fltVal val="0"/>
                                          </p:val>
                                        </p:tav>
                                      </p:tavLst>
                                    </p:anim>
                                    <p:anim calcmode="lin" valueType="num">
                                      <p:cBhvr>
                                        <p:cTn id="30" dur="2000" fill="hold"/>
                                        <p:tgtEl>
                                          <p:spTgt spid="34818"/>
                                        </p:tgtEl>
                                        <p:attrNameLst>
                                          <p:attrName>ppt_h</p:attrName>
                                        </p:attrNameLst>
                                      </p:cBhvr>
                                      <p:tavLst>
                                        <p:tav tm="0">
                                          <p:val>
                                            <p:fltVal val="0"/>
                                          </p:val>
                                        </p:tav>
                                        <p:tav tm="100000">
                                          <p:val>
                                            <p:strVal val="#ppt_h"/>
                                          </p:val>
                                        </p:tav>
                                      </p:tavLst>
                                    </p:anim>
                                    <p:anim calcmode="lin" valueType="num">
                                      <p:cBhvr>
                                        <p:cTn id="31" dur="2000" fill="hold"/>
                                        <p:tgtEl>
                                          <p:spTgt spid="3481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7137"/>
            <a:ext cx="8229600" cy="1143000"/>
          </a:xfrm>
        </p:spPr>
        <p:txBody>
          <a:bodyPr>
            <a:normAutofit/>
          </a:bodyPr>
          <a:lstStyle/>
          <a:p>
            <a:r>
              <a:rPr lang="en-AU" sz="4000" dirty="0" smtClean="0">
                <a:latin typeface="Comic Sans MS" pitchFamily="66" charset="0"/>
              </a:rPr>
              <a:t>Keeping Us Engaged</a:t>
            </a:r>
            <a:endParaRPr lang="en-AU" sz="4000" dirty="0">
              <a:latin typeface="Comic Sans MS" pitchFamily="66" charset="0"/>
            </a:endParaRPr>
          </a:p>
        </p:txBody>
      </p:sp>
      <p:sp>
        <p:nvSpPr>
          <p:cNvPr id="6" name="TextBox 5"/>
          <p:cNvSpPr txBox="1"/>
          <p:nvPr/>
        </p:nvSpPr>
        <p:spPr>
          <a:xfrm>
            <a:off x="755576" y="1412776"/>
            <a:ext cx="5544616" cy="5078313"/>
          </a:xfrm>
          <a:prstGeom prst="rect">
            <a:avLst/>
          </a:prstGeom>
          <a:noFill/>
        </p:spPr>
        <p:txBody>
          <a:bodyPr wrap="square" rtlCol="0">
            <a:spAutoFit/>
          </a:bodyPr>
          <a:lstStyle/>
          <a:p>
            <a:pPr>
              <a:buFont typeface="Arial" pitchFamily="34" charset="0"/>
              <a:buChar char="•"/>
            </a:pPr>
            <a:r>
              <a:rPr lang="en-AU" dirty="0" smtClean="0"/>
              <a:t>Many writers and composers use comedy – Mr Dahl is extremely good at that! The way the BFG gets all his words mixed up is very funny, and what about Mr and Mrs Twit!</a:t>
            </a:r>
          </a:p>
          <a:p>
            <a:pPr>
              <a:buFont typeface="Arial" pitchFamily="34" charset="0"/>
              <a:buChar char="•"/>
            </a:pPr>
            <a:r>
              <a:rPr lang="en-AU" dirty="0" smtClean="0"/>
              <a:t>Sometimes writers write something that is outrageous. Things that make us squirm are engaging – like Mr Twit’s horrible beard, yuk!</a:t>
            </a:r>
          </a:p>
          <a:p>
            <a:pPr>
              <a:buFont typeface="Arial" pitchFamily="34" charset="0"/>
              <a:buChar char="•"/>
            </a:pPr>
            <a:r>
              <a:rPr lang="en-AU" dirty="0" smtClean="0"/>
              <a:t>Good authors can keep us amused by making the impossible seem to happen. In James and the Giant Peach, his parents are eaten by a rhino! What?! Rhinos eat grass!</a:t>
            </a:r>
          </a:p>
          <a:p>
            <a:pPr>
              <a:buFont typeface="Arial" pitchFamily="34" charset="0"/>
              <a:buChar char="•"/>
            </a:pPr>
            <a:r>
              <a:rPr lang="en-AU" dirty="0" smtClean="0"/>
              <a:t>Good writers also use fabulous words and language – what about </a:t>
            </a:r>
            <a:r>
              <a:rPr lang="en-AU" dirty="0" err="1" smtClean="0"/>
              <a:t>snozzcumbers</a:t>
            </a:r>
            <a:r>
              <a:rPr lang="en-AU" dirty="0" smtClean="0"/>
              <a:t>! Mr Dahl is especially good with alliteration where several words in a row start with the same letter.</a:t>
            </a:r>
          </a:p>
          <a:p>
            <a:pPr>
              <a:buFont typeface="Arial" pitchFamily="34" charset="0"/>
              <a:buChar char="•"/>
            </a:pPr>
            <a:r>
              <a:rPr lang="en-AU" dirty="0" smtClean="0"/>
              <a:t>Good writers also use twists and turns so the reader/viewer doesn’t guess what’s coming next. Can you think of some other writers who do that?</a:t>
            </a:r>
            <a:endParaRPr lang="en-AU" dirty="0"/>
          </a:p>
        </p:txBody>
      </p:sp>
      <p:pic>
        <p:nvPicPr>
          <p:cNvPr id="35842" name="Picture 2" descr="http://www.piratesurgeon.com/pages/uk13/images/ch12_bfg_rc.jpg"/>
          <p:cNvPicPr>
            <a:picLocks noChangeAspect="1" noChangeArrowheads="1"/>
          </p:cNvPicPr>
          <p:nvPr/>
        </p:nvPicPr>
        <p:blipFill>
          <a:blip r:embed="rId2" cstate="print"/>
          <a:srcRect/>
          <a:stretch>
            <a:fillRect/>
          </a:stretch>
        </p:blipFill>
        <p:spPr bwMode="auto">
          <a:xfrm>
            <a:off x="6012160" y="2204864"/>
            <a:ext cx="2343150" cy="2857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path" presetSubtype="0" accel="50000" decel="50000" fill="hold"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41" dur="2000" fill="hold"/>
                                        <p:tgtEl>
                                          <p:spTgt spid="3584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Image result for the minpins"/>
          <p:cNvSpPr>
            <a:spLocks noChangeAspect="1" noChangeArrowheads="1"/>
          </p:cNvSpPr>
          <p:nvPr/>
        </p:nvSpPr>
        <p:spPr bwMode="auto">
          <a:xfrm>
            <a:off x="0" y="-136525"/>
            <a:ext cx="1133475" cy="1524000"/>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19460" name="AutoShape 4" descr="Image result for the minpins"/>
          <p:cNvSpPr>
            <a:spLocks noChangeAspect="1" noChangeArrowheads="1"/>
          </p:cNvSpPr>
          <p:nvPr/>
        </p:nvSpPr>
        <p:spPr bwMode="auto">
          <a:xfrm>
            <a:off x="0" y="-136525"/>
            <a:ext cx="1133475" cy="1524000"/>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7" name="Rectangle 6"/>
          <p:cNvSpPr/>
          <p:nvPr/>
        </p:nvSpPr>
        <p:spPr>
          <a:xfrm>
            <a:off x="539552" y="548680"/>
            <a:ext cx="8136904" cy="6524863"/>
          </a:xfrm>
          <a:prstGeom prst="rect">
            <a:avLst/>
          </a:prstGeom>
        </p:spPr>
        <p:txBody>
          <a:bodyPr wrap="square">
            <a:spAutoFit/>
          </a:bodyPr>
          <a:lstStyle/>
          <a:p>
            <a:pPr algn="ctr"/>
            <a:r>
              <a:rPr lang="en-AU" sz="3200" dirty="0" err="1" smtClean="0">
                <a:latin typeface="Comic Sans MS" pitchFamily="66" charset="0"/>
                <a:ea typeface="+mj-ea"/>
                <a:cs typeface="+mj-cs"/>
              </a:rPr>
              <a:t>Roald</a:t>
            </a:r>
            <a:r>
              <a:rPr lang="en-AU" sz="3200" dirty="0" smtClean="0">
                <a:latin typeface="Comic Sans MS" pitchFamily="66" charset="0"/>
                <a:ea typeface="+mj-ea"/>
                <a:cs typeface="+mj-cs"/>
              </a:rPr>
              <a:t> Dahl</a:t>
            </a:r>
          </a:p>
          <a:p>
            <a:r>
              <a:rPr lang="en-AU" dirty="0" smtClean="0"/>
              <a:t>His parents were from Norway, but he was born in Wales, 1916. The family used to spend the summer holidays on a little Norwegian island, swimming, fishing and going by boat. When </a:t>
            </a:r>
            <a:r>
              <a:rPr lang="en-AU" dirty="0" err="1" smtClean="0"/>
              <a:t>Roald</a:t>
            </a:r>
            <a:r>
              <a:rPr lang="en-AU" dirty="0" smtClean="0"/>
              <a:t> was four years old, his father died. He went to boarding school and was always homesick. </a:t>
            </a:r>
          </a:p>
          <a:p>
            <a:endParaRPr lang="en-AU" dirty="0" smtClean="0"/>
          </a:p>
          <a:p>
            <a:r>
              <a:rPr lang="en-AU" dirty="0" smtClean="0"/>
              <a:t>After school, </a:t>
            </a:r>
            <a:r>
              <a:rPr lang="en-AU" dirty="0" err="1" smtClean="0"/>
              <a:t>Roald</a:t>
            </a:r>
            <a:r>
              <a:rPr lang="en-AU" dirty="0" smtClean="0"/>
              <a:t> worked for a petrol company, because he was sure they would send him abroad. He was sent to East Africa, where he got all the adventure he wanted. In WWII He was a fighter pilot and shot down German planes and got shot down himself. After 6 months in hospital he flew again. </a:t>
            </a:r>
            <a:r>
              <a:rPr lang="en-AU" sz="1400" dirty="0" smtClean="0"/>
              <a:t/>
            </a:r>
            <a:br>
              <a:rPr lang="en-AU" sz="1400" dirty="0" smtClean="0"/>
            </a:br>
            <a:endParaRPr lang="en-AU" sz="1400" dirty="0" smtClean="0"/>
          </a:p>
          <a:p>
            <a:r>
              <a:rPr lang="en-AU" dirty="0" smtClean="0"/>
              <a:t>His books are mostly fantasy, and full of imagination. About his children's stories he said once: "I make my points by exaggerating wildly. That's the only way to get through to children." </a:t>
            </a:r>
          </a:p>
          <a:p>
            <a:endParaRPr lang="en-AU" dirty="0"/>
          </a:p>
          <a:p>
            <a:r>
              <a:rPr lang="en-AU" dirty="0" smtClean="0"/>
              <a:t>Roald Dahl died in November 1990. The Times called him</a:t>
            </a:r>
          </a:p>
          <a:p>
            <a:r>
              <a:rPr lang="en-AU" dirty="0" smtClean="0"/>
              <a:t> "one of the most widely read and influential writers of</a:t>
            </a:r>
          </a:p>
          <a:p>
            <a:r>
              <a:rPr lang="en-AU" dirty="0" smtClean="0"/>
              <a:t> our generation" </a:t>
            </a:r>
          </a:p>
          <a:p>
            <a:endParaRPr lang="en-AU" sz="1200" dirty="0" smtClean="0"/>
          </a:p>
          <a:p>
            <a:r>
              <a:rPr lang="en-AU" sz="1200" dirty="0" smtClean="0"/>
              <a:t>Excerpts from Wikipedia </a:t>
            </a:r>
            <a:r>
              <a:rPr lang="en-AU" sz="1200" dirty="0" err="1" smtClean="0"/>
              <a:t>Roald</a:t>
            </a:r>
            <a:r>
              <a:rPr lang="en-AU" sz="1200" dirty="0" smtClean="0"/>
              <a:t> Dahl</a:t>
            </a:r>
            <a:endParaRPr lang="en-AU" sz="1400" dirty="0" smtClean="0"/>
          </a:p>
          <a:p>
            <a:r>
              <a:rPr lang="en-AU" sz="1400" dirty="0" smtClean="0"/>
              <a:t/>
            </a:r>
            <a:br>
              <a:rPr lang="en-AU" sz="1400" dirty="0" smtClean="0"/>
            </a:br>
            <a:r>
              <a:rPr lang="en-AU" sz="1400" dirty="0" smtClean="0"/>
              <a:t/>
            </a:r>
            <a:br>
              <a:rPr lang="en-AU" sz="1400" dirty="0" smtClean="0"/>
            </a:br>
            <a:endParaRPr lang="en-AU" sz="1400" dirty="0" smtClean="0"/>
          </a:p>
          <a:p>
            <a:endParaRPr lang="en-AU" dirty="0" smtClean="0"/>
          </a:p>
        </p:txBody>
      </p:sp>
      <p:pic>
        <p:nvPicPr>
          <p:cNvPr id="19466" name="Picture 10" descr="http://www.best-books-for-kids.com/images/roalddahl.jpg"/>
          <p:cNvPicPr>
            <a:picLocks noChangeAspect="1" noChangeArrowheads="1"/>
          </p:cNvPicPr>
          <p:nvPr/>
        </p:nvPicPr>
        <p:blipFill>
          <a:blip r:embed="rId2" cstate="print"/>
          <a:srcRect/>
          <a:stretch>
            <a:fillRect/>
          </a:stretch>
        </p:blipFill>
        <p:spPr bwMode="auto">
          <a:xfrm>
            <a:off x="6660232" y="4581128"/>
            <a:ext cx="2019300" cy="17811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115616" y="476672"/>
            <a:ext cx="6840760" cy="12241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3600" b="0" i="0" u="none" strike="noStrike" kern="1200" cap="none" spc="0" normalizeH="0" baseline="0" noProof="0" dirty="0" smtClean="0">
                <a:ln>
                  <a:noFill/>
                </a:ln>
                <a:solidFill>
                  <a:schemeClr val="tx1"/>
                </a:solidFill>
                <a:effectLst/>
                <a:uLnTx/>
                <a:uFillTx/>
                <a:latin typeface="Comic Sans MS" pitchFamily="66" charset="0"/>
                <a:ea typeface="+mj-ea"/>
                <a:cs typeface="+mj-cs"/>
              </a:rPr>
              <a:t>The BFG by </a:t>
            </a:r>
            <a:r>
              <a:rPr kumimoji="0" lang="en-AU" sz="3600" b="0" i="0" u="none" strike="noStrike" kern="1200" cap="none" spc="0" normalizeH="0" baseline="0" noProof="0" dirty="0" err="1" smtClean="0">
                <a:ln>
                  <a:noFill/>
                </a:ln>
                <a:solidFill>
                  <a:schemeClr val="tx1"/>
                </a:solidFill>
                <a:effectLst/>
                <a:uLnTx/>
                <a:uFillTx/>
                <a:latin typeface="Comic Sans MS" pitchFamily="66" charset="0"/>
                <a:ea typeface="+mj-ea"/>
                <a:cs typeface="+mj-cs"/>
              </a:rPr>
              <a:t>Roald</a:t>
            </a:r>
            <a:r>
              <a:rPr kumimoji="0" lang="en-AU" sz="3600" b="0" i="0" u="none" strike="noStrike" kern="1200" cap="none" spc="0" normalizeH="0" baseline="0" noProof="0" dirty="0" smtClean="0">
                <a:ln>
                  <a:noFill/>
                </a:ln>
                <a:solidFill>
                  <a:schemeClr val="tx1"/>
                </a:solidFill>
                <a:effectLst/>
                <a:uLnTx/>
                <a:uFillTx/>
                <a:latin typeface="Comic Sans MS" pitchFamily="66" charset="0"/>
                <a:ea typeface="+mj-ea"/>
                <a:cs typeface="+mj-cs"/>
              </a:rPr>
              <a:t> Dahl</a:t>
            </a:r>
            <a:endParaRPr kumimoji="0" lang="en-AU" sz="3600" b="0" i="0" u="none" strike="noStrike" kern="1200" cap="none" spc="0" normalizeH="0" baseline="0" noProof="0" dirty="0">
              <a:ln>
                <a:noFill/>
              </a:ln>
              <a:solidFill>
                <a:schemeClr val="tx1"/>
              </a:solidFill>
              <a:effectLst/>
              <a:uLnTx/>
              <a:uFillTx/>
              <a:latin typeface="Comic Sans MS" pitchFamily="66" charset="0"/>
              <a:ea typeface="+mj-ea"/>
              <a:cs typeface="+mj-cs"/>
            </a:endParaRPr>
          </a:p>
        </p:txBody>
      </p:sp>
      <p:sp>
        <p:nvSpPr>
          <p:cNvPr id="7" name="Subtitle 2"/>
          <p:cNvSpPr txBox="1">
            <a:spLocks/>
          </p:cNvSpPr>
          <p:nvPr/>
        </p:nvSpPr>
        <p:spPr>
          <a:xfrm>
            <a:off x="683568" y="980728"/>
            <a:ext cx="7560840" cy="511256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AU" sz="1800" b="0" i="1" u="none" strike="noStrike" kern="1200" cap="none" spc="0" normalizeH="0" baseline="0" noProof="0" dirty="0" smtClean="0">
              <a:ln>
                <a:noFill/>
              </a:ln>
              <a:solidFill>
                <a:schemeClr val="tx1"/>
              </a:solidFill>
              <a:effectLst/>
              <a:uLnTx/>
              <a:uFillTx/>
              <a:latin typeface="Comic Sans MS" pitchFamily="66" charset="0"/>
              <a:ea typeface="+mn-ea"/>
              <a:cs typeface="+mn-cs"/>
            </a:endParaRPr>
          </a:p>
        </p:txBody>
      </p:sp>
      <p:sp>
        <p:nvSpPr>
          <p:cNvPr id="8" name="TextBox 7"/>
          <p:cNvSpPr txBox="1"/>
          <p:nvPr/>
        </p:nvSpPr>
        <p:spPr>
          <a:xfrm>
            <a:off x="899592" y="2060848"/>
            <a:ext cx="7416824" cy="2677656"/>
          </a:xfrm>
          <a:prstGeom prst="rect">
            <a:avLst/>
          </a:prstGeom>
          <a:noFill/>
        </p:spPr>
        <p:txBody>
          <a:bodyPr wrap="square" rtlCol="0">
            <a:spAutoFit/>
          </a:bodyPr>
          <a:lstStyle/>
          <a:p>
            <a:r>
              <a:rPr lang="en-AU" sz="2400" dirty="0" smtClean="0">
                <a:latin typeface="Comic Sans MS" pitchFamily="66" charset="0"/>
              </a:rPr>
              <a:t>Watch the film of the BFG and your teacher will give you some activities to complete.</a:t>
            </a:r>
          </a:p>
          <a:p>
            <a:endParaRPr lang="en-AU" sz="2400" dirty="0" smtClean="0">
              <a:latin typeface="Comic Sans MS" pitchFamily="66" charset="0"/>
            </a:endParaRPr>
          </a:p>
          <a:p>
            <a:r>
              <a:rPr lang="en-AU" sz="2400" dirty="0" smtClean="0">
                <a:latin typeface="Comic Sans MS" pitchFamily="66" charset="0"/>
              </a:rPr>
              <a:t>For a homework assignment, you are going to make a ‘dream jar’. Your teacher will tell you all about it.</a:t>
            </a:r>
          </a:p>
          <a:p>
            <a:endParaRPr lang="en-AU" sz="2400" dirty="0" smtClean="0">
              <a:latin typeface="Comic Sans MS" pitchFamily="66" charset="0"/>
            </a:endParaRPr>
          </a:p>
          <a:p>
            <a:endParaRPr lang="en-AU" sz="2400" dirty="0">
              <a:latin typeface="Comic Sans MS" pitchFamily="66" charset="0"/>
            </a:endParaRPr>
          </a:p>
        </p:txBody>
      </p:sp>
      <p:pic>
        <p:nvPicPr>
          <p:cNvPr id="10" name="Picture 9" descr="c84b5c1b677c230c79fab740c89fd769 copy.gif"/>
          <p:cNvPicPr>
            <a:picLocks noChangeAspect="1"/>
          </p:cNvPicPr>
          <p:nvPr/>
        </p:nvPicPr>
        <p:blipFill>
          <a:blip r:embed="rId2" cstate="print"/>
          <a:stretch>
            <a:fillRect/>
          </a:stretch>
        </p:blipFill>
        <p:spPr>
          <a:xfrm>
            <a:off x="899592" y="4293096"/>
            <a:ext cx="3124849" cy="23509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15616" y="476672"/>
            <a:ext cx="6840760" cy="12241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3600" b="0" i="0" u="none" strike="noStrike" kern="1200" cap="none" spc="0" normalizeH="0" baseline="0" noProof="0" dirty="0" smtClean="0">
                <a:ln>
                  <a:noFill/>
                </a:ln>
                <a:solidFill>
                  <a:schemeClr val="tx1"/>
                </a:solidFill>
                <a:effectLst/>
                <a:uLnTx/>
                <a:uFillTx/>
                <a:latin typeface="Comic Sans MS" pitchFamily="66" charset="0"/>
                <a:ea typeface="+mj-ea"/>
                <a:cs typeface="+mj-cs"/>
              </a:rPr>
              <a:t>The BFG by </a:t>
            </a:r>
            <a:r>
              <a:rPr kumimoji="0" lang="en-AU" sz="3600" b="0" i="0" u="none" strike="noStrike" kern="1200" cap="none" spc="0" normalizeH="0" baseline="0" noProof="0" dirty="0" err="1" smtClean="0">
                <a:ln>
                  <a:noFill/>
                </a:ln>
                <a:solidFill>
                  <a:schemeClr val="tx1"/>
                </a:solidFill>
                <a:effectLst/>
                <a:uLnTx/>
                <a:uFillTx/>
                <a:latin typeface="Comic Sans MS" pitchFamily="66" charset="0"/>
                <a:ea typeface="+mj-ea"/>
                <a:cs typeface="+mj-cs"/>
              </a:rPr>
              <a:t>Roald</a:t>
            </a:r>
            <a:r>
              <a:rPr kumimoji="0" lang="en-AU" sz="3600" b="0" i="0" u="none" strike="noStrike" kern="1200" cap="none" spc="0" normalizeH="0" baseline="0" noProof="0" dirty="0" smtClean="0">
                <a:ln>
                  <a:noFill/>
                </a:ln>
                <a:solidFill>
                  <a:schemeClr val="tx1"/>
                </a:solidFill>
                <a:effectLst/>
                <a:uLnTx/>
                <a:uFillTx/>
                <a:latin typeface="Comic Sans MS" pitchFamily="66" charset="0"/>
                <a:ea typeface="+mj-ea"/>
                <a:cs typeface="+mj-cs"/>
              </a:rPr>
              <a:t> Dahl</a:t>
            </a:r>
            <a:endParaRPr kumimoji="0" lang="en-AU" sz="3600" b="0" i="0" u="none" strike="noStrike" kern="1200" cap="none" spc="0" normalizeH="0" baseline="0" noProof="0" dirty="0">
              <a:ln>
                <a:noFill/>
              </a:ln>
              <a:solidFill>
                <a:schemeClr val="tx1"/>
              </a:solidFill>
              <a:effectLst/>
              <a:uLnTx/>
              <a:uFillTx/>
              <a:latin typeface="Comic Sans MS" pitchFamily="66" charset="0"/>
              <a:ea typeface="+mj-ea"/>
              <a:cs typeface="+mj-cs"/>
            </a:endParaRPr>
          </a:p>
        </p:txBody>
      </p:sp>
      <p:sp>
        <p:nvSpPr>
          <p:cNvPr id="5" name="Subtitle 2"/>
          <p:cNvSpPr txBox="1">
            <a:spLocks/>
          </p:cNvSpPr>
          <p:nvPr/>
        </p:nvSpPr>
        <p:spPr>
          <a:xfrm>
            <a:off x="899592" y="1702265"/>
            <a:ext cx="7560840" cy="1692424"/>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AU" sz="2400" b="0" i="1" u="none" strike="noStrike" kern="1200" cap="none" spc="0" normalizeH="0" baseline="0" noProof="0" dirty="0" smtClean="0">
                <a:ln>
                  <a:noFill/>
                </a:ln>
                <a:solidFill>
                  <a:schemeClr val="tx1"/>
                </a:solidFill>
                <a:effectLst/>
                <a:uLnTx/>
                <a:uFillTx/>
                <a:latin typeface="Comic Sans MS" pitchFamily="66" charset="0"/>
                <a:ea typeface="+mn-ea"/>
                <a:cs typeface="+mn-cs"/>
              </a:rPr>
              <a:t>As you are listening to and watching</a:t>
            </a:r>
            <a:r>
              <a:rPr kumimoji="0" lang="en-AU" sz="2400" b="0" i="1" u="none" strike="noStrike" kern="1200" cap="none" spc="0" normalizeH="0" noProof="0" dirty="0" smtClean="0">
                <a:ln>
                  <a:noFill/>
                </a:ln>
                <a:solidFill>
                  <a:schemeClr val="tx1"/>
                </a:solidFill>
                <a:effectLst/>
                <a:uLnTx/>
                <a:uFillTx/>
                <a:latin typeface="Comic Sans MS" pitchFamily="66" charset="0"/>
                <a:ea typeface="+mn-ea"/>
                <a:cs typeface="+mn-cs"/>
              </a:rPr>
              <a:t> to the movie, complete a tension graph which shows how exciting the events are. Then think about what the author does to make it so appealing and exciting.</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2400" b="0" i="1"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800" b="0" i="1"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AU" sz="1800" b="0" i="1" u="none" strike="noStrike" kern="1200" cap="none" spc="0" normalizeH="0" baseline="0" noProof="0" dirty="0" smtClean="0">
              <a:ln>
                <a:noFill/>
              </a:ln>
              <a:solidFill>
                <a:schemeClr val="tx1"/>
              </a:solidFill>
              <a:effectLst/>
              <a:uLnTx/>
              <a:uFillTx/>
              <a:latin typeface="Comic Sans MS" pitchFamily="66" charset="0"/>
              <a:ea typeface="+mn-ea"/>
              <a:cs typeface="+mn-cs"/>
            </a:endParaRPr>
          </a:p>
        </p:txBody>
      </p:sp>
      <p:pic>
        <p:nvPicPr>
          <p:cNvPr id="2" name="Picture 1"/>
          <p:cNvPicPr>
            <a:picLocks noChangeAspect="1"/>
          </p:cNvPicPr>
          <p:nvPr/>
        </p:nvPicPr>
        <p:blipFill rotWithShape="1">
          <a:blip r:embed="rId2"/>
          <a:srcRect l="22785" r="21272"/>
          <a:stretch/>
        </p:blipFill>
        <p:spPr>
          <a:xfrm>
            <a:off x="5283518" y="3501008"/>
            <a:ext cx="2664296" cy="2676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7664" y="476672"/>
            <a:ext cx="5904656" cy="1224136"/>
          </a:xfrm>
        </p:spPr>
        <p:txBody>
          <a:bodyPr>
            <a:normAutofit/>
          </a:bodyPr>
          <a:lstStyle/>
          <a:p>
            <a:r>
              <a:rPr lang="en-AU" dirty="0" smtClean="0">
                <a:latin typeface="Comic Sans MS" pitchFamily="66" charset="0"/>
              </a:rPr>
              <a:t>Who’s next?</a:t>
            </a:r>
          </a:p>
        </p:txBody>
      </p:sp>
      <p:sp>
        <p:nvSpPr>
          <p:cNvPr id="3" name="Subtitle 2"/>
          <p:cNvSpPr>
            <a:spLocks noGrp="1"/>
          </p:cNvSpPr>
          <p:nvPr>
            <p:ph type="subTitle" idx="1"/>
          </p:nvPr>
        </p:nvSpPr>
        <p:spPr>
          <a:xfrm>
            <a:off x="827584" y="1484784"/>
            <a:ext cx="7920880" cy="5112568"/>
          </a:xfrm>
        </p:spPr>
        <p:txBody>
          <a:bodyPr>
            <a:normAutofit/>
          </a:bodyPr>
          <a:lstStyle/>
          <a:p>
            <a:pPr algn="l"/>
            <a:r>
              <a:rPr lang="en-AU" sz="2400" i="1" dirty="0" smtClean="0">
                <a:solidFill>
                  <a:schemeClr val="tx1"/>
                </a:solidFill>
                <a:latin typeface="Comic Sans MS" pitchFamily="66" charset="0"/>
              </a:rPr>
              <a:t>The next author is one of the very first to write about being very big or very small. It was a man named Jonathan Swift, who wrote a book called </a:t>
            </a:r>
            <a:r>
              <a:rPr lang="en-AU" sz="2400" dirty="0" smtClean="0">
                <a:solidFill>
                  <a:schemeClr val="tx1"/>
                </a:solidFill>
                <a:latin typeface="Comic Sans MS" pitchFamily="66" charset="0"/>
              </a:rPr>
              <a:t>Gulliver’s Travels</a:t>
            </a:r>
            <a:r>
              <a:rPr lang="en-AU" sz="2400" i="1" dirty="0" smtClean="0">
                <a:solidFill>
                  <a:schemeClr val="tx1"/>
                </a:solidFill>
                <a:latin typeface="Comic Sans MS" pitchFamily="66" charset="0"/>
              </a:rPr>
              <a:t> nearly 350 years ago!! It has become a famous classic story and your teacher will read an </a:t>
            </a:r>
            <a:r>
              <a:rPr lang="en-AU" sz="2400" i="1" u="sng" dirty="0" smtClean="0">
                <a:solidFill>
                  <a:schemeClr val="tx1"/>
                </a:solidFill>
                <a:latin typeface="Comic Sans MS" pitchFamily="66" charset="0"/>
              </a:rPr>
              <a:t>abridged</a:t>
            </a:r>
            <a:r>
              <a:rPr lang="en-AU" sz="2400" i="1" dirty="0" smtClean="0">
                <a:solidFill>
                  <a:schemeClr val="tx1"/>
                </a:solidFill>
                <a:latin typeface="Comic Sans MS" pitchFamily="66" charset="0"/>
              </a:rPr>
              <a:t> version of it to you. There may be some strange or difficult words, so you need to think about how our language changes over time. Talk about this with your teacher.</a:t>
            </a:r>
          </a:p>
        </p:txBody>
      </p:sp>
      <p:pic>
        <p:nvPicPr>
          <p:cNvPr id="5" name="Picture 2" descr="http://upload.wikimedia.org/wikipedia/commons/f/fe/Viagens_de_Gulliver_008.jpg"/>
          <p:cNvPicPr>
            <a:picLocks noChangeAspect="1" noChangeArrowheads="1"/>
          </p:cNvPicPr>
          <p:nvPr/>
        </p:nvPicPr>
        <p:blipFill>
          <a:blip r:embed="rId2" cstate="print"/>
          <a:srcRect/>
          <a:stretch>
            <a:fillRect/>
          </a:stretch>
        </p:blipFill>
        <p:spPr bwMode="auto">
          <a:xfrm>
            <a:off x="4716016" y="4581128"/>
            <a:ext cx="3212356" cy="206054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7664" y="188640"/>
            <a:ext cx="5904656" cy="1224136"/>
          </a:xfrm>
        </p:spPr>
        <p:txBody>
          <a:bodyPr>
            <a:normAutofit/>
          </a:bodyPr>
          <a:lstStyle/>
          <a:p>
            <a:r>
              <a:rPr lang="en-AU" sz="3200" dirty="0" smtClean="0">
                <a:latin typeface="Comic Sans MS" pitchFamily="66" charset="0"/>
              </a:rPr>
              <a:t>The Author – Jonathan Swift</a:t>
            </a:r>
            <a:endParaRPr lang="en-AU" sz="3200" dirty="0">
              <a:latin typeface="Comic Sans MS" pitchFamily="66" charset="0"/>
            </a:endParaRPr>
          </a:p>
        </p:txBody>
      </p:sp>
      <p:sp>
        <p:nvSpPr>
          <p:cNvPr id="3" name="Subtitle 2"/>
          <p:cNvSpPr>
            <a:spLocks noGrp="1"/>
          </p:cNvSpPr>
          <p:nvPr>
            <p:ph type="subTitle" idx="1"/>
          </p:nvPr>
        </p:nvSpPr>
        <p:spPr>
          <a:xfrm>
            <a:off x="971600" y="1412776"/>
            <a:ext cx="5040560" cy="4320480"/>
          </a:xfrm>
        </p:spPr>
        <p:txBody>
          <a:bodyPr>
            <a:normAutofit lnSpcReduction="10000"/>
          </a:bodyPr>
          <a:lstStyle/>
          <a:p>
            <a:pPr algn="l"/>
            <a:r>
              <a:rPr lang="en-AU" sz="2000" i="1" dirty="0" smtClean="0">
                <a:solidFill>
                  <a:schemeClr val="tx1"/>
                </a:solidFill>
                <a:latin typeface="Comic Sans MS" pitchFamily="66" charset="0"/>
              </a:rPr>
              <a:t>Jonathan Swift was born in Dublin, Ireland, in 1667, and lived there for most of his life. He published Gulliver’s Travels in 1726. </a:t>
            </a:r>
            <a:r>
              <a:rPr lang="en-AU" sz="1600" i="1" dirty="0" smtClean="0">
                <a:solidFill>
                  <a:schemeClr val="tx1"/>
                </a:solidFill>
                <a:latin typeface="Comic Sans MS" pitchFamily="66" charset="0"/>
              </a:rPr>
              <a:t>(that’s 68 years before European’s arrived to colonise Australia!) </a:t>
            </a:r>
            <a:endParaRPr lang="en-AU" sz="2000" i="1" dirty="0" smtClean="0">
              <a:solidFill>
                <a:schemeClr val="tx1"/>
              </a:solidFill>
              <a:latin typeface="Comic Sans MS" pitchFamily="66" charset="0"/>
            </a:endParaRPr>
          </a:p>
          <a:p>
            <a:pPr algn="l"/>
            <a:r>
              <a:rPr lang="en-AU" sz="2000" i="1" dirty="0" smtClean="0">
                <a:solidFill>
                  <a:schemeClr val="tx1"/>
                </a:solidFill>
                <a:latin typeface="Comic Sans MS" pitchFamily="66" charset="0"/>
              </a:rPr>
              <a:t>It was an immediate hit and reprinted three times that year. Although Gulliver’s Travels was written as a </a:t>
            </a:r>
            <a:r>
              <a:rPr lang="en-AU" sz="2000" i="1" u="sng" dirty="0" smtClean="0">
                <a:solidFill>
                  <a:schemeClr val="tx1"/>
                </a:solidFill>
                <a:latin typeface="Comic Sans MS" pitchFamily="66" charset="0"/>
              </a:rPr>
              <a:t>satire</a:t>
            </a:r>
            <a:r>
              <a:rPr lang="en-AU" sz="2000" i="1" dirty="0" smtClean="0">
                <a:solidFill>
                  <a:schemeClr val="tx1"/>
                </a:solidFill>
                <a:latin typeface="Comic Sans MS" pitchFamily="66" charset="0"/>
              </a:rPr>
              <a:t> of human pride, not as a children’s book, many kids have enjoyed this tale of Gulliver’s voyages to Lilliput, </a:t>
            </a:r>
            <a:r>
              <a:rPr lang="en-AU" sz="2000" i="1" dirty="0" err="1" smtClean="0">
                <a:solidFill>
                  <a:schemeClr val="tx1"/>
                </a:solidFill>
                <a:latin typeface="Comic Sans MS" pitchFamily="66" charset="0"/>
              </a:rPr>
              <a:t>Brobdingnag</a:t>
            </a:r>
            <a:r>
              <a:rPr lang="en-AU" sz="2000" i="1" dirty="0" smtClean="0">
                <a:solidFill>
                  <a:schemeClr val="tx1"/>
                </a:solidFill>
                <a:latin typeface="Comic Sans MS" pitchFamily="66" charset="0"/>
              </a:rPr>
              <a:t>, the flying island, and the land of the </a:t>
            </a:r>
            <a:r>
              <a:rPr lang="en-AU" sz="2000" i="1" dirty="0" err="1" smtClean="0">
                <a:solidFill>
                  <a:schemeClr val="tx1"/>
                </a:solidFill>
                <a:latin typeface="Comic Sans MS" pitchFamily="66" charset="0"/>
              </a:rPr>
              <a:t>Houyhnhnms</a:t>
            </a:r>
            <a:r>
              <a:rPr lang="en-AU" sz="2000" i="1" dirty="0" smtClean="0">
                <a:solidFill>
                  <a:schemeClr val="tx1"/>
                </a:solidFill>
                <a:latin typeface="Comic Sans MS" pitchFamily="66" charset="0"/>
              </a:rPr>
              <a:t>. Jonathan Swift died on October 19, 1745.</a:t>
            </a:r>
          </a:p>
          <a:p>
            <a:pPr algn="l"/>
            <a:endParaRPr lang="en-AU" sz="2400" i="1" dirty="0" smtClean="0">
              <a:solidFill>
                <a:schemeClr val="tx1"/>
              </a:solidFill>
              <a:latin typeface="Comic Sans MS" pitchFamily="66" charset="0"/>
            </a:endParaRPr>
          </a:p>
        </p:txBody>
      </p:sp>
      <p:sp>
        <p:nvSpPr>
          <p:cNvPr id="15" name="TextBox 14"/>
          <p:cNvSpPr txBox="1"/>
          <p:nvPr/>
        </p:nvSpPr>
        <p:spPr>
          <a:xfrm>
            <a:off x="1043608" y="5805264"/>
            <a:ext cx="7416824" cy="646331"/>
          </a:xfrm>
          <a:prstGeom prst="rect">
            <a:avLst/>
          </a:prstGeom>
          <a:noFill/>
        </p:spPr>
        <p:txBody>
          <a:bodyPr wrap="square" rtlCol="0">
            <a:spAutoFit/>
          </a:bodyPr>
          <a:lstStyle/>
          <a:p>
            <a:r>
              <a:rPr lang="en-AU" sz="1200" dirty="0" smtClean="0"/>
              <a:t>"Alternately considered an attack on humanity or a clear-eyed assessment of human strength and weaknesses, the novel is a complex study of human nature and of the moral, philosophical, and scientific thought of Swift's time which has resisted any single definition of meaning for nearly three centuries. “ Jena O. </a:t>
            </a:r>
            <a:r>
              <a:rPr lang="en-AU" sz="1200" dirty="0" err="1" smtClean="0"/>
              <a:t>Krstovic</a:t>
            </a:r>
            <a:endParaRPr lang="en-AU" sz="1200" dirty="0"/>
          </a:p>
        </p:txBody>
      </p:sp>
      <p:pic>
        <p:nvPicPr>
          <p:cNvPr id="2063" name="Picture 15" descr="http://www.quotecollection.com/author-images/jonathan-swift-1.jpg"/>
          <p:cNvPicPr>
            <a:picLocks noChangeAspect="1" noChangeArrowheads="1"/>
          </p:cNvPicPr>
          <p:nvPr/>
        </p:nvPicPr>
        <p:blipFill>
          <a:blip r:embed="rId2" cstate="print"/>
          <a:srcRect/>
          <a:stretch>
            <a:fillRect/>
          </a:stretch>
        </p:blipFill>
        <p:spPr bwMode="auto">
          <a:xfrm>
            <a:off x="6084168" y="1268760"/>
            <a:ext cx="2688435" cy="4069581"/>
          </a:xfrm>
          <a:prstGeom prst="rect">
            <a:avLst/>
          </a:prstGeom>
          <a:noFill/>
        </p:spPr>
      </p:pic>
      <p:sp>
        <p:nvSpPr>
          <p:cNvPr id="17" name="TextBox 16"/>
          <p:cNvSpPr txBox="1"/>
          <p:nvPr/>
        </p:nvSpPr>
        <p:spPr>
          <a:xfrm>
            <a:off x="6372200" y="5301208"/>
            <a:ext cx="2088232" cy="230832"/>
          </a:xfrm>
          <a:prstGeom prst="rect">
            <a:avLst/>
          </a:prstGeom>
          <a:noFill/>
        </p:spPr>
        <p:txBody>
          <a:bodyPr wrap="square" rtlCol="0">
            <a:spAutoFit/>
          </a:bodyPr>
          <a:lstStyle/>
          <a:p>
            <a:r>
              <a:rPr lang="en-AU" sz="900" dirty="0" err="1" smtClean="0"/>
              <a:t>Psst</a:t>
            </a:r>
            <a:r>
              <a:rPr lang="en-AU" sz="900" dirty="0" smtClean="0"/>
              <a:t>! Do you think that’s his own hair?!</a:t>
            </a:r>
            <a:endParaRPr lang="en-AU" sz="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ncrypted-tbn1.gstatic.com/images?q=tbn:ANd9GcTNFNNFgbsiWqRt_5CwUsvZltfl_Bpu8wkd2ZMPJYeUHQshS2eydw"/>
          <p:cNvPicPr>
            <a:picLocks noChangeAspect="1" noChangeArrowheads="1"/>
          </p:cNvPicPr>
          <p:nvPr/>
        </p:nvPicPr>
        <p:blipFill>
          <a:blip r:embed="rId2" cstate="print"/>
          <a:srcRect/>
          <a:stretch>
            <a:fillRect/>
          </a:stretch>
        </p:blipFill>
        <p:spPr bwMode="auto">
          <a:xfrm>
            <a:off x="3347864" y="1124745"/>
            <a:ext cx="1683966" cy="2160240"/>
          </a:xfrm>
          <a:prstGeom prst="rect">
            <a:avLst/>
          </a:prstGeom>
          <a:noFill/>
        </p:spPr>
      </p:pic>
      <p:pic>
        <p:nvPicPr>
          <p:cNvPr id="3080" name="Picture 8" descr="https://encrypted-tbn2.gstatic.com/images?q=tbn:ANd9GcTYjUN49h4Rjj8DCA-sUpDiT4A3eOwNVVYISSa5frb7cUoFFr0ZbA"/>
          <p:cNvPicPr>
            <a:picLocks noChangeAspect="1" noChangeArrowheads="1"/>
          </p:cNvPicPr>
          <p:nvPr/>
        </p:nvPicPr>
        <p:blipFill>
          <a:blip r:embed="rId3" cstate="print"/>
          <a:srcRect/>
          <a:stretch>
            <a:fillRect/>
          </a:stretch>
        </p:blipFill>
        <p:spPr bwMode="auto">
          <a:xfrm>
            <a:off x="1835696" y="1052736"/>
            <a:ext cx="1296144" cy="2016224"/>
          </a:xfrm>
          <a:prstGeom prst="rect">
            <a:avLst/>
          </a:prstGeom>
          <a:noFill/>
        </p:spPr>
      </p:pic>
      <p:pic>
        <p:nvPicPr>
          <p:cNvPr id="3082" name="Picture 10" descr="gulliver"/>
          <p:cNvPicPr>
            <a:picLocks noChangeAspect="1" noChangeArrowheads="1"/>
          </p:cNvPicPr>
          <p:nvPr/>
        </p:nvPicPr>
        <p:blipFill>
          <a:blip r:embed="rId4" cstate="print"/>
          <a:srcRect l="3846" t="2663" r="51923" b="6805"/>
          <a:stretch>
            <a:fillRect/>
          </a:stretch>
        </p:blipFill>
        <p:spPr bwMode="auto">
          <a:xfrm>
            <a:off x="5364088" y="1196752"/>
            <a:ext cx="1412628" cy="2088232"/>
          </a:xfrm>
          <a:prstGeom prst="rect">
            <a:avLst/>
          </a:prstGeom>
          <a:noFill/>
        </p:spPr>
      </p:pic>
      <p:sp>
        <p:nvSpPr>
          <p:cNvPr id="9" name="TextBox 8"/>
          <p:cNvSpPr txBox="1"/>
          <p:nvPr/>
        </p:nvSpPr>
        <p:spPr>
          <a:xfrm>
            <a:off x="5580112" y="3356992"/>
            <a:ext cx="864096" cy="307777"/>
          </a:xfrm>
          <a:prstGeom prst="rect">
            <a:avLst/>
          </a:prstGeom>
          <a:noFill/>
        </p:spPr>
        <p:txBody>
          <a:bodyPr wrap="square" rtlCol="0">
            <a:spAutoFit/>
          </a:bodyPr>
          <a:lstStyle/>
          <a:p>
            <a:pPr algn="ctr"/>
            <a:r>
              <a:rPr lang="en-AU" sz="1400" dirty="0" smtClean="0"/>
              <a:t>1930s</a:t>
            </a:r>
            <a:endParaRPr lang="en-AU" sz="1400" dirty="0"/>
          </a:p>
        </p:txBody>
      </p:sp>
      <p:sp>
        <p:nvSpPr>
          <p:cNvPr id="10" name="TextBox 9"/>
          <p:cNvSpPr txBox="1"/>
          <p:nvPr/>
        </p:nvSpPr>
        <p:spPr>
          <a:xfrm>
            <a:off x="1979712" y="3140968"/>
            <a:ext cx="1152128" cy="307777"/>
          </a:xfrm>
          <a:prstGeom prst="rect">
            <a:avLst/>
          </a:prstGeom>
          <a:noFill/>
        </p:spPr>
        <p:txBody>
          <a:bodyPr wrap="square" rtlCol="0">
            <a:spAutoFit/>
          </a:bodyPr>
          <a:lstStyle/>
          <a:p>
            <a:pPr algn="ctr"/>
            <a:r>
              <a:rPr lang="en-AU" sz="1400" dirty="0" smtClean="0"/>
              <a:t>Late 1800s</a:t>
            </a:r>
            <a:endParaRPr lang="en-AU" sz="1400" dirty="0"/>
          </a:p>
        </p:txBody>
      </p:sp>
      <p:pic>
        <p:nvPicPr>
          <p:cNvPr id="3084" name="Picture 12" descr="http://pictures.abebooks.com/KENPA/md/md12855266668.jpg">
            <a:hlinkClick r:id="rId5" tooltip="GULLIVER'S TRAVELS.) &quot;TRAVELS INTO SEVERAL REMOTE NATIONS: Swift, Jonathan. ]"/>
          </p:cNvPr>
          <p:cNvPicPr>
            <a:picLocks noChangeAspect="1" noChangeArrowheads="1"/>
          </p:cNvPicPr>
          <p:nvPr/>
        </p:nvPicPr>
        <p:blipFill>
          <a:blip r:embed="rId6" cstate="print"/>
          <a:srcRect/>
          <a:stretch>
            <a:fillRect/>
          </a:stretch>
        </p:blipFill>
        <p:spPr bwMode="auto">
          <a:xfrm>
            <a:off x="611560" y="980728"/>
            <a:ext cx="1008112" cy="1899341"/>
          </a:xfrm>
          <a:prstGeom prst="rect">
            <a:avLst/>
          </a:prstGeom>
          <a:noFill/>
        </p:spPr>
      </p:pic>
      <p:sp>
        <p:nvSpPr>
          <p:cNvPr id="12" name="TextBox 11"/>
          <p:cNvSpPr txBox="1"/>
          <p:nvPr/>
        </p:nvSpPr>
        <p:spPr>
          <a:xfrm>
            <a:off x="539552" y="2924944"/>
            <a:ext cx="1152128" cy="307777"/>
          </a:xfrm>
          <a:prstGeom prst="rect">
            <a:avLst/>
          </a:prstGeom>
          <a:noFill/>
        </p:spPr>
        <p:txBody>
          <a:bodyPr wrap="square" rtlCol="0">
            <a:spAutoFit/>
          </a:bodyPr>
          <a:lstStyle/>
          <a:p>
            <a:pPr algn="ctr"/>
            <a:r>
              <a:rPr lang="en-AU" sz="1400" dirty="0" smtClean="0"/>
              <a:t>1</a:t>
            </a:r>
            <a:r>
              <a:rPr lang="en-AU" sz="1400" baseline="30000" dirty="0" smtClean="0"/>
              <a:t>st</a:t>
            </a:r>
            <a:r>
              <a:rPr lang="en-AU" sz="1400" dirty="0" smtClean="0"/>
              <a:t> edition</a:t>
            </a:r>
            <a:endParaRPr lang="en-AU" sz="1400" dirty="0"/>
          </a:p>
        </p:txBody>
      </p:sp>
      <p:sp>
        <p:nvSpPr>
          <p:cNvPr id="13" name="TextBox 12"/>
          <p:cNvSpPr txBox="1"/>
          <p:nvPr/>
        </p:nvSpPr>
        <p:spPr>
          <a:xfrm>
            <a:off x="3635896" y="3356992"/>
            <a:ext cx="1152128" cy="307777"/>
          </a:xfrm>
          <a:prstGeom prst="rect">
            <a:avLst/>
          </a:prstGeom>
          <a:noFill/>
        </p:spPr>
        <p:txBody>
          <a:bodyPr wrap="square" rtlCol="0">
            <a:spAutoFit/>
          </a:bodyPr>
          <a:lstStyle/>
          <a:p>
            <a:pPr algn="ctr"/>
            <a:r>
              <a:rPr lang="en-AU" sz="1400" dirty="0" smtClean="0"/>
              <a:t>1901</a:t>
            </a:r>
            <a:endParaRPr lang="en-AU" sz="1400" dirty="0"/>
          </a:p>
        </p:txBody>
      </p:sp>
      <p:pic>
        <p:nvPicPr>
          <p:cNvPr id="3086" name="Picture 14" descr="http://bibliophilica.files.wordpress.com/2010/06/gulliver-cover.jpeg"/>
          <p:cNvPicPr>
            <a:picLocks noChangeAspect="1" noChangeArrowheads="1"/>
          </p:cNvPicPr>
          <p:nvPr/>
        </p:nvPicPr>
        <p:blipFill>
          <a:blip r:embed="rId7" cstate="print"/>
          <a:srcRect/>
          <a:stretch>
            <a:fillRect/>
          </a:stretch>
        </p:blipFill>
        <p:spPr bwMode="auto">
          <a:xfrm>
            <a:off x="2123728" y="3789040"/>
            <a:ext cx="1296144" cy="2104129"/>
          </a:xfrm>
          <a:prstGeom prst="rect">
            <a:avLst/>
          </a:prstGeom>
          <a:noFill/>
        </p:spPr>
      </p:pic>
      <p:pic>
        <p:nvPicPr>
          <p:cNvPr id="3088" name="Picture 16" descr="7735"/>
          <p:cNvPicPr>
            <a:picLocks noChangeAspect="1" noChangeArrowheads="1"/>
          </p:cNvPicPr>
          <p:nvPr/>
        </p:nvPicPr>
        <p:blipFill>
          <a:blip r:embed="rId8" cstate="print"/>
          <a:srcRect/>
          <a:stretch>
            <a:fillRect/>
          </a:stretch>
        </p:blipFill>
        <p:spPr bwMode="auto">
          <a:xfrm>
            <a:off x="5508104" y="3717032"/>
            <a:ext cx="1337075" cy="2160240"/>
          </a:xfrm>
          <a:prstGeom prst="rect">
            <a:avLst/>
          </a:prstGeom>
          <a:noFill/>
        </p:spPr>
      </p:pic>
      <p:sp>
        <p:nvSpPr>
          <p:cNvPr id="16" name="TextBox 15"/>
          <p:cNvSpPr txBox="1"/>
          <p:nvPr/>
        </p:nvSpPr>
        <p:spPr>
          <a:xfrm>
            <a:off x="539552" y="6021288"/>
            <a:ext cx="1152128" cy="307777"/>
          </a:xfrm>
          <a:prstGeom prst="rect">
            <a:avLst/>
          </a:prstGeom>
          <a:noFill/>
        </p:spPr>
        <p:txBody>
          <a:bodyPr wrap="square" rtlCol="0">
            <a:spAutoFit/>
          </a:bodyPr>
          <a:lstStyle/>
          <a:p>
            <a:pPr algn="ctr"/>
            <a:r>
              <a:rPr lang="en-AU" sz="1400" dirty="0" smtClean="0"/>
              <a:t>1980</a:t>
            </a:r>
            <a:endParaRPr lang="en-AU" sz="1400" dirty="0"/>
          </a:p>
        </p:txBody>
      </p:sp>
      <p:pic>
        <p:nvPicPr>
          <p:cNvPr id="3090" name="Picture 18" descr="1131902"/>
          <p:cNvPicPr>
            <a:picLocks noChangeAspect="1" noChangeArrowheads="1"/>
          </p:cNvPicPr>
          <p:nvPr/>
        </p:nvPicPr>
        <p:blipFill>
          <a:blip r:embed="rId9" cstate="print"/>
          <a:srcRect/>
          <a:stretch>
            <a:fillRect/>
          </a:stretch>
        </p:blipFill>
        <p:spPr bwMode="auto">
          <a:xfrm>
            <a:off x="7020272" y="3717032"/>
            <a:ext cx="1579209" cy="2016224"/>
          </a:xfrm>
          <a:prstGeom prst="rect">
            <a:avLst/>
          </a:prstGeom>
          <a:noFill/>
        </p:spPr>
      </p:pic>
      <p:sp>
        <p:nvSpPr>
          <p:cNvPr id="18" name="TextBox 17"/>
          <p:cNvSpPr txBox="1"/>
          <p:nvPr/>
        </p:nvSpPr>
        <p:spPr>
          <a:xfrm>
            <a:off x="7452320" y="5805264"/>
            <a:ext cx="1152128" cy="307777"/>
          </a:xfrm>
          <a:prstGeom prst="rect">
            <a:avLst/>
          </a:prstGeom>
          <a:noFill/>
        </p:spPr>
        <p:txBody>
          <a:bodyPr wrap="square" rtlCol="0">
            <a:spAutoFit/>
          </a:bodyPr>
          <a:lstStyle/>
          <a:p>
            <a:pPr algn="ctr"/>
            <a:r>
              <a:rPr lang="en-AU" sz="1400" dirty="0" smtClean="0"/>
              <a:t>2007</a:t>
            </a:r>
            <a:endParaRPr lang="en-AU" sz="1400" dirty="0"/>
          </a:p>
        </p:txBody>
      </p:sp>
      <p:sp>
        <p:nvSpPr>
          <p:cNvPr id="19" name="TextBox 18"/>
          <p:cNvSpPr txBox="1"/>
          <p:nvPr/>
        </p:nvSpPr>
        <p:spPr>
          <a:xfrm>
            <a:off x="1187624" y="332656"/>
            <a:ext cx="6768752" cy="646331"/>
          </a:xfrm>
          <a:prstGeom prst="rect">
            <a:avLst/>
          </a:prstGeom>
          <a:noFill/>
        </p:spPr>
        <p:txBody>
          <a:bodyPr wrap="square" rtlCol="0">
            <a:spAutoFit/>
          </a:bodyPr>
          <a:lstStyle/>
          <a:p>
            <a:r>
              <a:rPr lang="en-AU" dirty="0" smtClean="0"/>
              <a:t>It has had over </a:t>
            </a:r>
            <a:r>
              <a:rPr lang="en-AU" b="1" u="sng" dirty="0" smtClean="0"/>
              <a:t>1000</a:t>
            </a:r>
            <a:r>
              <a:rPr lang="en-AU" dirty="0" smtClean="0"/>
              <a:t> (!!!) different editions published and there will doubtless be many more. What might change with each edition?</a:t>
            </a:r>
            <a:endParaRPr lang="en-AU" dirty="0"/>
          </a:p>
        </p:txBody>
      </p:sp>
      <p:sp>
        <p:nvSpPr>
          <p:cNvPr id="20" name="TextBox 19"/>
          <p:cNvSpPr txBox="1"/>
          <p:nvPr/>
        </p:nvSpPr>
        <p:spPr>
          <a:xfrm>
            <a:off x="6407696" y="836712"/>
            <a:ext cx="2736304" cy="276999"/>
          </a:xfrm>
          <a:prstGeom prst="rect">
            <a:avLst/>
          </a:prstGeom>
          <a:noFill/>
        </p:spPr>
        <p:txBody>
          <a:bodyPr wrap="square" rtlCol="0">
            <a:spAutoFit/>
          </a:bodyPr>
          <a:lstStyle/>
          <a:p>
            <a:r>
              <a:rPr lang="en-AU" sz="600" dirty="0" smtClean="0"/>
              <a:t>https://www.goodreads.com/work/editions/2394716-travels-into-several-remote-nations-of-the-world-in-four-parts-by-lemuel</a:t>
            </a:r>
            <a:endParaRPr lang="en-AU" sz="600" dirty="0"/>
          </a:p>
        </p:txBody>
      </p:sp>
      <p:pic>
        <p:nvPicPr>
          <p:cNvPr id="3092" name="Picture 20" descr="11121"/>
          <p:cNvPicPr>
            <a:picLocks noChangeAspect="1" noChangeArrowheads="1"/>
          </p:cNvPicPr>
          <p:nvPr/>
        </p:nvPicPr>
        <p:blipFill>
          <a:blip r:embed="rId10" cstate="print"/>
          <a:srcRect/>
          <a:stretch>
            <a:fillRect/>
          </a:stretch>
        </p:blipFill>
        <p:spPr bwMode="auto">
          <a:xfrm>
            <a:off x="467544" y="3789040"/>
            <a:ext cx="1368152" cy="2201624"/>
          </a:xfrm>
          <a:prstGeom prst="rect">
            <a:avLst/>
          </a:prstGeom>
          <a:noFill/>
        </p:spPr>
      </p:pic>
      <p:sp>
        <p:nvSpPr>
          <p:cNvPr id="22" name="TextBox 21"/>
          <p:cNvSpPr txBox="1"/>
          <p:nvPr/>
        </p:nvSpPr>
        <p:spPr>
          <a:xfrm>
            <a:off x="3923928" y="6093296"/>
            <a:ext cx="1152128" cy="307777"/>
          </a:xfrm>
          <a:prstGeom prst="rect">
            <a:avLst/>
          </a:prstGeom>
          <a:noFill/>
        </p:spPr>
        <p:txBody>
          <a:bodyPr wrap="square" rtlCol="0">
            <a:spAutoFit/>
          </a:bodyPr>
          <a:lstStyle/>
          <a:p>
            <a:pPr algn="ctr"/>
            <a:r>
              <a:rPr lang="en-AU" sz="1400" dirty="0" smtClean="0"/>
              <a:t>1997</a:t>
            </a:r>
            <a:endParaRPr lang="en-AU" sz="1400" dirty="0"/>
          </a:p>
        </p:txBody>
      </p:sp>
      <p:pic>
        <p:nvPicPr>
          <p:cNvPr id="3094" name="Picture 22" descr="http://www.bookshops.com.au/book_images/3468/12564.jpg"/>
          <p:cNvPicPr>
            <a:picLocks noChangeAspect="1" noChangeArrowheads="1"/>
          </p:cNvPicPr>
          <p:nvPr/>
        </p:nvPicPr>
        <p:blipFill>
          <a:blip r:embed="rId11" cstate="print"/>
          <a:srcRect/>
          <a:stretch>
            <a:fillRect/>
          </a:stretch>
        </p:blipFill>
        <p:spPr bwMode="auto">
          <a:xfrm>
            <a:off x="7020272" y="1196753"/>
            <a:ext cx="1220150" cy="2016224"/>
          </a:xfrm>
          <a:prstGeom prst="rect">
            <a:avLst/>
          </a:prstGeom>
          <a:noFill/>
        </p:spPr>
      </p:pic>
      <p:sp>
        <p:nvSpPr>
          <p:cNvPr id="24" name="TextBox 23"/>
          <p:cNvSpPr txBox="1"/>
          <p:nvPr/>
        </p:nvSpPr>
        <p:spPr>
          <a:xfrm>
            <a:off x="7236296" y="3284984"/>
            <a:ext cx="864096" cy="307777"/>
          </a:xfrm>
          <a:prstGeom prst="rect">
            <a:avLst/>
          </a:prstGeom>
          <a:noFill/>
        </p:spPr>
        <p:txBody>
          <a:bodyPr wrap="square" rtlCol="0">
            <a:spAutoFit/>
          </a:bodyPr>
          <a:lstStyle/>
          <a:p>
            <a:pPr algn="ctr"/>
            <a:r>
              <a:rPr lang="en-AU" sz="1400" dirty="0" smtClean="0"/>
              <a:t>1964</a:t>
            </a:r>
            <a:endParaRPr lang="en-AU" sz="1400" dirty="0"/>
          </a:p>
        </p:txBody>
      </p:sp>
      <p:pic>
        <p:nvPicPr>
          <p:cNvPr id="3096" name="Picture 24" descr="Gulliver’s Travels | Main photo (Cover)"/>
          <p:cNvPicPr>
            <a:picLocks noChangeAspect="1" noChangeArrowheads="1"/>
          </p:cNvPicPr>
          <p:nvPr/>
        </p:nvPicPr>
        <p:blipFill>
          <a:blip r:embed="rId12" cstate="print"/>
          <a:srcRect/>
          <a:stretch>
            <a:fillRect/>
          </a:stretch>
        </p:blipFill>
        <p:spPr bwMode="auto">
          <a:xfrm>
            <a:off x="3851920" y="3717032"/>
            <a:ext cx="1512168" cy="2389226"/>
          </a:xfrm>
          <a:prstGeom prst="rect">
            <a:avLst/>
          </a:prstGeom>
          <a:noFill/>
        </p:spPr>
      </p:pic>
      <p:sp>
        <p:nvSpPr>
          <p:cNvPr id="26" name="TextBox 25"/>
          <p:cNvSpPr txBox="1"/>
          <p:nvPr/>
        </p:nvSpPr>
        <p:spPr>
          <a:xfrm>
            <a:off x="5652120" y="6093296"/>
            <a:ext cx="1152128" cy="307777"/>
          </a:xfrm>
          <a:prstGeom prst="rect">
            <a:avLst/>
          </a:prstGeom>
          <a:noFill/>
        </p:spPr>
        <p:txBody>
          <a:bodyPr wrap="square" rtlCol="0">
            <a:spAutoFit/>
          </a:bodyPr>
          <a:lstStyle/>
          <a:p>
            <a:pPr algn="ctr"/>
            <a:r>
              <a:rPr lang="en-AU" sz="1400" dirty="0" smtClean="0"/>
              <a:t>1999</a:t>
            </a:r>
            <a:endParaRPr lang="en-AU" sz="1400" dirty="0"/>
          </a:p>
        </p:txBody>
      </p:sp>
      <p:sp>
        <p:nvSpPr>
          <p:cNvPr id="27" name="TextBox 26"/>
          <p:cNvSpPr txBox="1"/>
          <p:nvPr/>
        </p:nvSpPr>
        <p:spPr>
          <a:xfrm>
            <a:off x="2267744" y="6021288"/>
            <a:ext cx="1152128" cy="307777"/>
          </a:xfrm>
          <a:prstGeom prst="rect">
            <a:avLst/>
          </a:prstGeom>
          <a:noFill/>
        </p:spPr>
        <p:txBody>
          <a:bodyPr wrap="square" rtlCol="0">
            <a:spAutoFit/>
          </a:bodyPr>
          <a:lstStyle/>
          <a:p>
            <a:pPr algn="ctr"/>
            <a:r>
              <a:rPr lang="en-AU" sz="1400" dirty="0" smtClean="0"/>
              <a:t>1984</a:t>
            </a:r>
            <a:endParaRPr lang="en-AU"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fade">
                                      <p:cBhvr>
                                        <p:cTn id="7" dur="2000"/>
                                        <p:tgtEl>
                                          <p:spTgt spid="3084"/>
                                        </p:tgtEl>
                                      </p:cBhvr>
                                    </p:animEffect>
                                    <p:anim calcmode="lin" valueType="num">
                                      <p:cBhvr>
                                        <p:cTn id="8" dur="2000" fill="hold"/>
                                        <p:tgtEl>
                                          <p:spTgt spid="3084"/>
                                        </p:tgtEl>
                                        <p:attrNameLst>
                                          <p:attrName>style.rotation</p:attrName>
                                        </p:attrNameLst>
                                      </p:cBhvr>
                                      <p:tavLst>
                                        <p:tav tm="0">
                                          <p:val>
                                            <p:fltVal val="720"/>
                                          </p:val>
                                        </p:tav>
                                        <p:tav tm="100000">
                                          <p:val>
                                            <p:fltVal val="0"/>
                                          </p:val>
                                        </p:tav>
                                      </p:tavLst>
                                    </p:anim>
                                    <p:anim calcmode="lin" valueType="num">
                                      <p:cBhvr>
                                        <p:cTn id="9" dur="2000" fill="hold"/>
                                        <p:tgtEl>
                                          <p:spTgt spid="3084"/>
                                        </p:tgtEl>
                                        <p:attrNameLst>
                                          <p:attrName>ppt_h</p:attrName>
                                        </p:attrNameLst>
                                      </p:cBhvr>
                                      <p:tavLst>
                                        <p:tav tm="0">
                                          <p:val>
                                            <p:fltVal val="0"/>
                                          </p:val>
                                        </p:tav>
                                        <p:tav tm="100000">
                                          <p:val>
                                            <p:strVal val="#ppt_h"/>
                                          </p:val>
                                        </p:tav>
                                      </p:tavLst>
                                    </p:anim>
                                    <p:anim calcmode="lin" valueType="num">
                                      <p:cBhvr>
                                        <p:cTn id="10" dur="2000" fill="hold"/>
                                        <p:tgtEl>
                                          <p:spTgt spid="308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fade">
                                      <p:cBhvr>
                                        <p:cTn id="15" dur="2000"/>
                                        <p:tgtEl>
                                          <p:spTgt spid="3080"/>
                                        </p:tgtEl>
                                      </p:cBhvr>
                                    </p:animEffect>
                                    <p:anim calcmode="lin" valueType="num">
                                      <p:cBhvr>
                                        <p:cTn id="16" dur="2000" fill="hold"/>
                                        <p:tgtEl>
                                          <p:spTgt spid="3080"/>
                                        </p:tgtEl>
                                        <p:attrNameLst>
                                          <p:attrName>style.rotation</p:attrName>
                                        </p:attrNameLst>
                                      </p:cBhvr>
                                      <p:tavLst>
                                        <p:tav tm="0">
                                          <p:val>
                                            <p:fltVal val="720"/>
                                          </p:val>
                                        </p:tav>
                                        <p:tav tm="100000">
                                          <p:val>
                                            <p:fltVal val="0"/>
                                          </p:val>
                                        </p:tav>
                                      </p:tavLst>
                                    </p:anim>
                                    <p:anim calcmode="lin" valueType="num">
                                      <p:cBhvr>
                                        <p:cTn id="17" dur="2000" fill="hold"/>
                                        <p:tgtEl>
                                          <p:spTgt spid="3080"/>
                                        </p:tgtEl>
                                        <p:attrNameLst>
                                          <p:attrName>ppt_h</p:attrName>
                                        </p:attrNameLst>
                                      </p:cBhvr>
                                      <p:tavLst>
                                        <p:tav tm="0">
                                          <p:val>
                                            <p:fltVal val="0"/>
                                          </p:val>
                                        </p:tav>
                                        <p:tav tm="100000">
                                          <p:val>
                                            <p:strVal val="#ppt_h"/>
                                          </p:val>
                                        </p:tav>
                                      </p:tavLst>
                                    </p:anim>
                                    <p:anim calcmode="lin" valueType="num">
                                      <p:cBhvr>
                                        <p:cTn id="18" dur="2000" fill="hold"/>
                                        <p:tgtEl>
                                          <p:spTgt spid="3080"/>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fade">
                                      <p:cBhvr>
                                        <p:cTn id="23" dur="2000"/>
                                        <p:tgtEl>
                                          <p:spTgt spid="3074"/>
                                        </p:tgtEl>
                                      </p:cBhvr>
                                    </p:animEffect>
                                    <p:anim calcmode="lin" valueType="num">
                                      <p:cBhvr>
                                        <p:cTn id="24" dur="2000" fill="hold"/>
                                        <p:tgtEl>
                                          <p:spTgt spid="3074"/>
                                        </p:tgtEl>
                                        <p:attrNameLst>
                                          <p:attrName>style.rotation</p:attrName>
                                        </p:attrNameLst>
                                      </p:cBhvr>
                                      <p:tavLst>
                                        <p:tav tm="0">
                                          <p:val>
                                            <p:fltVal val="720"/>
                                          </p:val>
                                        </p:tav>
                                        <p:tav tm="100000">
                                          <p:val>
                                            <p:fltVal val="0"/>
                                          </p:val>
                                        </p:tav>
                                      </p:tavLst>
                                    </p:anim>
                                    <p:anim calcmode="lin" valueType="num">
                                      <p:cBhvr>
                                        <p:cTn id="25" dur="2000" fill="hold"/>
                                        <p:tgtEl>
                                          <p:spTgt spid="3074"/>
                                        </p:tgtEl>
                                        <p:attrNameLst>
                                          <p:attrName>ppt_h</p:attrName>
                                        </p:attrNameLst>
                                      </p:cBhvr>
                                      <p:tavLst>
                                        <p:tav tm="0">
                                          <p:val>
                                            <p:fltVal val="0"/>
                                          </p:val>
                                        </p:tav>
                                        <p:tav tm="100000">
                                          <p:val>
                                            <p:strVal val="#ppt_h"/>
                                          </p:val>
                                        </p:tav>
                                      </p:tavLst>
                                    </p:anim>
                                    <p:anim calcmode="lin" valueType="num">
                                      <p:cBhvr>
                                        <p:cTn id="26" dur="2000" fill="hold"/>
                                        <p:tgtEl>
                                          <p:spTgt spid="3074"/>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fade">
                                      <p:cBhvr>
                                        <p:cTn id="31" dur="2000"/>
                                        <p:tgtEl>
                                          <p:spTgt spid="3082"/>
                                        </p:tgtEl>
                                      </p:cBhvr>
                                    </p:animEffect>
                                    <p:anim calcmode="lin" valueType="num">
                                      <p:cBhvr>
                                        <p:cTn id="32" dur="2000" fill="hold"/>
                                        <p:tgtEl>
                                          <p:spTgt spid="3082"/>
                                        </p:tgtEl>
                                        <p:attrNameLst>
                                          <p:attrName>style.rotation</p:attrName>
                                        </p:attrNameLst>
                                      </p:cBhvr>
                                      <p:tavLst>
                                        <p:tav tm="0">
                                          <p:val>
                                            <p:fltVal val="720"/>
                                          </p:val>
                                        </p:tav>
                                        <p:tav tm="100000">
                                          <p:val>
                                            <p:fltVal val="0"/>
                                          </p:val>
                                        </p:tav>
                                      </p:tavLst>
                                    </p:anim>
                                    <p:anim calcmode="lin" valueType="num">
                                      <p:cBhvr>
                                        <p:cTn id="33" dur="2000" fill="hold"/>
                                        <p:tgtEl>
                                          <p:spTgt spid="3082"/>
                                        </p:tgtEl>
                                        <p:attrNameLst>
                                          <p:attrName>ppt_h</p:attrName>
                                        </p:attrNameLst>
                                      </p:cBhvr>
                                      <p:tavLst>
                                        <p:tav tm="0">
                                          <p:val>
                                            <p:fltVal val="0"/>
                                          </p:val>
                                        </p:tav>
                                        <p:tav tm="100000">
                                          <p:val>
                                            <p:strVal val="#ppt_h"/>
                                          </p:val>
                                        </p:tav>
                                      </p:tavLst>
                                    </p:anim>
                                    <p:anim calcmode="lin" valueType="num">
                                      <p:cBhvr>
                                        <p:cTn id="34" dur="2000" fill="hold"/>
                                        <p:tgtEl>
                                          <p:spTgt spid="3082"/>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nodeType="clickEffect">
                                  <p:stCondLst>
                                    <p:cond delay="0"/>
                                  </p:stCondLst>
                                  <p:childTnLst>
                                    <p:set>
                                      <p:cBhvr>
                                        <p:cTn id="38" dur="1" fill="hold">
                                          <p:stCondLst>
                                            <p:cond delay="0"/>
                                          </p:stCondLst>
                                        </p:cTn>
                                        <p:tgtEl>
                                          <p:spTgt spid="3094"/>
                                        </p:tgtEl>
                                        <p:attrNameLst>
                                          <p:attrName>style.visibility</p:attrName>
                                        </p:attrNameLst>
                                      </p:cBhvr>
                                      <p:to>
                                        <p:strVal val="visible"/>
                                      </p:to>
                                    </p:set>
                                    <p:animEffect transition="in" filter="fade">
                                      <p:cBhvr>
                                        <p:cTn id="39" dur="2000"/>
                                        <p:tgtEl>
                                          <p:spTgt spid="3094"/>
                                        </p:tgtEl>
                                      </p:cBhvr>
                                    </p:animEffect>
                                    <p:anim calcmode="lin" valueType="num">
                                      <p:cBhvr>
                                        <p:cTn id="40" dur="2000" fill="hold"/>
                                        <p:tgtEl>
                                          <p:spTgt spid="3094"/>
                                        </p:tgtEl>
                                        <p:attrNameLst>
                                          <p:attrName>style.rotation</p:attrName>
                                        </p:attrNameLst>
                                      </p:cBhvr>
                                      <p:tavLst>
                                        <p:tav tm="0">
                                          <p:val>
                                            <p:fltVal val="720"/>
                                          </p:val>
                                        </p:tav>
                                        <p:tav tm="100000">
                                          <p:val>
                                            <p:fltVal val="0"/>
                                          </p:val>
                                        </p:tav>
                                      </p:tavLst>
                                    </p:anim>
                                    <p:anim calcmode="lin" valueType="num">
                                      <p:cBhvr>
                                        <p:cTn id="41" dur="2000" fill="hold"/>
                                        <p:tgtEl>
                                          <p:spTgt spid="3094"/>
                                        </p:tgtEl>
                                        <p:attrNameLst>
                                          <p:attrName>ppt_h</p:attrName>
                                        </p:attrNameLst>
                                      </p:cBhvr>
                                      <p:tavLst>
                                        <p:tav tm="0">
                                          <p:val>
                                            <p:fltVal val="0"/>
                                          </p:val>
                                        </p:tav>
                                        <p:tav tm="100000">
                                          <p:val>
                                            <p:strVal val="#ppt_h"/>
                                          </p:val>
                                        </p:tav>
                                      </p:tavLst>
                                    </p:anim>
                                    <p:anim calcmode="lin" valueType="num">
                                      <p:cBhvr>
                                        <p:cTn id="42" dur="2000" fill="hold"/>
                                        <p:tgtEl>
                                          <p:spTgt spid="3094"/>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35" presetClass="entr" presetSubtype="0" fill="hold" nodeType="clickEffect">
                                  <p:stCondLst>
                                    <p:cond delay="0"/>
                                  </p:stCondLst>
                                  <p:childTnLst>
                                    <p:set>
                                      <p:cBhvr>
                                        <p:cTn id="46" dur="1" fill="hold">
                                          <p:stCondLst>
                                            <p:cond delay="0"/>
                                          </p:stCondLst>
                                        </p:cTn>
                                        <p:tgtEl>
                                          <p:spTgt spid="3092"/>
                                        </p:tgtEl>
                                        <p:attrNameLst>
                                          <p:attrName>style.visibility</p:attrName>
                                        </p:attrNameLst>
                                      </p:cBhvr>
                                      <p:to>
                                        <p:strVal val="visible"/>
                                      </p:to>
                                    </p:set>
                                    <p:animEffect transition="in" filter="fade">
                                      <p:cBhvr>
                                        <p:cTn id="47" dur="2000"/>
                                        <p:tgtEl>
                                          <p:spTgt spid="3092"/>
                                        </p:tgtEl>
                                      </p:cBhvr>
                                    </p:animEffect>
                                    <p:anim calcmode="lin" valueType="num">
                                      <p:cBhvr>
                                        <p:cTn id="48" dur="2000" fill="hold"/>
                                        <p:tgtEl>
                                          <p:spTgt spid="3092"/>
                                        </p:tgtEl>
                                        <p:attrNameLst>
                                          <p:attrName>style.rotation</p:attrName>
                                        </p:attrNameLst>
                                      </p:cBhvr>
                                      <p:tavLst>
                                        <p:tav tm="0">
                                          <p:val>
                                            <p:fltVal val="720"/>
                                          </p:val>
                                        </p:tav>
                                        <p:tav tm="100000">
                                          <p:val>
                                            <p:fltVal val="0"/>
                                          </p:val>
                                        </p:tav>
                                      </p:tavLst>
                                    </p:anim>
                                    <p:anim calcmode="lin" valueType="num">
                                      <p:cBhvr>
                                        <p:cTn id="49" dur="2000" fill="hold"/>
                                        <p:tgtEl>
                                          <p:spTgt spid="3092"/>
                                        </p:tgtEl>
                                        <p:attrNameLst>
                                          <p:attrName>ppt_h</p:attrName>
                                        </p:attrNameLst>
                                      </p:cBhvr>
                                      <p:tavLst>
                                        <p:tav tm="0">
                                          <p:val>
                                            <p:fltVal val="0"/>
                                          </p:val>
                                        </p:tav>
                                        <p:tav tm="100000">
                                          <p:val>
                                            <p:strVal val="#ppt_h"/>
                                          </p:val>
                                        </p:tav>
                                      </p:tavLst>
                                    </p:anim>
                                    <p:anim calcmode="lin" valueType="num">
                                      <p:cBhvr>
                                        <p:cTn id="50" dur="2000" fill="hold"/>
                                        <p:tgtEl>
                                          <p:spTgt spid="3092"/>
                                        </p:tgtEl>
                                        <p:attrNameLst>
                                          <p:attrName>ppt_w</p:attrName>
                                        </p:attrNameLst>
                                      </p:cBhvr>
                                      <p:tavLst>
                                        <p:tav tm="0">
                                          <p:val>
                                            <p:fltVal val="0"/>
                                          </p:val>
                                        </p:tav>
                                        <p:tav tm="100000">
                                          <p:val>
                                            <p:strVal val="#ppt_w"/>
                                          </p:val>
                                        </p:tav>
                                      </p:tavLst>
                                    </p:anim>
                                  </p:childTnLst>
                                </p:cTn>
                              </p:par>
                            </p:childTnLst>
                          </p:cTn>
                        </p:par>
                      </p:childTnLst>
                    </p:cTn>
                  </p:par>
                  <p:par>
                    <p:cTn id="51" fill="hold">
                      <p:stCondLst>
                        <p:cond delay="indefinite"/>
                      </p:stCondLst>
                      <p:childTnLst>
                        <p:par>
                          <p:cTn id="52" fill="hold">
                            <p:stCondLst>
                              <p:cond delay="0"/>
                            </p:stCondLst>
                            <p:childTnLst>
                              <p:par>
                                <p:cTn id="53" presetID="35" presetClass="entr" presetSubtype="0" fill="hold" nodeType="clickEffect">
                                  <p:stCondLst>
                                    <p:cond delay="0"/>
                                  </p:stCondLst>
                                  <p:childTnLst>
                                    <p:set>
                                      <p:cBhvr>
                                        <p:cTn id="54" dur="1" fill="hold">
                                          <p:stCondLst>
                                            <p:cond delay="0"/>
                                          </p:stCondLst>
                                        </p:cTn>
                                        <p:tgtEl>
                                          <p:spTgt spid="3086"/>
                                        </p:tgtEl>
                                        <p:attrNameLst>
                                          <p:attrName>style.visibility</p:attrName>
                                        </p:attrNameLst>
                                      </p:cBhvr>
                                      <p:to>
                                        <p:strVal val="visible"/>
                                      </p:to>
                                    </p:set>
                                    <p:animEffect transition="in" filter="fade">
                                      <p:cBhvr>
                                        <p:cTn id="55" dur="2000"/>
                                        <p:tgtEl>
                                          <p:spTgt spid="3086"/>
                                        </p:tgtEl>
                                      </p:cBhvr>
                                    </p:animEffect>
                                    <p:anim calcmode="lin" valueType="num">
                                      <p:cBhvr>
                                        <p:cTn id="56" dur="2000" fill="hold"/>
                                        <p:tgtEl>
                                          <p:spTgt spid="3086"/>
                                        </p:tgtEl>
                                        <p:attrNameLst>
                                          <p:attrName>style.rotation</p:attrName>
                                        </p:attrNameLst>
                                      </p:cBhvr>
                                      <p:tavLst>
                                        <p:tav tm="0">
                                          <p:val>
                                            <p:fltVal val="720"/>
                                          </p:val>
                                        </p:tav>
                                        <p:tav tm="100000">
                                          <p:val>
                                            <p:fltVal val="0"/>
                                          </p:val>
                                        </p:tav>
                                      </p:tavLst>
                                    </p:anim>
                                    <p:anim calcmode="lin" valueType="num">
                                      <p:cBhvr>
                                        <p:cTn id="57" dur="2000" fill="hold"/>
                                        <p:tgtEl>
                                          <p:spTgt spid="3086"/>
                                        </p:tgtEl>
                                        <p:attrNameLst>
                                          <p:attrName>ppt_h</p:attrName>
                                        </p:attrNameLst>
                                      </p:cBhvr>
                                      <p:tavLst>
                                        <p:tav tm="0">
                                          <p:val>
                                            <p:fltVal val="0"/>
                                          </p:val>
                                        </p:tav>
                                        <p:tav tm="100000">
                                          <p:val>
                                            <p:strVal val="#ppt_h"/>
                                          </p:val>
                                        </p:tav>
                                      </p:tavLst>
                                    </p:anim>
                                    <p:anim calcmode="lin" valueType="num">
                                      <p:cBhvr>
                                        <p:cTn id="58" dur="2000" fill="hold"/>
                                        <p:tgtEl>
                                          <p:spTgt spid="3086"/>
                                        </p:tgtEl>
                                        <p:attrNameLst>
                                          <p:attrName>ppt_w</p:attrName>
                                        </p:attrNameLst>
                                      </p:cBhvr>
                                      <p:tavLst>
                                        <p:tav tm="0">
                                          <p:val>
                                            <p:fltVal val="0"/>
                                          </p:val>
                                        </p:tav>
                                        <p:tav tm="100000">
                                          <p:val>
                                            <p:strVal val="#ppt_w"/>
                                          </p:val>
                                        </p:tav>
                                      </p:tavLst>
                                    </p:anim>
                                  </p:childTnLst>
                                </p:cTn>
                              </p:par>
                            </p:childTnLst>
                          </p:cTn>
                        </p:par>
                      </p:childTnLst>
                    </p:cTn>
                  </p:par>
                  <p:par>
                    <p:cTn id="59" fill="hold">
                      <p:stCondLst>
                        <p:cond delay="indefinite"/>
                      </p:stCondLst>
                      <p:childTnLst>
                        <p:par>
                          <p:cTn id="60" fill="hold">
                            <p:stCondLst>
                              <p:cond delay="0"/>
                            </p:stCondLst>
                            <p:childTnLst>
                              <p:par>
                                <p:cTn id="61" presetID="35" presetClass="entr" presetSubtype="0" fill="hold" nodeType="clickEffect">
                                  <p:stCondLst>
                                    <p:cond delay="0"/>
                                  </p:stCondLst>
                                  <p:childTnLst>
                                    <p:set>
                                      <p:cBhvr>
                                        <p:cTn id="62" dur="1" fill="hold">
                                          <p:stCondLst>
                                            <p:cond delay="0"/>
                                          </p:stCondLst>
                                        </p:cTn>
                                        <p:tgtEl>
                                          <p:spTgt spid="3096"/>
                                        </p:tgtEl>
                                        <p:attrNameLst>
                                          <p:attrName>style.visibility</p:attrName>
                                        </p:attrNameLst>
                                      </p:cBhvr>
                                      <p:to>
                                        <p:strVal val="visible"/>
                                      </p:to>
                                    </p:set>
                                    <p:animEffect transition="in" filter="fade">
                                      <p:cBhvr>
                                        <p:cTn id="63" dur="2000"/>
                                        <p:tgtEl>
                                          <p:spTgt spid="3096"/>
                                        </p:tgtEl>
                                      </p:cBhvr>
                                    </p:animEffect>
                                    <p:anim calcmode="lin" valueType="num">
                                      <p:cBhvr>
                                        <p:cTn id="64" dur="2000" fill="hold"/>
                                        <p:tgtEl>
                                          <p:spTgt spid="3096"/>
                                        </p:tgtEl>
                                        <p:attrNameLst>
                                          <p:attrName>style.rotation</p:attrName>
                                        </p:attrNameLst>
                                      </p:cBhvr>
                                      <p:tavLst>
                                        <p:tav tm="0">
                                          <p:val>
                                            <p:fltVal val="720"/>
                                          </p:val>
                                        </p:tav>
                                        <p:tav tm="100000">
                                          <p:val>
                                            <p:fltVal val="0"/>
                                          </p:val>
                                        </p:tav>
                                      </p:tavLst>
                                    </p:anim>
                                    <p:anim calcmode="lin" valueType="num">
                                      <p:cBhvr>
                                        <p:cTn id="65" dur="2000" fill="hold"/>
                                        <p:tgtEl>
                                          <p:spTgt spid="3096"/>
                                        </p:tgtEl>
                                        <p:attrNameLst>
                                          <p:attrName>ppt_h</p:attrName>
                                        </p:attrNameLst>
                                      </p:cBhvr>
                                      <p:tavLst>
                                        <p:tav tm="0">
                                          <p:val>
                                            <p:fltVal val="0"/>
                                          </p:val>
                                        </p:tav>
                                        <p:tav tm="100000">
                                          <p:val>
                                            <p:strVal val="#ppt_h"/>
                                          </p:val>
                                        </p:tav>
                                      </p:tavLst>
                                    </p:anim>
                                    <p:anim calcmode="lin" valueType="num">
                                      <p:cBhvr>
                                        <p:cTn id="66" dur="2000" fill="hold"/>
                                        <p:tgtEl>
                                          <p:spTgt spid="3096"/>
                                        </p:tgtEl>
                                        <p:attrNameLst>
                                          <p:attrName>ppt_w</p:attrName>
                                        </p:attrNameLst>
                                      </p:cBhvr>
                                      <p:tavLst>
                                        <p:tav tm="0">
                                          <p:val>
                                            <p:fltVal val="0"/>
                                          </p:val>
                                        </p:tav>
                                        <p:tav tm="100000">
                                          <p:val>
                                            <p:strVal val="#ppt_w"/>
                                          </p:val>
                                        </p:tav>
                                      </p:tavLst>
                                    </p:anim>
                                  </p:childTnLst>
                                </p:cTn>
                              </p:par>
                            </p:childTnLst>
                          </p:cTn>
                        </p:par>
                      </p:childTnLst>
                    </p:cTn>
                  </p:par>
                  <p:par>
                    <p:cTn id="67" fill="hold">
                      <p:stCondLst>
                        <p:cond delay="indefinite"/>
                      </p:stCondLst>
                      <p:childTnLst>
                        <p:par>
                          <p:cTn id="68" fill="hold">
                            <p:stCondLst>
                              <p:cond delay="0"/>
                            </p:stCondLst>
                            <p:childTnLst>
                              <p:par>
                                <p:cTn id="69" presetID="35" presetClass="entr" presetSubtype="0" fill="hold" nodeType="clickEffect">
                                  <p:stCondLst>
                                    <p:cond delay="0"/>
                                  </p:stCondLst>
                                  <p:childTnLst>
                                    <p:set>
                                      <p:cBhvr>
                                        <p:cTn id="70" dur="1" fill="hold">
                                          <p:stCondLst>
                                            <p:cond delay="0"/>
                                          </p:stCondLst>
                                        </p:cTn>
                                        <p:tgtEl>
                                          <p:spTgt spid="3088"/>
                                        </p:tgtEl>
                                        <p:attrNameLst>
                                          <p:attrName>style.visibility</p:attrName>
                                        </p:attrNameLst>
                                      </p:cBhvr>
                                      <p:to>
                                        <p:strVal val="visible"/>
                                      </p:to>
                                    </p:set>
                                    <p:animEffect transition="in" filter="fade">
                                      <p:cBhvr>
                                        <p:cTn id="71" dur="2000"/>
                                        <p:tgtEl>
                                          <p:spTgt spid="3088"/>
                                        </p:tgtEl>
                                      </p:cBhvr>
                                    </p:animEffect>
                                    <p:anim calcmode="lin" valueType="num">
                                      <p:cBhvr>
                                        <p:cTn id="72" dur="2000" fill="hold"/>
                                        <p:tgtEl>
                                          <p:spTgt spid="3088"/>
                                        </p:tgtEl>
                                        <p:attrNameLst>
                                          <p:attrName>style.rotation</p:attrName>
                                        </p:attrNameLst>
                                      </p:cBhvr>
                                      <p:tavLst>
                                        <p:tav tm="0">
                                          <p:val>
                                            <p:fltVal val="720"/>
                                          </p:val>
                                        </p:tav>
                                        <p:tav tm="100000">
                                          <p:val>
                                            <p:fltVal val="0"/>
                                          </p:val>
                                        </p:tav>
                                      </p:tavLst>
                                    </p:anim>
                                    <p:anim calcmode="lin" valueType="num">
                                      <p:cBhvr>
                                        <p:cTn id="73" dur="2000" fill="hold"/>
                                        <p:tgtEl>
                                          <p:spTgt spid="3088"/>
                                        </p:tgtEl>
                                        <p:attrNameLst>
                                          <p:attrName>ppt_h</p:attrName>
                                        </p:attrNameLst>
                                      </p:cBhvr>
                                      <p:tavLst>
                                        <p:tav tm="0">
                                          <p:val>
                                            <p:fltVal val="0"/>
                                          </p:val>
                                        </p:tav>
                                        <p:tav tm="100000">
                                          <p:val>
                                            <p:strVal val="#ppt_h"/>
                                          </p:val>
                                        </p:tav>
                                      </p:tavLst>
                                    </p:anim>
                                    <p:anim calcmode="lin" valueType="num">
                                      <p:cBhvr>
                                        <p:cTn id="74" dur="2000" fill="hold"/>
                                        <p:tgtEl>
                                          <p:spTgt spid="3088"/>
                                        </p:tgtEl>
                                        <p:attrNameLst>
                                          <p:attrName>ppt_w</p:attrName>
                                        </p:attrNameLst>
                                      </p:cBhvr>
                                      <p:tavLst>
                                        <p:tav tm="0">
                                          <p:val>
                                            <p:fltVal val="0"/>
                                          </p:val>
                                        </p:tav>
                                        <p:tav tm="100000">
                                          <p:val>
                                            <p:strVal val="#ppt_w"/>
                                          </p:val>
                                        </p:tav>
                                      </p:tavLst>
                                    </p:anim>
                                  </p:childTnLst>
                                </p:cTn>
                              </p:par>
                            </p:childTnLst>
                          </p:cTn>
                        </p:par>
                      </p:childTnLst>
                    </p:cTn>
                  </p:par>
                  <p:par>
                    <p:cTn id="75" fill="hold">
                      <p:stCondLst>
                        <p:cond delay="indefinite"/>
                      </p:stCondLst>
                      <p:childTnLst>
                        <p:par>
                          <p:cTn id="76" fill="hold">
                            <p:stCondLst>
                              <p:cond delay="0"/>
                            </p:stCondLst>
                            <p:childTnLst>
                              <p:par>
                                <p:cTn id="77" presetID="35" presetClass="entr" presetSubtype="0" fill="hold" nodeType="clickEffect">
                                  <p:stCondLst>
                                    <p:cond delay="0"/>
                                  </p:stCondLst>
                                  <p:childTnLst>
                                    <p:set>
                                      <p:cBhvr>
                                        <p:cTn id="78" dur="1" fill="hold">
                                          <p:stCondLst>
                                            <p:cond delay="0"/>
                                          </p:stCondLst>
                                        </p:cTn>
                                        <p:tgtEl>
                                          <p:spTgt spid="3090"/>
                                        </p:tgtEl>
                                        <p:attrNameLst>
                                          <p:attrName>style.visibility</p:attrName>
                                        </p:attrNameLst>
                                      </p:cBhvr>
                                      <p:to>
                                        <p:strVal val="visible"/>
                                      </p:to>
                                    </p:set>
                                    <p:animEffect transition="in" filter="fade">
                                      <p:cBhvr>
                                        <p:cTn id="79" dur="2000"/>
                                        <p:tgtEl>
                                          <p:spTgt spid="3090"/>
                                        </p:tgtEl>
                                      </p:cBhvr>
                                    </p:animEffect>
                                    <p:anim calcmode="lin" valueType="num">
                                      <p:cBhvr>
                                        <p:cTn id="80" dur="2000" fill="hold"/>
                                        <p:tgtEl>
                                          <p:spTgt spid="3090"/>
                                        </p:tgtEl>
                                        <p:attrNameLst>
                                          <p:attrName>style.rotation</p:attrName>
                                        </p:attrNameLst>
                                      </p:cBhvr>
                                      <p:tavLst>
                                        <p:tav tm="0">
                                          <p:val>
                                            <p:fltVal val="720"/>
                                          </p:val>
                                        </p:tav>
                                        <p:tav tm="100000">
                                          <p:val>
                                            <p:fltVal val="0"/>
                                          </p:val>
                                        </p:tav>
                                      </p:tavLst>
                                    </p:anim>
                                    <p:anim calcmode="lin" valueType="num">
                                      <p:cBhvr>
                                        <p:cTn id="81" dur="2000" fill="hold"/>
                                        <p:tgtEl>
                                          <p:spTgt spid="3090"/>
                                        </p:tgtEl>
                                        <p:attrNameLst>
                                          <p:attrName>ppt_h</p:attrName>
                                        </p:attrNameLst>
                                      </p:cBhvr>
                                      <p:tavLst>
                                        <p:tav tm="0">
                                          <p:val>
                                            <p:fltVal val="0"/>
                                          </p:val>
                                        </p:tav>
                                        <p:tav tm="100000">
                                          <p:val>
                                            <p:strVal val="#ppt_h"/>
                                          </p:val>
                                        </p:tav>
                                      </p:tavLst>
                                    </p:anim>
                                    <p:anim calcmode="lin" valueType="num">
                                      <p:cBhvr>
                                        <p:cTn id="82" dur="2000" fill="hold"/>
                                        <p:tgtEl>
                                          <p:spTgt spid="309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pecial.lib.gla.ac.uk/images/exhibitions/month/Gulliver/Bh13-c.28Gulliverwt.jpg"/>
          <p:cNvPicPr>
            <a:picLocks noChangeAspect="1" noChangeArrowheads="1"/>
          </p:cNvPicPr>
          <p:nvPr/>
        </p:nvPicPr>
        <p:blipFill>
          <a:blip r:embed="rId2" cstate="print"/>
          <a:srcRect/>
          <a:stretch>
            <a:fillRect/>
          </a:stretch>
        </p:blipFill>
        <p:spPr bwMode="auto">
          <a:xfrm>
            <a:off x="1985740" y="1099339"/>
            <a:ext cx="2474380" cy="1872208"/>
          </a:xfrm>
          <a:prstGeom prst="rect">
            <a:avLst/>
          </a:prstGeom>
          <a:noFill/>
        </p:spPr>
      </p:pic>
      <p:sp>
        <p:nvSpPr>
          <p:cNvPr id="5" name="TextBox 4"/>
          <p:cNvSpPr txBox="1"/>
          <p:nvPr/>
        </p:nvSpPr>
        <p:spPr>
          <a:xfrm>
            <a:off x="1187624" y="332656"/>
            <a:ext cx="6768752" cy="646331"/>
          </a:xfrm>
          <a:prstGeom prst="rect">
            <a:avLst/>
          </a:prstGeom>
          <a:noFill/>
        </p:spPr>
        <p:txBody>
          <a:bodyPr wrap="square" rtlCol="0">
            <a:spAutoFit/>
          </a:bodyPr>
          <a:lstStyle/>
          <a:p>
            <a:r>
              <a:rPr lang="en-AU" dirty="0" smtClean="0"/>
              <a:t>Look at how the style of illustration changes over time – why do you think this might happen?</a:t>
            </a:r>
            <a:endParaRPr lang="en-AU" dirty="0"/>
          </a:p>
        </p:txBody>
      </p:sp>
      <p:pic>
        <p:nvPicPr>
          <p:cNvPr id="18436" name="Picture 4" descr="http://www.artpassions.net/art/gulliver.jpg"/>
          <p:cNvPicPr>
            <a:picLocks noChangeAspect="1" noChangeArrowheads="1"/>
          </p:cNvPicPr>
          <p:nvPr/>
        </p:nvPicPr>
        <p:blipFill>
          <a:blip r:embed="rId3" cstate="print"/>
          <a:srcRect/>
          <a:stretch>
            <a:fillRect/>
          </a:stretch>
        </p:blipFill>
        <p:spPr bwMode="auto">
          <a:xfrm>
            <a:off x="7164288" y="836712"/>
            <a:ext cx="1722557" cy="3024336"/>
          </a:xfrm>
          <a:prstGeom prst="rect">
            <a:avLst/>
          </a:prstGeom>
          <a:noFill/>
        </p:spPr>
      </p:pic>
      <p:pic>
        <p:nvPicPr>
          <p:cNvPr id="18438" name="Picture 6" descr="http://static.lulu.com/browse/product_thumbnail.php?productId=20808669&amp;resolution=320"/>
          <p:cNvPicPr>
            <a:picLocks noChangeAspect="1" noChangeArrowheads="1"/>
          </p:cNvPicPr>
          <p:nvPr/>
        </p:nvPicPr>
        <p:blipFill>
          <a:blip r:embed="rId4" cstate="print"/>
          <a:srcRect/>
          <a:stretch>
            <a:fillRect/>
          </a:stretch>
        </p:blipFill>
        <p:spPr bwMode="auto">
          <a:xfrm>
            <a:off x="4572000" y="764704"/>
            <a:ext cx="2352675" cy="3048000"/>
          </a:xfrm>
          <a:prstGeom prst="rect">
            <a:avLst/>
          </a:prstGeom>
          <a:noFill/>
        </p:spPr>
      </p:pic>
      <p:pic>
        <p:nvPicPr>
          <p:cNvPr id="18442" name="Picture 10" descr="illustrations by R G Mossa from Gulliver's Travels to Lilliput and Brobdingnag written by Jonathan Swift"/>
          <p:cNvPicPr>
            <a:picLocks noChangeAspect="1" noChangeArrowheads="1"/>
          </p:cNvPicPr>
          <p:nvPr/>
        </p:nvPicPr>
        <p:blipFill>
          <a:blip r:embed="rId5" cstate="print"/>
          <a:srcRect/>
          <a:stretch>
            <a:fillRect/>
          </a:stretch>
        </p:blipFill>
        <p:spPr bwMode="auto">
          <a:xfrm>
            <a:off x="323528" y="1052736"/>
            <a:ext cx="1592817" cy="4032448"/>
          </a:xfrm>
          <a:prstGeom prst="rect">
            <a:avLst/>
          </a:prstGeom>
          <a:noFill/>
        </p:spPr>
      </p:pic>
      <p:pic>
        <p:nvPicPr>
          <p:cNvPr id="18444" name="Picture 12" descr="http://www.foliosociety.com/images/books/illustrations/lrg/GTR_13160964752.jpg"/>
          <p:cNvPicPr>
            <a:picLocks noChangeAspect="1" noChangeArrowheads="1"/>
          </p:cNvPicPr>
          <p:nvPr/>
        </p:nvPicPr>
        <p:blipFill>
          <a:blip r:embed="rId6" cstate="print"/>
          <a:srcRect/>
          <a:stretch>
            <a:fillRect/>
          </a:stretch>
        </p:blipFill>
        <p:spPr bwMode="auto">
          <a:xfrm>
            <a:off x="4427984" y="3933056"/>
            <a:ext cx="1583537" cy="2492896"/>
          </a:xfrm>
          <a:prstGeom prst="rect">
            <a:avLst/>
          </a:prstGeom>
          <a:noFill/>
        </p:spPr>
      </p:pic>
      <p:pic>
        <p:nvPicPr>
          <p:cNvPr id="18446" name="Picture 14" descr="https://lh5.googleusercontent.com/-v43Ir4hnC9g/TXl872V8zJI/AAAAAAAAAI8/LX4X5gJA5cY/s400/Gulliver2.jpg"/>
          <p:cNvPicPr>
            <a:picLocks noChangeAspect="1" noChangeArrowheads="1"/>
          </p:cNvPicPr>
          <p:nvPr/>
        </p:nvPicPr>
        <p:blipFill>
          <a:blip r:embed="rId7" cstate="print"/>
          <a:srcRect r="5501"/>
          <a:stretch>
            <a:fillRect/>
          </a:stretch>
        </p:blipFill>
        <p:spPr bwMode="auto">
          <a:xfrm>
            <a:off x="6300192" y="4149080"/>
            <a:ext cx="2200968" cy="2160240"/>
          </a:xfrm>
          <a:prstGeom prst="rect">
            <a:avLst/>
          </a:prstGeom>
          <a:noFill/>
        </p:spPr>
      </p:pic>
      <p:pic>
        <p:nvPicPr>
          <p:cNvPr id="18448" name="Picture 16" descr="http://cache2.artprintimages.com/p/LRG/41/4127/829MF00Z/art-print/honor-appelton-illustration-from-gulliver-s-travels-of-lilliputians-attacking.jpg"/>
          <p:cNvPicPr>
            <a:picLocks noChangeAspect="1" noChangeArrowheads="1"/>
          </p:cNvPicPr>
          <p:nvPr/>
        </p:nvPicPr>
        <p:blipFill>
          <a:blip r:embed="rId8" cstate="print"/>
          <a:srcRect/>
          <a:stretch>
            <a:fillRect/>
          </a:stretch>
        </p:blipFill>
        <p:spPr bwMode="auto">
          <a:xfrm>
            <a:off x="2267744" y="3140968"/>
            <a:ext cx="2016224" cy="2683712"/>
          </a:xfrm>
          <a:prstGeom prst="rect">
            <a:avLst/>
          </a:prstGeom>
          <a:noFill/>
        </p:spPr>
      </p:pic>
      <p:pic>
        <p:nvPicPr>
          <p:cNvPr id="18450" name="Picture 18" descr="http://cache2.artprintimages.com/p/LRG/53/5393/WOUJG00Z/art-print/mendoza-gulliver-s-travels-from-treasure-1966.jpg"/>
          <p:cNvPicPr>
            <a:picLocks noChangeAspect="1" noChangeArrowheads="1"/>
          </p:cNvPicPr>
          <p:nvPr/>
        </p:nvPicPr>
        <p:blipFill>
          <a:blip r:embed="rId9" cstate="print"/>
          <a:srcRect/>
          <a:stretch>
            <a:fillRect/>
          </a:stretch>
        </p:blipFill>
        <p:spPr bwMode="auto">
          <a:xfrm>
            <a:off x="395536" y="5229200"/>
            <a:ext cx="1728192" cy="12986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4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187624" y="260648"/>
            <a:ext cx="6840760" cy="122413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3600" b="0" i="0" u="none" strike="noStrike" kern="1200" cap="none" spc="0" normalizeH="0" baseline="0" noProof="0" dirty="0" smtClean="0">
                <a:ln>
                  <a:noFill/>
                </a:ln>
                <a:solidFill>
                  <a:schemeClr val="tx1"/>
                </a:solidFill>
                <a:effectLst/>
                <a:uLnTx/>
                <a:uFillTx/>
                <a:latin typeface="Comic Sans MS" pitchFamily="66" charset="0"/>
                <a:ea typeface="+mj-ea"/>
                <a:cs typeface="+mj-cs"/>
              </a:rPr>
              <a:t>Why are studying this topic?</a:t>
            </a:r>
            <a:endParaRPr kumimoji="0" lang="en-AU" sz="3600" b="0" i="0" u="none" strike="noStrike" kern="1200" cap="none" spc="0" normalizeH="0" baseline="0" noProof="0" dirty="0">
              <a:ln>
                <a:noFill/>
              </a:ln>
              <a:solidFill>
                <a:schemeClr val="tx1"/>
              </a:solidFill>
              <a:effectLst/>
              <a:uLnTx/>
              <a:uFillTx/>
              <a:latin typeface="Comic Sans MS" pitchFamily="66" charset="0"/>
              <a:ea typeface="+mj-ea"/>
              <a:cs typeface="+mj-cs"/>
            </a:endParaRPr>
          </a:p>
        </p:txBody>
      </p:sp>
      <p:sp>
        <p:nvSpPr>
          <p:cNvPr id="7" name="Subtitle 2"/>
          <p:cNvSpPr txBox="1">
            <a:spLocks/>
          </p:cNvSpPr>
          <p:nvPr/>
        </p:nvSpPr>
        <p:spPr>
          <a:xfrm>
            <a:off x="683568" y="980728"/>
            <a:ext cx="7560840" cy="511256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AU" sz="1800" b="0" i="1" u="none" strike="noStrike" kern="1200" cap="none" spc="0" normalizeH="0" baseline="0" noProof="0" dirty="0" smtClean="0">
              <a:ln>
                <a:noFill/>
              </a:ln>
              <a:solidFill>
                <a:schemeClr val="tx1"/>
              </a:solidFill>
              <a:effectLst/>
              <a:uLnTx/>
              <a:uFillTx/>
              <a:latin typeface="Comic Sans MS" pitchFamily="66" charset="0"/>
              <a:ea typeface="+mn-ea"/>
              <a:cs typeface="+mn-cs"/>
            </a:endParaRPr>
          </a:p>
        </p:txBody>
      </p:sp>
      <p:sp>
        <p:nvSpPr>
          <p:cNvPr id="8" name="TextBox 7"/>
          <p:cNvSpPr txBox="1"/>
          <p:nvPr/>
        </p:nvSpPr>
        <p:spPr>
          <a:xfrm>
            <a:off x="827584" y="1484784"/>
            <a:ext cx="7416824" cy="461665"/>
          </a:xfrm>
          <a:prstGeom prst="rect">
            <a:avLst/>
          </a:prstGeom>
          <a:noFill/>
        </p:spPr>
        <p:txBody>
          <a:bodyPr wrap="square" rtlCol="0">
            <a:spAutoFit/>
          </a:bodyPr>
          <a:lstStyle/>
          <a:p>
            <a:r>
              <a:rPr lang="en-AU" sz="2400" dirty="0" smtClean="0">
                <a:latin typeface="Comic Sans MS" pitchFamily="66" charset="0"/>
              </a:rPr>
              <a:t>By the time we are finished it is hoped you can …</a:t>
            </a:r>
            <a:endParaRPr lang="en-AU" sz="2400" dirty="0">
              <a:latin typeface="Comic Sans MS" pitchFamily="66" charset="0"/>
            </a:endParaRPr>
          </a:p>
        </p:txBody>
      </p:sp>
      <p:sp>
        <p:nvSpPr>
          <p:cNvPr id="9" name="Subtitle 2"/>
          <p:cNvSpPr txBox="1">
            <a:spLocks/>
          </p:cNvSpPr>
          <p:nvPr/>
        </p:nvSpPr>
        <p:spPr>
          <a:xfrm>
            <a:off x="827584" y="2132856"/>
            <a:ext cx="7560840" cy="367240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AU" sz="1800" b="0" i="1" u="none" strike="noStrike" kern="1200" cap="none" spc="0" normalizeH="0" baseline="0" noProof="0" dirty="0" smtClean="0">
                <a:ln>
                  <a:noFill/>
                </a:ln>
                <a:solidFill>
                  <a:schemeClr val="tx1"/>
                </a:solidFill>
                <a:effectLst/>
                <a:uLnTx/>
                <a:uFillTx/>
                <a:latin typeface="Comic Sans MS" pitchFamily="66" charset="0"/>
                <a:ea typeface="+mn-ea"/>
                <a:cs typeface="+mn-cs"/>
              </a:rPr>
              <a:t>Respond to books and films in an original, thoughtful and creative way that shows you are thinking carefully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AU" i="1" dirty="0" smtClean="0">
                <a:latin typeface="Comic Sans MS" pitchFamily="66" charset="0"/>
              </a:rPr>
              <a:t>Explain some of the ways writer keep you interested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AU" i="1" baseline="0" dirty="0" smtClean="0">
                <a:latin typeface="Comic Sans MS" pitchFamily="66" charset="0"/>
              </a:rPr>
              <a:t>Relate</a:t>
            </a:r>
            <a:r>
              <a:rPr lang="en-AU" i="1" dirty="0" smtClean="0">
                <a:latin typeface="Comic Sans MS" pitchFamily="66" charset="0"/>
              </a:rPr>
              <a:t> some things you read or view to your own life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AU" sz="1800" b="0" i="1" u="none" strike="noStrike" kern="1200" cap="none" spc="0" normalizeH="0" baseline="0" noProof="0" dirty="0" smtClean="0">
                <a:ln>
                  <a:noFill/>
                </a:ln>
                <a:solidFill>
                  <a:schemeClr val="tx1"/>
                </a:solidFill>
                <a:effectLst/>
                <a:uLnTx/>
                <a:uFillTx/>
                <a:latin typeface="Comic Sans MS" pitchFamily="66" charset="0"/>
                <a:ea typeface="+mn-ea"/>
                <a:cs typeface="+mn-cs"/>
              </a:rPr>
              <a:t>Make some connections between the ways that different authors show similar stories and ideas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AU" i="1" dirty="0" smtClean="0">
                <a:latin typeface="Comic Sans MS" pitchFamily="66" charset="0"/>
              </a:rPr>
              <a:t>Say how you decide whether a book, film etc. is good</a:t>
            </a:r>
            <a:endParaRPr kumimoji="0" lang="en-AU" sz="1800" b="0" i="1"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AU" i="1" noProof="0" dirty="0" smtClean="0">
                <a:latin typeface="Comic Sans MS" pitchFamily="66" charset="0"/>
              </a:rPr>
              <a:t>Discuss how language can change over time</a:t>
            </a:r>
            <a:endParaRPr kumimoji="0" lang="en-AU" sz="1800" b="0" i="1"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AU" i="1" noProof="0" dirty="0" smtClean="0">
                <a:latin typeface="Comic Sans MS" pitchFamily="66" charset="0"/>
              </a:rPr>
              <a:t>Give some points of views from books and films and explain whether you feel the same way or not</a:t>
            </a:r>
            <a:endParaRPr kumimoji="0" lang="en-AU" sz="1800" b="0" i="1" u="none" strike="noStrike" kern="1200" cap="none" spc="0" normalizeH="0" baseline="0" noProof="0" dirty="0" smtClean="0">
              <a:ln>
                <a:noFill/>
              </a:ln>
              <a:solidFill>
                <a:schemeClr val="tx1"/>
              </a:solidFill>
              <a:effectLst/>
              <a:uLnTx/>
              <a:uFillTx/>
              <a:latin typeface="Comic Sans MS" pitchFamily="66"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fade">
                                      <p:cBhvr>
                                        <p:cTn id="42" dur="1000"/>
                                        <p:tgtEl>
                                          <p:spTgt spid="9">
                                            <p:txEl>
                                              <p:pRg st="5" end="5"/>
                                            </p:txEl>
                                          </p:spTgt>
                                        </p:tgtEl>
                                      </p:cBhvr>
                                    </p:animEffect>
                                    <p:anim calcmode="lin" valueType="num">
                                      <p:cBhvr>
                                        <p:cTn id="4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animEffect transition="in" filter="fade">
                                      <p:cBhvr>
                                        <p:cTn id="49" dur="1000"/>
                                        <p:tgtEl>
                                          <p:spTgt spid="9">
                                            <p:txEl>
                                              <p:pRg st="6" end="6"/>
                                            </p:txEl>
                                          </p:spTgt>
                                        </p:tgtEl>
                                      </p:cBhvr>
                                    </p:animEffect>
                                    <p:anim calcmode="lin" valueType="num">
                                      <p:cBhvr>
                                        <p:cTn id="50"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229600" cy="1143000"/>
          </a:xfrm>
        </p:spPr>
        <p:txBody>
          <a:bodyPr>
            <a:normAutofit/>
          </a:bodyPr>
          <a:lstStyle/>
          <a:p>
            <a:r>
              <a:rPr lang="en-AU" sz="3200" dirty="0" smtClean="0">
                <a:latin typeface="Comic Sans MS" pitchFamily="66" charset="0"/>
              </a:rPr>
              <a:t>Journey to Lilliput</a:t>
            </a:r>
            <a:endParaRPr lang="en-AU" sz="3200" dirty="0">
              <a:latin typeface="Comic Sans MS" pitchFamily="66" charset="0"/>
            </a:endParaRPr>
          </a:p>
        </p:txBody>
      </p:sp>
      <p:sp>
        <p:nvSpPr>
          <p:cNvPr id="4" name="TextBox 3"/>
          <p:cNvSpPr txBox="1"/>
          <p:nvPr/>
        </p:nvSpPr>
        <p:spPr>
          <a:xfrm>
            <a:off x="755576" y="1772816"/>
            <a:ext cx="4176464" cy="4154984"/>
          </a:xfrm>
          <a:prstGeom prst="rect">
            <a:avLst/>
          </a:prstGeom>
          <a:noFill/>
        </p:spPr>
        <p:txBody>
          <a:bodyPr wrap="square" rtlCol="0">
            <a:spAutoFit/>
          </a:bodyPr>
          <a:lstStyle/>
          <a:p>
            <a:r>
              <a:rPr lang="en-AU" sz="2400" dirty="0" smtClean="0"/>
              <a:t>Imagine that one day someone put a spell on you and you become simply enormous, just like Gulliver was. </a:t>
            </a:r>
          </a:p>
          <a:p>
            <a:r>
              <a:rPr lang="en-AU" sz="2400" dirty="0" smtClean="0"/>
              <a:t>What might be good about that? </a:t>
            </a:r>
          </a:p>
          <a:p>
            <a:r>
              <a:rPr lang="en-AU" sz="2400" dirty="0" smtClean="0"/>
              <a:t>What might be bad about that?</a:t>
            </a:r>
          </a:p>
          <a:p>
            <a:r>
              <a:rPr lang="en-AU" sz="2400" dirty="0" smtClean="0"/>
              <a:t>Write a short story about being very, very, very big in a world where everyone else is very, very small!</a:t>
            </a:r>
            <a:endParaRPr lang="en-AU" sz="2400" dirty="0"/>
          </a:p>
        </p:txBody>
      </p:sp>
      <p:pic>
        <p:nvPicPr>
          <p:cNvPr id="22530" name="Picture 2" descr="http://www.mygullivertravels.com/uploads/5/8/0/7/5807749/322154.jpg"/>
          <p:cNvPicPr>
            <a:picLocks noChangeAspect="1" noChangeArrowheads="1"/>
          </p:cNvPicPr>
          <p:nvPr/>
        </p:nvPicPr>
        <p:blipFill>
          <a:blip r:embed="rId2" cstate="print"/>
          <a:srcRect/>
          <a:stretch>
            <a:fillRect/>
          </a:stretch>
        </p:blipFill>
        <p:spPr bwMode="auto">
          <a:xfrm>
            <a:off x="5004048" y="2564904"/>
            <a:ext cx="3321798" cy="22322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229600" cy="1143000"/>
          </a:xfrm>
        </p:spPr>
        <p:txBody>
          <a:bodyPr>
            <a:normAutofit/>
          </a:bodyPr>
          <a:lstStyle/>
          <a:p>
            <a:r>
              <a:rPr lang="en-AU" sz="3200" dirty="0" smtClean="0">
                <a:latin typeface="Comic Sans MS" pitchFamily="66" charset="0"/>
              </a:rPr>
              <a:t>In the Land of </a:t>
            </a:r>
            <a:r>
              <a:rPr lang="en-AU" sz="3200" dirty="0" err="1" smtClean="0">
                <a:latin typeface="Comic Sans MS" pitchFamily="66" charset="0"/>
              </a:rPr>
              <a:t>Brobdingnag</a:t>
            </a:r>
            <a:endParaRPr lang="en-AU" sz="3200" dirty="0">
              <a:latin typeface="Comic Sans MS" pitchFamily="66" charset="0"/>
            </a:endParaRPr>
          </a:p>
        </p:txBody>
      </p:sp>
      <p:sp>
        <p:nvSpPr>
          <p:cNvPr id="4" name="TextBox 3"/>
          <p:cNvSpPr txBox="1"/>
          <p:nvPr/>
        </p:nvSpPr>
        <p:spPr>
          <a:xfrm>
            <a:off x="1331640" y="1866319"/>
            <a:ext cx="3528392" cy="3785652"/>
          </a:xfrm>
          <a:prstGeom prst="rect">
            <a:avLst/>
          </a:prstGeom>
          <a:noFill/>
        </p:spPr>
        <p:txBody>
          <a:bodyPr wrap="square" rtlCol="0">
            <a:spAutoFit/>
          </a:bodyPr>
          <a:lstStyle/>
          <a:p>
            <a:r>
              <a:rPr lang="en-AU" sz="2400" dirty="0" smtClean="0"/>
              <a:t>Imagine you are very tiny and living in the world of </a:t>
            </a:r>
            <a:r>
              <a:rPr lang="en-AU" sz="2400" dirty="0" err="1" smtClean="0"/>
              <a:t>Brobdingnag</a:t>
            </a:r>
            <a:r>
              <a:rPr lang="en-AU" sz="2400" dirty="0" smtClean="0"/>
              <a:t>. Write a conversation you might have with the Queen of that country, about your world back home in Australia. Make sure you include her replies and reactions.</a:t>
            </a:r>
            <a:endParaRPr lang="en-AU" sz="2400" dirty="0"/>
          </a:p>
        </p:txBody>
      </p:sp>
      <p:pic>
        <p:nvPicPr>
          <p:cNvPr id="29698" name="Picture 2" descr="http://images.fineartamerica.com/images-medium-large/gulliver-in-brobdingnag-kissing-the-hand-of-the-queen-arthur-rackham.jpg"/>
          <p:cNvPicPr>
            <a:picLocks noChangeAspect="1" noChangeArrowheads="1"/>
          </p:cNvPicPr>
          <p:nvPr/>
        </p:nvPicPr>
        <p:blipFill>
          <a:blip r:embed="rId2" cstate="print"/>
          <a:srcRect/>
          <a:stretch>
            <a:fillRect/>
          </a:stretch>
        </p:blipFill>
        <p:spPr bwMode="auto">
          <a:xfrm>
            <a:off x="5292080" y="1844824"/>
            <a:ext cx="2363849" cy="40324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1000"/>
                                        <p:tgtEl>
                                          <p:spTgt spid="29698"/>
                                        </p:tgtEl>
                                      </p:cBhvr>
                                    </p:animEffect>
                                    <p:anim calcmode="lin" valueType="num">
                                      <p:cBhvr>
                                        <p:cTn id="8" dur="1000" fill="hold"/>
                                        <p:tgtEl>
                                          <p:spTgt spid="29698"/>
                                        </p:tgtEl>
                                        <p:attrNameLst>
                                          <p:attrName>ppt_x</p:attrName>
                                        </p:attrNameLst>
                                      </p:cBhvr>
                                      <p:tavLst>
                                        <p:tav tm="0">
                                          <p:val>
                                            <p:strVal val="#ppt_x"/>
                                          </p:val>
                                        </p:tav>
                                        <p:tav tm="100000">
                                          <p:val>
                                            <p:strVal val="#ppt_x"/>
                                          </p:val>
                                        </p:tav>
                                      </p:tavLst>
                                    </p:anim>
                                    <p:anim calcmode="lin" valueType="num">
                                      <p:cBhvr>
                                        <p:cTn id="9" dur="1000" fill="hold"/>
                                        <p:tgtEl>
                                          <p:spTgt spid="296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689" y="316539"/>
            <a:ext cx="8229600" cy="1143000"/>
          </a:xfrm>
        </p:spPr>
        <p:txBody>
          <a:bodyPr>
            <a:normAutofit/>
          </a:bodyPr>
          <a:lstStyle/>
          <a:p>
            <a:r>
              <a:rPr lang="en-AU" sz="3200" dirty="0" smtClean="0">
                <a:latin typeface="Comic Sans MS" pitchFamily="66" charset="0"/>
              </a:rPr>
              <a:t>In the Land of </a:t>
            </a:r>
            <a:r>
              <a:rPr lang="en-AU" sz="3200" dirty="0" err="1" smtClean="0">
                <a:latin typeface="Comic Sans MS" pitchFamily="66" charset="0"/>
              </a:rPr>
              <a:t>Houyhnhnms</a:t>
            </a:r>
            <a:endParaRPr lang="en-AU" sz="3200" dirty="0">
              <a:latin typeface="Comic Sans MS" pitchFamily="66" charset="0"/>
            </a:endParaRPr>
          </a:p>
        </p:txBody>
      </p:sp>
      <p:sp>
        <p:nvSpPr>
          <p:cNvPr id="4" name="TextBox 3"/>
          <p:cNvSpPr txBox="1"/>
          <p:nvPr/>
        </p:nvSpPr>
        <p:spPr>
          <a:xfrm>
            <a:off x="631037" y="1268760"/>
            <a:ext cx="8136904" cy="3046988"/>
          </a:xfrm>
          <a:prstGeom prst="rect">
            <a:avLst/>
          </a:prstGeom>
          <a:noFill/>
        </p:spPr>
        <p:txBody>
          <a:bodyPr wrap="square" rtlCol="0">
            <a:spAutoFit/>
          </a:bodyPr>
          <a:lstStyle/>
          <a:p>
            <a:r>
              <a:rPr lang="en-AU" sz="2400" dirty="0" smtClean="0"/>
              <a:t>Of all the places Gulliver travelled to, he liked this place the best. Why do you think that was? Who are the bestial Yahoos? What point do you think the author is trying to make about humans? Do you agree with this point of view? </a:t>
            </a:r>
          </a:p>
          <a:p>
            <a:r>
              <a:rPr lang="en-AU" sz="2400" dirty="0" smtClean="0"/>
              <a:t>What effect did it have on Gulliver, living here?</a:t>
            </a:r>
          </a:p>
          <a:p>
            <a:r>
              <a:rPr lang="en-AU" sz="2400" dirty="0" smtClean="0"/>
              <a:t>Lots of things about this land seem very unlikely – think about 3 things that the horses couldn’t really do, yet they seem to in this story and explain why they couldn’t really do them.</a:t>
            </a:r>
            <a:endParaRPr lang="en-AU" sz="2400" dirty="0"/>
          </a:p>
        </p:txBody>
      </p:sp>
      <p:pic>
        <p:nvPicPr>
          <p:cNvPr id="30722" name="Picture 2" descr="https://encrypted-tbn2.gstatic.com/images?q=tbn:ANd9GcScfABekjRzn-xXBkcGgJXqBqdj3JLJLrLZH0zeC18WpKv63SDe">
            <a:hlinkClick r:id="rId2"/>
          </p:cNvPr>
          <p:cNvPicPr>
            <a:picLocks noChangeAspect="1" noChangeArrowheads="1"/>
          </p:cNvPicPr>
          <p:nvPr/>
        </p:nvPicPr>
        <p:blipFill>
          <a:blip r:embed="rId3" cstate="print"/>
          <a:srcRect/>
          <a:stretch>
            <a:fillRect/>
          </a:stretch>
        </p:blipFill>
        <p:spPr bwMode="auto">
          <a:xfrm>
            <a:off x="3203848" y="4346580"/>
            <a:ext cx="2520280" cy="210285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22"/>
                                        </p:tgtEl>
                                        <p:attrNameLst>
                                          <p:attrName>style.visibility</p:attrName>
                                        </p:attrNameLst>
                                      </p:cBhvr>
                                      <p:to>
                                        <p:strVal val="visible"/>
                                      </p:to>
                                    </p:set>
                                    <p:animEffect transition="in" filter="fade">
                                      <p:cBhvr>
                                        <p:cTn id="14" dur="1000"/>
                                        <p:tgtEl>
                                          <p:spTgt spid="30722"/>
                                        </p:tgtEl>
                                      </p:cBhvr>
                                    </p:animEffect>
                                    <p:anim calcmode="lin" valueType="num">
                                      <p:cBhvr>
                                        <p:cTn id="15" dur="1000" fill="hold"/>
                                        <p:tgtEl>
                                          <p:spTgt spid="30722"/>
                                        </p:tgtEl>
                                        <p:attrNameLst>
                                          <p:attrName>ppt_x</p:attrName>
                                        </p:attrNameLst>
                                      </p:cBhvr>
                                      <p:tavLst>
                                        <p:tav tm="0">
                                          <p:val>
                                            <p:strVal val="#ppt_x"/>
                                          </p:val>
                                        </p:tav>
                                        <p:tav tm="100000">
                                          <p:val>
                                            <p:strVal val="#ppt_x"/>
                                          </p:val>
                                        </p:tav>
                                      </p:tavLst>
                                    </p:anim>
                                    <p:anim calcmode="lin" valueType="num">
                                      <p:cBhvr>
                                        <p:cTn id="16" dur="1000" fill="hold"/>
                                        <p:tgtEl>
                                          <p:spTgt spid="307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36712"/>
            <a:ext cx="8229600" cy="1143000"/>
          </a:xfrm>
        </p:spPr>
        <p:txBody>
          <a:bodyPr>
            <a:noAutofit/>
          </a:bodyPr>
          <a:lstStyle/>
          <a:p>
            <a:r>
              <a:rPr lang="en-AU" sz="2800" dirty="0" err="1" smtClean="0"/>
              <a:t>Roald</a:t>
            </a:r>
            <a:r>
              <a:rPr lang="en-AU" sz="2800" dirty="0" smtClean="0"/>
              <a:t> Dahl has written many books that seem to revolve around being either very large or very small.</a:t>
            </a:r>
            <a:endParaRPr lang="en-AU" sz="2800" dirty="0"/>
          </a:p>
        </p:txBody>
      </p:sp>
      <p:pic>
        <p:nvPicPr>
          <p:cNvPr id="4" name="Picture 8" descr="http://upload.wikimedia.org/wikipedia/en/4/4a/The_Minpins_first_edition.jpg"/>
          <p:cNvPicPr>
            <a:picLocks noChangeAspect="1" noChangeArrowheads="1"/>
          </p:cNvPicPr>
          <p:nvPr/>
        </p:nvPicPr>
        <p:blipFill>
          <a:blip r:embed="rId2" cstate="print"/>
          <a:srcRect/>
          <a:stretch>
            <a:fillRect/>
          </a:stretch>
        </p:blipFill>
        <p:spPr bwMode="auto">
          <a:xfrm>
            <a:off x="611560" y="1979712"/>
            <a:ext cx="2879410" cy="3664099"/>
          </a:xfrm>
          <a:prstGeom prst="rect">
            <a:avLst/>
          </a:prstGeom>
          <a:noFill/>
        </p:spPr>
      </p:pic>
      <p:sp>
        <p:nvSpPr>
          <p:cNvPr id="6" name="TextBox 5"/>
          <p:cNvSpPr txBox="1"/>
          <p:nvPr/>
        </p:nvSpPr>
        <p:spPr>
          <a:xfrm>
            <a:off x="3851920" y="2060848"/>
            <a:ext cx="4392488" cy="1938992"/>
          </a:xfrm>
          <a:prstGeom prst="rect">
            <a:avLst/>
          </a:prstGeom>
          <a:noFill/>
        </p:spPr>
        <p:txBody>
          <a:bodyPr wrap="square" rtlCol="0">
            <a:spAutoFit/>
          </a:bodyPr>
          <a:lstStyle/>
          <a:p>
            <a:r>
              <a:rPr lang="en-AU" sz="2400" dirty="0" smtClean="0"/>
              <a:t>The </a:t>
            </a:r>
            <a:r>
              <a:rPr lang="en-AU" sz="2400" dirty="0" err="1" smtClean="0"/>
              <a:t>Minpins</a:t>
            </a:r>
            <a:r>
              <a:rPr lang="en-AU" sz="2400" dirty="0" smtClean="0"/>
              <a:t> was his final book and was published after his death. It is the only children’s book of his that is not illustrated by Quentin Blake.</a:t>
            </a:r>
            <a:endParaRPr lang="en-AU" sz="2400" dirty="0"/>
          </a:p>
        </p:txBody>
      </p:sp>
      <p:sp>
        <p:nvSpPr>
          <p:cNvPr id="7" name="TextBox 6"/>
          <p:cNvSpPr txBox="1"/>
          <p:nvPr/>
        </p:nvSpPr>
        <p:spPr>
          <a:xfrm>
            <a:off x="3851920" y="4365104"/>
            <a:ext cx="4536504" cy="1323439"/>
          </a:xfrm>
          <a:prstGeom prst="rect">
            <a:avLst/>
          </a:prstGeom>
          <a:noFill/>
          <a:ln w="38100">
            <a:solidFill>
              <a:schemeClr val="tx1"/>
            </a:solidFill>
          </a:ln>
        </p:spPr>
        <p:txBody>
          <a:bodyPr wrap="square" rtlCol="0">
            <a:spAutoFit/>
          </a:bodyPr>
          <a:lstStyle/>
          <a:p>
            <a:r>
              <a:rPr lang="en-AU" sz="1600" i="1" dirty="0" smtClean="0"/>
              <a:t>“And above all, watch with glittering eyes the whole world around you, because the greatest secrets are always hidden in the most unlikely places. Those who don’t believe in magic will never find it.” </a:t>
            </a:r>
          </a:p>
          <a:p>
            <a:r>
              <a:rPr lang="en-AU" sz="1600" i="1" dirty="0" smtClean="0"/>
              <a:t> </a:t>
            </a:r>
            <a:r>
              <a:rPr lang="en-AU" sz="1600" i="1" dirty="0" err="1" smtClean="0"/>
              <a:t>Roald</a:t>
            </a:r>
            <a:r>
              <a:rPr lang="en-AU" sz="1600" i="1" dirty="0" smtClean="0"/>
              <a:t> Dahl</a:t>
            </a:r>
            <a:endParaRPr lang="en-AU" sz="1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36712"/>
            <a:ext cx="8229600" cy="1143000"/>
          </a:xfrm>
        </p:spPr>
        <p:txBody>
          <a:bodyPr>
            <a:noAutofit/>
          </a:bodyPr>
          <a:lstStyle/>
          <a:p>
            <a:r>
              <a:rPr lang="en-AU" sz="2800" dirty="0" smtClean="0"/>
              <a:t>Here are some of his other books that involved people being either very small or very big.</a:t>
            </a:r>
            <a:endParaRPr lang="en-AU" sz="2800" dirty="0"/>
          </a:p>
        </p:txBody>
      </p:sp>
      <p:sp>
        <p:nvSpPr>
          <p:cNvPr id="20482" name="AutoShape 2" descr="data:image/jpeg;base64,/9j/4AAQSkZJRgABAQAAAQABAAD/2wCEAAkGBwgHBgkIBwgKCgkLDRYPDQwMDRsUFRAWIB0iIiAdHx8kKDQsJCYxJx8fLT0tMTU3Ojo6Iys/RD84QzQ5OjcBCgoKDQwNGg8PGjclHyU3Nzc3Nzc3Nzc3Nzc3Nzc3Nzc3Nzc3Nzc3Nzc3Nzc3Nzc3Nzc3Nzc3Nzc3Nzc3Nzc3N//AABEIAK8AcwMBEQACEQEDEQH/xAAbAAABBQEBAAAAAAAAAAAAAAAFAAEDBAYCB//EAEQQAAIBAwMBBQQHBQQJBQAAAAECAwAEEQUSITEGEyJBYRQyUZEVUnGBkqHRI0JTscFDcuHwFiQzNWKCg7LxBxc0VHP/xAAaAQACAwEBAAAAAAAAAAAAAAAABAECAwUG/8QAMREAAgECBAMHBAEFAQAAAAAAAAECAxEEEiExE0FRBRQiMmFx8DOB0eGhI5GxwfEV/9oADAMBAAIRAxEAPwCG1W3CXVxeyMlva27TybepCkcD1OeK87OTUoRW8pJe1+f2PVYvEOhDMtxX9v7LdyQZPhwRnqMgHn51dPddG1/Z2L4aq6tNSZVZwpVQru7+5HGpZn+xRkmrxjKflRepVhTV5uxFqFw+myQJqFneWpnDGPvoGXIHXrz/AJFbd1qCn/pYe9r/AMFGPVhcakI7eaD2YLyW4d2PkBUOi1HVPMCxilUupLKE1lRiwDAlThh5g/A1i4yjuhyNSE1eLOqguPQAqAIjIysQV4DY4OfKnI4aE0sr1avr72sJyxM4yd1pe2nte4ml/Zb1QnnGDUQwy4vDnLle/wA9CZ4l8LiQjztb56iWXOBsbJ8qJ4XLrmVl/rf57dSKeKzWWV3f+9vnv0GWbdk7eigmpqYVQtru7L9hTxTny2Sb/RKp3KD8aVnHLJxfIahJTipLmPVSxJbyiGTc0ayLjG1vLzBB8iCAQfIiqyUnZxbTXNfNuphXoRrRyyFeXLXE0lxN1PJx8AP8KKdPKlFFoQjRp2WyN12Z0pdMsY5JIgt9MoeUn3kzzs9MfzzTU/B4FyOHUqutLO9uQTupIppIpO7jZ4lZdxHIDe8M+uKwVWcJaGfCT3OrO8gt3H+pREIuEKgblA6AHHwpqGMs9UVlhrrRkOsdmNF7UO10gNrqQGDPEAGPHAcdHH+QRTSlTxEbGcZVMPLMjzK4hms7+4sbkYmgkKN6/A/eMH7651SDhJo9Fh66qwUhVmMjezXEpDxJIUHmqkg0zSq0owcZxuK1oTdROMrff/X9vsNHHM5VFVmfPRRkn7qq5UryaWlv509S1qmVZmt/z7DSRTpKwYlDkeFsg9PgavCrQ4ajKN37ev4KSp1XJypy0frfl+R2huQ4Qhu8JGF28/rU5sO7+Hl678vnT2ItXSvm5+lvX5+Rmt7rd3bK+/yXaQT92M1ZVsPGWZR+adX8/go6daUfOre/v0+f5OjDcROBMGQEnAZccfeKyqTouPgjrp++ZtTVXNdy012t9h6XGRUAPFOLe5tpTghbiLg9M7xWlHz36XFcZ9Frrb+WbaPWVnmbvV2lvPPU/Ghq4i8PlWhbWXw7vKs3EysJpVU8kZFQkTYu6JcbtQiwcjJHHnxTGH0qoyxEf6bMH29Zf9OrsR4/2Ue/H1tv/itMV5hns1+GwMpNHYNL2ebZo0xlllij9qjIaM4PBXP3fGoe4hiNaqsuTJ5ll360kapHfyENGIzy8ef3fkc+tBRNWpt+Xn7nD2/tx0e3ujuuIULXOTllQHIDeeTgDHWgspuHElHZ7fkfUUa8k0vUoDvbvRHIyArxu4ODzjqKCKbUFOnLTmR3dpdHtMLzpF7XEqHdywwCcegAOaORaFSPAyc7Ml1CRo4dZF+xMErj2VHIJLc8qPh0oK00m6eTfmZSrHRFQBW1GFbizeNk34IbbnG7BBx+VXpzyyuYYinxKbj80L1pfJJH3scu6Jh8j8KtJOL1COWpHNE0GnanEI1WdwUz7w8qo0K1aLvdIfUrpJMtBNz0PNCIpQa0aLOiag8chkVim1c5xnaMcnPl51eGZPw7meJhFR8WxhDevq2q3OoSLt71vCP+EcDPrjFTUstDXCRdr2LlYnRNBocEMljukhjdt55ZQfhXPxM5KpoxKvJqejHbQ7csSJJRzkYxx+VQsXNLYO8Staw30Fb/AMWX5j9KO9z6B3iXQX0Fb/xZvmP0qe9y6B3mXQX0Fb/xZvmP0o73LoHeZdCxcWdvHYyBYY9yRHDFBngfGs4VJOotSkZyc1qZeuodAVADUAD5IpLG5e7s4+9SQ5lh+J+svr6edbQkpJRkKShKlJzhs91+CeLU7G8bZHcqkjcCJ2w4P9085qzpNbl6eIpydk9f5JPpC1st6PeRB1PhTIZj6YHNQqcnsgqV6a3ZG+t3V5ZS2NrE0MMwHeyMfG6/V9B8fM1bSmn1EpRdeadtESW0IhjCgY4peTuzo04ZVYmqDQ0mgf7vH99q5uK+oI4jznB1y1DEd3NwcZ2j9anuk/Qnu8hfTtr9Sb8I/Wjuk+q+fYO7SF9O2v8ADn/CP1o7pP5/wO7SH+nLX+HN+EfrR3SoHd5lqSVZ9OklQEK0TEbuvSsoxy1EmZpZZ2MnXWOiKgBUAMRnigDP9p9Lku40kglWPu1kdg3AIVSx5+OFxT2CficWcftWGWCmmLSrCIBO7g7pAOm8sc+fJ/wqMTWUnorEYPDNbu4cjjVGwoA4FJttnVUUnoS1BoKgDQdnZA1rJHnlHz9x/wDFc/Fx8aYliV4kyhqmnSQzNJEjNC3iGOcVvQrqUbPc2pVVJWe4Opk3G/z1oAt2Wnz3bDapWPPLngVlUrRgvUznUUQ/e7LXS5EXhVj2j+Vc+nedVXE4eKojLV1ToCoAVACoAG667LabF2/tQ0Z3AnIKNkcfZj76bwf1H7HM7VX9Fe5LpibIsDp5UvUd2NYdWRbHvn+6P61QY5nVBIqALNheGynEgBIPDD4j9azq0+JGxnUgpqxqLeeO4jEkLBh6eR9a5U4uLsxCUXF2Yz28EnLwxt6lQalTktmCk1sxLbW6HKwRqfiEFDnN7sM8nzJeMegqm5Uz+t6gs7CCFt0anLN9Y10MNRy+J7jtCk4+JgqmxgVACoAVAFHWJ2tdOnuE2bo0JBcZAJ4z+dOYFXqP2OX2tK1Fe4tLffArY5K5peorMbw8s0bkiXUT3LwBm7wAHCrnH21KpvLmewPEJ1OHHVlmshkegDQaHDE9jl4kY7zyyg/CudiZSVTRiVeTU9B30lo5Glsbl4mJztPINCxOZWqK4KumrTVxmuNVts95bxzAfvJ/h+lSoUJ7OxKjSls7FZtdlHAt0VvVjV1hIvmXWHXUpXWo3N0CskmEP7qjApiFCENkaxpQjsVa1NBUAKgBUAKgAPrFyUu4IiC1uAWuFIBTBzt3fD3T8q6WAjuzhdry8UY+5z2blEllFhs+EDd9gpTERtNodwE81NXCkdvHG8jqPFI25j92KzlUlJJN7DcKMISclu9yWqGo9ABLT9VFnb913JfxE53Yparh+JLNcwqUc8r3Lml6nPdXfdShNuCRgc1jXoRhDMjKrRjGN0XLvUIbSZY5g3iXdkDIFYwoymroyhSlNXQ3eafejBaGU/A+8P60Wq0+pNqkCtPocDcwu6H4HkfrWscXLnqXjiJLcHXGkXcClsLIg5JU9PnTEMTCWmxvGvCQPpg2HoAVADEgAkkADrmgDN6zJDaQ3MWot3dzftDcwk5I7gK4VT9U55/5vSu7QgqcFFnksVW41VzK3ZyQWrFTOjxySuIlB90A4/PrSuMpaZkOdnV8ssjNapyK5h6BO49BIqALlppk93D3sRQLnHiNY1K8abszKdaMHZlrRbW4jvi7xMEVWBbGBWWIqRlTsmZ15xcNGX9Q003twj96EULj3cnrWFKvw4vQxp1eHG1ihbWWnwRyTXD7j3gA3NgY4AOKclOrOpGC0VhV42Uacprq/wABexeN4SIMNGDwQMDp8PypTF0uHUte5FCs60czO7mWKOF97quVI5PXisIRbasbxTb0McBxXZOmPUAKgAXrneyey2sDRKZZSXMpYJsVSzZ28448qbwUE53aOZ2pUcaSSe7KM2kahdxQXbW1o0ioFlWWV2fxPtVSxXy69egrsZl0POgmSLuNSmdhCoghVkdWJD+MAFenqPsqlW0oP2L0m4zTRsbN98INcCWjPW0pXiT1BqKgDR6B/u//AJz/AErm4r6gjiPOEjjGfKljAqz6haRZDzKx+qvi/lWsKNSWqRpGlOXICXV5EUmntoG7qMKApQnc2cgdcYxnp8a7mFhKMfHK5x8bSyTSy2+bk2kXMotw00UrxxIAY02qGfI6k/mD+flang6c1Kpl+eg1Uqqk40s339H1BTP3jFsnBPGTnApdJLY7sFlikNQWFQAqA2Lem9nrS60Ftd1y3vmlt9Plv7VY5wm8Kc7gFHAI24ySfQV2aVONNaczymIrzqvxcgcY9FRbmwlg1GGW4nMby+3PlG27w208cU04eorcC6zaxXk1teaNC0FsYNjRzXG7HdgOGyeSNrDj41SaTVi0G07lzSLtZVkRZEkVXIV0GAy+Rx61x8RSySseiwNd1IXYUpc6IqADmjPdizxBDE6bzyz4OePSkcQqefxN/wBhSsoZtWC7ua5llcTM5wxG3JIFNQjBJWGIRikrEG1vqn5VpcvcvJufRJo4kPeI+WyMdcdPy/OmKSThocHGStjoue1l+ybUZYfod4Y5gz+0O7IrDLDe2OByedrfZTXFSp5U9BWFJyrp1I30X+EVxpVz7MJvAE2bsbucYrjd4hmyno1WjfKUq3NRUAM2dpx1xUEPYP6RcX3aKO33Wd0dJk01Eht2ePChAAzlC+1gxyCGB4x0rvKx416mc029ae/hgfT+z5a7k3WcsloqluAASQxAPkOeauQbPVuz1ta9lNS1O1tdDuBHbyyK8Ns0PIAVv3mGfBjoOlVvqSeVaS+GjkXYPAqSog4WQZ/oB+VLY6KaUh/s6o1NxNMpyAa5R6ND0Emk0D/d/wD1DXNxX1BHEecI5x1pYwFn1oAXOaAFk+tAEF7/APDn/wDzb+VXp+dFoeZGRrsHTFQBxK22N2zjCk5oWrKzdos1HY2JbGzubWNsLHH3QUc+UWf+2u+tzxvIwFgtyLnRR4SjIm7kZXE4Ix+dXiQbzsnPMf8A0l1uO753peSRbjnKHd8uc1S2pJ5npyRpagoS0rXsgdiOThVxny86xxa8A3gvqo08XuCuM9z08djugsELHVWs4O6WJXG4nJbFL1cOqkr3MalFTd7kbapeFiVnYAnIXjirKhTtsSqMLbFnS7+6mvYo5ZmZCTkHHwNZVqUIwbSKVacFBtIu67cS28ERhcoWbBxWGGhGbakjGhBSbuCPpO9/+w3yH6U7wKXQa4NPoWX1qR7ZonhDFk2l93p16VisLFSzJmfd1mumC6bGBUMCew0fUNXTUXtJrWGKzgRgbgcO7kjBORgAKSftpzDUYzWZ8mcrtDFTpPhrZoN2Gm3el9pr6GSe1mspreOeNrZSgDMzKxILMc+A+ddOJwGef6H3s11YyrJmOFXLq/7wEz7cfDGKvHZkG5spL+07JQ6cUhS5vZJYIt67kSMliDx/wD5mqsCpo/YC8uOzQuYL2HfeyLMVFsSY2Ozn3+F454zjNZ1FnVpGlObg80QBY3bFhDMmyQKrcOGBBGeDXLr0HSZ6LB4yNZW5ovUuPhXTtLW8txK0zKdxUAClauIdOWWwvUrOErWI20a7ViAqkZ4O4DIqyxVO2pKxEOZY07TbmC8jlkVQq5zhh8KyrV4Sg0itStCUWkXNZtJbuKJYQCVfJyaxw9SMG8xlRnGDdwV9D3n1E/GKb71SGO8QLMmi91atK8zCRULFccZArNYq87JFFiLytYD04MjZqCAtp1nZ3+lNaahC01vcXo3x7iA2yGRgMj1rqYL6f3PP9q/XXt+S7Yez2tjJOsp9lXTEuVJwCFLzPjr5BsZ9M06jmHnVgyR20M8Sv3jadM4BPQFmPPzqy2INVYTJb9nNIubeXe0l1NIxAxtdmYsvPXByPXFEUrgaLQL9oIpnS+kyGyYVj8O0QDwZ6Achs/HiqEo8x0xXS/kDvuyqEgeR2iksbyOp2atWaQVzDvo0egc6f/1D/SudivqCWI85f71B/aL+IVhlfQysxd6h/tF/FRlfQLMXeJ9dfxCjK+gWYu8Q/vr86Mr6BZkd7zZTkdO7b+VWp+dEw8yMjXWOic5qSLhXRbp0WNVIAivo5GJXIAKMuPv6faa6eC+m/c4Hai/rJ+n5LS3UV131tciOUNpaCTux4ZE3ScDjpg4xjzpy5zbGNtntr2EpDAIZp9Od44k4WNH3HA8uOPlVk9CLBmUNF2c06AIkZjnkC910xk4J9SOvqaL6k2DEEkzdnDOZe7jVGkAX+0Qx4w338/cKyctTRRMHpyhb6X45X/tFJYt3kdPs9B7PFIHaTDOlQSS2gZLuWIbiNq9KUrTSnrG4rWmlLYrvpN20jHwNk5yX61dYiCVi6xELHP0Pd/Vj/HU94h8RPHgL6Hu/qx/jo7xD4g7xAX0Pd/Vj/GKO8wDvEC/JaTR2Lb7ybKxcoD4enSsFUi56RRiqsXPYA5p4buQ9561fKZZizpF5LHc3KrtEe2POere/wPUcH7Kew3hizk9oPNUS6IkWeK21SRlULClisYVegAZuPlTOYQygWNI7eSC7jQpE2ntGN37gHIGPjg/lVkyMpO11Fa6Xp8TSlg9w5V8dc5Py5FTfUi1grbTNadkZEiRpJTaqxjySc7ACFH2DgfGqcyyWhmbd8ai/GCQpIP2Urildj+BdrhYSUlY62YP6LNiy6/vn+lI4iPjFK78RbN7DnmWP8QrLhS6Gdn0F7bD/ABY/xCjhS6BZ9Be2Q/xY/wAQo4T6BZ9Be2Q/xY/xCjhPoRZ9Dm7nBtJSCCNh8/SppxtNFoO0kZjvB8a6Vh+5SRzJIkYJG5gMjyHma3jG7E6lRqLaNFq+ki1u9Ls9DN5NPfQLcGKbY5IboBtVcYAJyTTiikkonJdSU25SYIu9F1yzvoZHtnae7BS3hDoe82jO0ENg8+frVrMrmW5Y/wBFO0ciQRfRlzjZIgQsviOADk7sD0z1zxmhJhmj1AunaDqt8ogsbaWW4s41iYCRUWJixU++Qu74DOTip1ZDstwjFoeuXcEz289+0cO+Nx3kaNuUZYDOCSB1xk0ahouZmbLUDLed5PN3zuAxkCbc/dWFaLlqM4aoouzDQnBFLZTp8QM6XchbUc/vGlK0LyFqsvEDLgukr70b3jzimI6o3jVTRF33rV8pbOLvvWjKGcXfUZQzsl9vn2bO+fbjGM+VV4Ub3sV8O9iLvvWrZS2ch0iWxku3XUrxrRDEwhmCFwJeNu4AE7euaZhFX1OfVqPLoaiTtVpEPayBjdM1jFpQ01rpYzlTtP7RV64yf50xzEeRQutZ0C0XsnBa6m9wunXpNzutnXKlw5kUcnHGAvJ5qFbT0J119SeDtnpwltfa7tyX7QvqE4Mbf7AHCHpzjjjrxU3It/gWm9p9Hhh1ezbULeNn1T260vbmweZD/wBMHIYHkZoQNN2ItE1rRza6hDq+sTTrcTSyyRPC3eFsYjmiZRhXJ4YE7celQmDTuefRy4aQkqHKrkD0xVGtDSL8QVguQYlIYEHpg1i4jkZ2RdttTWKPYTnB8iKylSzO5WWrudTapHLC6RyAsRjHpURo2ZEU07sp+1Lk+IZHX0rXKa8QQuVPO4Y+NGUOIx/aBxyMnyqcocQYXSk4DDP21GUOIP7R61OUOIEOwPct2gW8uniWGwie5PenguOEGOp5IOB8KYgtRCc/DY2ejxabY6jqOn3U9ukDa9G9ndLIhEXh7xfP3SP2Z/veXlrYwbKNteWzdkGbVJLdrFxqJmR3j3sxb9jtHvbt2dpHTnpUWBsC/wDp/rF5ZaXriQtbAW9m1zF3gXLzZQDqfENqHgfE/GpsDdw7Ddxt2DzLIonbQbv3JYgoJkGBs97djpzwMiiwXKHbyYP2c0MNIjbY7fcBLG37Tuz0C+IEHrnjO3FQ0SmcakoHYy1bSr62S0ENgEtlRN0l2ZMysW3Ahww5yCMbeeuJa0IT1DiWljddou1TXdzaqNRmewtWZ1IVTCX3Lg4XlY+TgcEdazyq7Nc7SRQhurVexaLcSRQ6pb6NKE/aIe/V5CNnB95CEI9HPrQloS283oDO2uuXd9oOgiZ7YrdQe0SrGF8Mm98DAPhG1xwfT4VEtkTHSTsErzVYo9O7IWBCyXUpspRKTHtg2MQ+WBzuIZcg4GBUu1kiLu7YSzaf+4U2p308BtrWBY41mkjfPe3EkY9zy2M5HmBt3YqbXZXM8ljP91JpPZXUbXRpLSa4hu7mHUy8ke57buyqEEkblwScLnxeWeKi1loXz3ldhbtNcxnsffBJB35sNM3ft4yrEMd+1Rzn633UNLKVjJqR5n33rVLGucr28qKx7xN3KkemDz+VWtdqxmpJJ3RIZrcSKWhBxKT7o5U44/nWlpdSilTvtzGlnt8DdApIcHJUdAMH51FpdSVUilt0GiubWTGYAGLlgwUDC8cUZZdSeJTas48/4Ebi3CFktlKF1YKQOB5rn5UWl15EOcL+Xmn9uaOnuIF73u4F7wsMHaBgHH+PzotLTUhzjZq3zT9lY3VokkQa2VnRmEjbR4wc4+WR8qiSlrqWjUh4Vl23O7WSAIwmjXxdCFB8jx6ckHj4Vm03sXhOKvm+aEy3FuGz3I93B8I64Az+R+dRlfUupw6CW4t17r/V1yPfO0eLgc/OpyvqRxI6afP+jRXECr+0gVsrhvCOTknP8h91RlfJhGcEtV81/RxFLCsDI8Ks5YENgcDjP9alxd9CsZxytNanffW2WxD/AGgZCQPCPq/Z1/KizLOcNdOfxf5FJNAe+2QqpfaV8I8OOvzqFF6XYOcbOy3t+yvvq5jc/9k="/>
          <p:cNvSpPr>
            <a:spLocks noChangeAspect="1" noChangeArrowheads="1"/>
          </p:cNvSpPr>
          <p:nvPr/>
        </p:nvSpPr>
        <p:spPr bwMode="auto">
          <a:xfrm>
            <a:off x="0" y="-136525"/>
            <a:ext cx="1095375" cy="1666875"/>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20484" name="AutoShape 4" descr="data:image/jpeg;base64,/9j/4AAQSkZJRgABAQAAAQABAAD/2wCEAAkGBwgHBgkIBwgKCgkLDRYPDQwMDRsUFRAWIB0iIiAdHx8kKDQsJCYxJx8fLT0tMTU3Ojo6Iys/RD84QzQ5OjcBCgoKDQwNGg8PGjclHyU3Nzc3Nzc3Nzc3Nzc3Nzc3Nzc3Nzc3Nzc3Nzc3Nzc3Nzc3Nzc3Nzc3Nzc3Nzc3Nzc3N//AABEIAK8AcwMBEQACEQEDEQH/xAAbAAABBQEBAAAAAAAAAAAAAAAFAAEDBAYCB//EAEQQAAIBAwMBBQQHBQQJBQAAAAECAwAEEQUSITEGEyJBYRQyUZEVUnGBkqHRI0JTscFDcuHwFiQzNWKCg7LxBxc0VHP/xAAaAQACAwEBAAAAAAAAAAAAAAAABAECAwUG/8QAMREAAgECBAMHBAEFAQAAAAAAAAECAxEEEiExE0FRBRQiMmFx8DOB0eGhI5GxwfEV/9oADAMBAAIRAxEAPwCG1W3CXVxeyMlva27TybepCkcD1OeK87OTUoRW8pJe1+f2PVYvEOhDMtxX9v7LdyQZPhwRnqMgHn51dPddG1/Z2L4aq6tNSZVZwpVQru7+5HGpZn+xRkmrxjKflRepVhTV5uxFqFw+myQJqFneWpnDGPvoGXIHXrz/AJFbd1qCn/pYe9r/AMFGPVhcakI7eaD2YLyW4d2PkBUOi1HVPMCxilUupLKE1lRiwDAlThh5g/A1i4yjuhyNSE1eLOqguPQAqAIjIysQV4DY4OfKnI4aE0sr1avr72sJyxM4yd1pe2nte4ml/Zb1QnnGDUQwy4vDnLle/wA9CZ4l8LiQjztb56iWXOBsbJ8qJ4XLrmVl/rf57dSKeKzWWV3f+9vnv0GWbdk7eigmpqYVQtru7L9hTxTny2Sb/RKp3KD8aVnHLJxfIahJTipLmPVSxJbyiGTc0ayLjG1vLzBB8iCAQfIiqyUnZxbTXNfNuphXoRrRyyFeXLXE0lxN1PJx8AP8KKdPKlFFoQjRp2WyN12Z0pdMsY5JIgt9MoeUn3kzzs9MfzzTU/B4FyOHUqutLO9uQTupIppIpO7jZ4lZdxHIDe8M+uKwVWcJaGfCT3OrO8gt3H+pREIuEKgblA6AHHwpqGMs9UVlhrrRkOsdmNF7UO10gNrqQGDPEAGPHAcdHH+QRTSlTxEbGcZVMPLMjzK4hms7+4sbkYmgkKN6/A/eMH7651SDhJo9Fh66qwUhVmMjezXEpDxJIUHmqkg0zSq0owcZxuK1oTdROMrff/X9vsNHHM5VFVmfPRRkn7qq5UryaWlv509S1qmVZmt/z7DSRTpKwYlDkeFsg9PgavCrQ4ajKN37ev4KSp1XJypy0frfl+R2huQ4Qhu8JGF28/rU5sO7+Hl678vnT2ItXSvm5+lvX5+Rmt7rd3bK+/yXaQT92M1ZVsPGWZR+adX8/go6daUfOre/v0+f5OjDcROBMGQEnAZccfeKyqTouPgjrp++ZtTVXNdy012t9h6XGRUAPFOLe5tpTghbiLg9M7xWlHz36XFcZ9Frrb+WbaPWVnmbvV2lvPPU/Ghq4i8PlWhbWXw7vKs3EysJpVU8kZFQkTYu6JcbtQiwcjJHHnxTGH0qoyxEf6bMH29Zf9OrsR4/2Ue/H1tv/itMV5hns1+GwMpNHYNL2ebZo0xlllij9qjIaM4PBXP3fGoe4hiNaqsuTJ5ll360kapHfyENGIzy8ef3fkc+tBRNWpt+Xn7nD2/tx0e3ujuuIULXOTllQHIDeeTgDHWgspuHElHZ7fkfUUa8k0vUoDvbvRHIyArxu4ODzjqKCKbUFOnLTmR3dpdHtMLzpF7XEqHdywwCcegAOaORaFSPAyc7Ml1CRo4dZF+xMErj2VHIJLc8qPh0oK00m6eTfmZSrHRFQBW1GFbizeNk34IbbnG7BBx+VXpzyyuYYinxKbj80L1pfJJH3scu6Jh8j8KtJOL1COWpHNE0GnanEI1WdwUz7w8qo0K1aLvdIfUrpJMtBNz0PNCIpQa0aLOiag8chkVim1c5xnaMcnPl51eGZPw7meJhFR8WxhDevq2q3OoSLt71vCP+EcDPrjFTUstDXCRdr2LlYnRNBocEMljukhjdt55ZQfhXPxM5KpoxKvJqejHbQ7csSJJRzkYxx+VQsXNLYO8Staw30Fb/AMWX5j9KO9z6B3iXQX0Fb/xZvmP0qe9y6B3mXQX0Fb/xZvmP0o73LoHeZdCxcWdvHYyBYY9yRHDFBngfGs4VJOotSkZyc1qZeuodAVADUAD5IpLG5e7s4+9SQ5lh+J+svr6edbQkpJRkKShKlJzhs91+CeLU7G8bZHcqkjcCJ2w4P9085qzpNbl6eIpydk9f5JPpC1st6PeRB1PhTIZj6YHNQqcnsgqV6a3ZG+t3V5ZS2NrE0MMwHeyMfG6/V9B8fM1bSmn1EpRdeadtESW0IhjCgY4peTuzo04ZVYmqDQ0mgf7vH99q5uK+oI4jznB1y1DEd3NwcZ2j9anuk/Qnu8hfTtr9Sb8I/Wjuk+q+fYO7SF9O2v8ADn/CP1o7pP5/wO7SH+nLX+HN+EfrR3SoHd5lqSVZ9OklQEK0TEbuvSsoxy1EmZpZZ2MnXWOiKgBUAMRnigDP9p9Lku40kglWPu1kdg3AIVSx5+OFxT2CficWcftWGWCmmLSrCIBO7g7pAOm8sc+fJ/wqMTWUnorEYPDNbu4cjjVGwoA4FJttnVUUnoS1BoKgDQdnZA1rJHnlHz9x/wDFc/Fx8aYliV4kyhqmnSQzNJEjNC3iGOcVvQrqUbPc2pVVJWe4Opk3G/z1oAt2Wnz3bDapWPPLngVlUrRgvUznUUQ/e7LXS5EXhVj2j+Vc+nedVXE4eKojLV1ToCoAVACoAG667LabF2/tQ0Z3AnIKNkcfZj76bwf1H7HM7VX9Fe5LpibIsDp5UvUd2NYdWRbHvn+6P61QY5nVBIqALNheGynEgBIPDD4j9azq0+JGxnUgpqxqLeeO4jEkLBh6eR9a5U4uLsxCUXF2Yz28EnLwxt6lQalTktmCk1sxLbW6HKwRqfiEFDnN7sM8nzJeMegqm5Uz+t6gs7CCFt0anLN9Y10MNRy+J7jtCk4+JgqmxgVACoAVAFHWJ2tdOnuE2bo0JBcZAJ4z+dOYFXqP2OX2tK1Fe4tLffArY5K5peorMbw8s0bkiXUT3LwBm7wAHCrnH21KpvLmewPEJ1OHHVlmshkegDQaHDE9jl4kY7zyyg/CudiZSVTRiVeTU9B30lo5Glsbl4mJztPINCxOZWqK4KumrTVxmuNVts95bxzAfvJ/h+lSoUJ7OxKjSls7FZtdlHAt0VvVjV1hIvmXWHXUpXWo3N0CskmEP7qjApiFCENkaxpQjsVa1NBUAKgBUAKgAPrFyUu4IiC1uAWuFIBTBzt3fD3T8q6WAjuzhdry8UY+5z2blEllFhs+EDd9gpTERtNodwE81NXCkdvHG8jqPFI25j92KzlUlJJN7DcKMISclu9yWqGo9ABLT9VFnb913JfxE53Yparh+JLNcwqUc8r3Lml6nPdXfdShNuCRgc1jXoRhDMjKrRjGN0XLvUIbSZY5g3iXdkDIFYwoymroyhSlNXQ3eafejBaGU/A+8P60Wq0+pNqkCtPocDcwu6H4HkfrWscXLnqXjiJLcHXGkXcClsLIg5JU9PnTEMTCWmxvGvCQPpg2HoAVADEgAkkADrmgDN6zJDaQ3MWot3dzftDcwk5I7gK4VT9U55/5vSu7QgqcFFnksVW41VzK3ZyQWrFTOjxySuIlB90A4/PrSuMpaZkOdnV8ssjNapyK5h6BO49BIqALlppk93D3sRQLnHiNY1K8abszKdaMHZlrRbW4jvi7xMEVWBbGBWWIqRlTsmZ15xcNGX9Q003twj96EULj3cnrWFKvw4vQxp1eHG1ihbWWnwRyTXD7j3gA3NgY4AOKclOrOpGC0VhV42Uacprq/wABexeN4SIMNGDwQMDp8PypTF0uHUte5FCs60czO7mWKOF97quVI5PXisIRbasbxTb0McBxXZOmPUAKgAXrneyey2sDRKZZSXMpYJsVSzZ28448qbwUE53aOZ2pUcaSSe7KM2kahdxQXbW1o0ioFlWWV2fxPtVSxXy69egrsZl0POgmSLuNSmdhCoghVkdWJD+MAFenqPsqlW0oP2L0m4zTRsbN98INcCWjPW0pXiT1BqKgDR6B/u//AJz/AErm4r6gjiPOEjjGfKljAqz6haRZDzKx+qvi/lWsKNSWqRpGlOXICXV5EUmntoG7qMKApQnc2cgdcYxnp8a7mFhKMfHK5x8bSyTSy2+bk2kXMotw00UrxxIAY02qGfI6k/mD+flang6c1Kpl+eg1Uqqk40s339H1BTP3jFsnBPGTnApdJLY7sFlikNQWFQAqA2Lem9nrS60Ftd1y3vmlt9Plv7VY5wm8Kc7gFHAI24ySfQV2aVONNaczymIrzqvxcgcY9FRbmwlg1GGW4nMby+3PlG27w208cU04eorcC6zaxXk1teaNC0FsYNjRzXG7HdgOGyeSNrDj41SaTVi0G07lzSLtZVkRZEkVXIV0GAy+Rx61x8RSySseiwNd1IXYUpc6IqADmjPdizxBDE6bzyz4OePSkcQqefxN/wBhSsoZtWC7ua5llcTM5wxG3JIFNQjBJWGIRikrEG1vqn5VpcvcvJufRJo4kPeI+WyMdcdPy/OmKSThocHGStjoue1l+ybUZYfod4Y5gz+0O7IrDLDe2OByedrfZTXFSp5U9BWFJyrp1I30X+EVxpVz7MJvAE2bsbucYrjd4hmyno1WjfKUq3NRUAM2dpx1xUEPYP6RcX3aKO33Wd0dJk01Eht2ePChAAzlC+1gxyCGB4x0rvKx416mc029ae/hgfT+z5a7k3WcsloqluAASQxAPkOeauQbPVuz1ta9lNS1O1tdDuBHbyyK8Ns0PIAVv3mGfBjoOlVvqSeVaS+GjkXYPAqSog4WQZ/oB+VLY6KaUh/s6o1NxNMpyAa5R6ND0Emk0D/d/wD1DXNxX1BHEecI5x1pYwFn1oAXOaAFk+tAEF7/APDn/wDzb+VXp+dFoeZGRrsHTFQBxK22N2zjCk5oWrKzdos1HY2JbGzubWNsLHH3QUc+UWf+2u+tzxvIwFgtyLnRR4SjIm7kZXE4Ix+dXiQbzsnPMf8A0l1uO753peSRbjnKHd8uc1S2pJ5npyRpagoS0rXsgdiOThVxny86xxa8A3gvqo08XuCuM9z08djugsELHVWs4O6WJXG4nJbFL1cOqkr3MalFTd7kbapeFiVnYAnIXjirKhTtsSqMLbFnS7+6mvYo5ZmZCTkHHwNZVqUIwbSKVacFBtIu67cS28ERhcoWbBxWGGhGbakjGhBSbuCPpO9/+w3yH6U7wKXQa4NPoWX1qR7ZonhDFk2l93p16VisLFSzJmfd1mumC6bGBUMCew0fUNXTUXtJrWGKzgRgbgcO7kjBORgAKSftpzDUYzWZ8mcrtDFTpPhrZoN2Gm3el9pr6GSe1mspreOeNrZSgDMzKxILMc+A+ddOJwGef6H3s11YyrJmOFXLq/7wEz7cfDGKvHZkG5spL+07JQ6cUhS5vZJYIt67kSMliDx/wD5mqsCpo/YC8uOzQuYL2HfeyLMVFsSY2Ozn3+F454zjNZ1FnVpGlObg80QBY3bFhDMmyQKrcOGBBGeDXLr0HSZ6LB4yNZW5ovUuPhXTtLW8txK0zKdxUAClauIdOWWwvUrOErWI20a7ViAqkZ4O4DIqyxVO2pKxEOZY07TbmC8jlkVQq5zhh8KyrV4Sg0itStCUWkXNZtJbuKJYQCVfJyaxw9SMG8xlRnGDdwV9D3n1E/GKb71SGO8QLMmi91atK8zCRULFccZArNYq87JFFiLytYD04MjZqCAtp1nZ3+lNaahC01vcXo3x7iA2yGRgMj1rqYL6f3PP9q/XXt+S7Yez2tjJOsp9lXTEuVJwCFLzPjr5BsZ9M06jmHnVgyR20M8Sv3jadM4BPQFmPPzqy2INVYTJb9nNIubeXe0l1NIxAxtdmYsvPXByPXFEUrgaLQL9oIpnS+kyGyYVj8O0QDwZ6Achs/HiqEo8x0xXS/kDvuyqEgeR2iksbyOp2atWaQVzDvo0egc6f/1D/SudivqCWI85f71B/aL+IVhlfQysxd6h/tF/FRlfQLMXeJ9dfxCjK+gWYu8Q/vr86Mr6BZkd7zZTkdO7b+VWp+dEw8yMjXWOic5qSLhXRbp0WNVIAivo5GJXIAKMuPv6faa6eC+m/c4Hai/rJ+n5LS3UV131tciOUNpaCTux4ZE3ScDjpg4xjzpy5zbGNtntr2EpDAIZp9Od44k4WNH3HA8uOPlVk9CLBmUNF2c06AIkZjnkC910xk4J9SOvqaL6k2DEEkzdnDOZe7jVGkAX+0Qx4w338/cKyctTRRMHpyhb6X45X/tFJYt3kdPs9B7PFIHaTDOlQSS2gZLuWIbiNq9KUrTSnrG4rWmlLYrvpN20jHwNk5yX61dYiCVi6xELHP0Pd/Vj/HU94h8RPHgL6Hu/qx/jo7xD4g7xAX0Pd/Vj/GKO8wDvEC/JaTR2Lb7ybKxcoD4enSsFUi56RRiqsXPYA5p4buQ9561fKZZizpF5LHc3KrtEe2POere/wPUcH7Kew3hizk9oPNUS6IkWeK21SRlULClisYVegAZuPlTOYQygWNI7eSC7jQpE2ntGN37gHIGPjg/lVkyMpO11Fa6Xp8TSlg9w5V8dc5Py5FTfUi1grbTNadkZEiRpJTaqxjySc7ACFH2DgfGqcyyWhmbd8ai/GCQpIP2Urildj+BdrhYSUlY62YP6LNiy6/vn+lI4iPjFK78RbN7DnmWP8QrLhS6Gdn0F7bD/ABY/xCjhS6BZ9Be2Q/xY/wAQo4T6BZ9Be2Q/xY/xCjhPoRZ9Dm7nBtJSCCNh8/SppxtNFoO0kZjvB8a6Vh+5SRzJIkYJG5gMjyHma3jG7E6lRqLaNFq+ki1u9Ls9DN5NPfQLcGKbY5IboBtVcYAJyTTiikkonJdSU25SYIu9F1yzvoZHtnae7BS3hDoe82jO0ENg8+frVrMrmW5Y/wBFO0ciQRfRlzjZIgQsviOADk7sD0z1zxmhJhmj1AunaDqt8ogsbaWW4s41iYCRUWJixU++Qu74DOTip1ZDstwjFoeuXcEz289+0cO+Nx3kaNuUZYDOCSB1xk0ahouZmbLUDLed5PN3zuAxkCbc/dWFaLlqM4aoouzDQnBFLZTp8QM6XchbUc/vGlK0LyFqsvEDLgukr70b3jzimI6o3jVTRF33rV8pbOLvvWjKGcXfUZQzsl9vn2bO+fbjGM+VV4Ub3sV8O9iLvvWrZS2ch0iWxku3XUrxrRDEwhmCFwJeNu4AE7euaZhFX1OfVqPLoaiTtVpEPayBjdM1jFpQ01rpYzlTtP7RV64yf50xzEeRQutZ0C0XsnBa6m9wunXpNzutnXKlw5kUcnHGAvJ5qFbT0J119SeDtnpwltfa7tyX7QvqE4Mbf7AHCHpzjjjrxU3It/gWm9p9Hhh1ezbULeNn1T260vbmweZD/wBMHIYHkZoQNN2ItE1rRza6hDq+sTTrcTSyyRPC3eFsYjmiZRhXJ4YE7celQmDTuefRy4aQkqHKrkD0xVGtDSL8QVguQYlIYEHpg1i4jkZ2RdttTWKPYTnB8iKylSzO5WWrudTapHLC6RyAsRjHpURo2ZEU07sp+1Lk+IZHX0rXKa8QQuVPO4Y+NGUOIx/aBxyMnyqcocQYXSk4DDP21GUOIP7R61OUOIEOwPct2gW8uniWGwie5PenguOEGOp5IOB8KYgtRCc/DY2ejxabY6jqOn3U9ukDa9G9ndLIhEXh7xfP3SP2Z/veXlrYwbKNteWzdkGbVJLdrFxqJmR3j3sxb9jtHvbt2dpHTnpUWBsC/wDp/rF5ZaXriQtbAW9m1zF3gXLzZQDqfENqHgfE/GpsDdw7Ddxt2DzLIonbQbv3JYgoJkGBs97djpzwMiiwXKHbyYP2c0MNIjbY7fcBLG37Tuz0C+IEHrnjO3FQ0SmcakoHYy1bSr62S0ENgEtlRN0l2ZMysW3Ahww5yCMbeeuJa0IT1DiWljddou1TXdzaqNRmewtWZ1IVTCX3Lg4XlY+TgcEdazyq7Nc7SRQhurVexaLcSRQ6pb6NKE/aIe/V5CNnB95CEI9HPrQloS283oDO2uuXd9oOgiZ7YrdQe0SrGF8Mm98DAPhG1xwfT4VEtkTHSTsErzVYo9O7IWBCyXUpspRKTHtg2MQ+WBzuIZcg4GBUu1kiLu7YSzaf+4U2p308BtrWBY41mkjfPe3EkY9zy2M5HmBt3YqbXZXM8ljP91JpPZXUbXRpLSa4hu7mHUy8ke57buyqEEkblwScLnxeWeKi1loXz3ldhbtNcxnsffBJB35sNM3ft4yrEMd+1Rzn633UNLKVjJqR5n33rVLGucr28qKx7xN3KkemDz+VWtdqxmpJJ3RIZrcSKWhBxKT7o5U44/nWlpdSilTvtzGlnt8DdApIcHJUdAMH51FpdSVUilt0GiubWTGYAGLlgwUDC8cUZZdSeJTas48/4Ebi3CFktlKF1YKQOB5rn5UWl15EOcL+Xmn9uaOnuIF73u4F7wsMHaBgHH+PzotLTUhzjZq3zT9lY3VokkQa2VnRmEjbR4wc4+WR8qiSlrqWjUh4Vl23O7WSAIwmjXxdCFB8jx6ckHj4Vm03sXhOKvm+aEy3FuGz3I93B8I64Az+R+dRlfUupw6CW4t17r/V1yPfO0eLgc/OpyvqRxI6afP+jRXECr+0gVsrhvCOTknP8h91RlfJhGcEtV81/RxFLCsDI8Ks5YENgcDjP9alxd9CsZxytNanffW2WxD/AGgZCQPCPq/Z1/KizLOcNdOfxf5FJNAe+2QqpfaV8I8OOvzqFF6XYOcbOy3t+yvvq5jc/9k="/>
          <p:cNvSpPr>
            <a:spLocks noChangeAspect="1" noChangeArrowheads="1"/>
          </p:cNvSpPr>
          <p:nvPr/>
        </p:nvSpPr>
        <p:spPr bwMode="auto">
          <a:xfrm>
            <a:off x="0" y="-136525"/>
            <a:ext cx="1095375" cy="1666875"/>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20486" name="AutoShape 6" descr="data:image/jpeg;base64,/9j/4AAQSkZJRgABAQAAAQABAAD/2wCEAAkGBwgHBgkIBwgKCgkLDRYPDQwMDRsUFRAWIB0iIiAdHx8kKDQsJCYxJx8fLT0tMTU3Ojo6Iys/RD84QzQ5OjcBCgoKDQwNGg8PGjclHyU3Nzc3Nzc3Nzc3Nzc3Nzc3Nzc3Nzc3Nzc3Nzc3Nzc3Nzc3Nzc3Nzc3Nzc3Nzc3Nzc3N//AABEIAK8AcwMBEQACEQEDEQH/xAAbAAABBQEBAAAAAAAAAAAAAAAFAAEDBAYCB//EAEQQAAIBAwMBBQQHBQQJBQAAAAECAwAEEQUSITEGEyJBYRQyUZEVUnGBkqHRI0JTscFDcuHwFiQzNWKCg7LxBxc0VHP/xAAaAQACAwEBAAAAAAAAAAAAAAAABAECAwUG/8QAMREAAgECBAMHBAEFAQAAAAAAAAECAxEEEiExE0FRBRQiMmFx8DOB0eGhI5GxwfEV/9oADAMBAAIRAxEAPwCG1W3CXVxeyMlva27TybepCkcD1OeK87OTUoRW8pJe1+f2PVYvEOhDMtxX9v7LdyQZPhwRnqMgHn51dPddG1/Z2L4aq6tNSZVZwpVQru7+5HGpZn+xRkmrxjKflRepVhTV5uxFqFw+myQJqFneWpnDGPvoGXIHXrz/AJFbd1qCn/pYe9r/AMFGPVhcakI7eaD2YLyW4d2PkBUOi1HVPMCxilUupLKE1lRiwDAlThh5g/A1i4yjuhyNSE1eLOqguPQAqAIjIysQV4DY4OfKnI4aE0sr1avr72sJyxM4yd1pe2nte4ml/Zb1QnnGDUQwy4vDnLle/wA9CZ4l8LiQjztb56iWXOBsbJ8qJ4XLrmVl/rf57dSKeKzWWV3f+9vnv0GWbdk7eigmpqYVQtru7L9hTxTny2Sb/RKp3KD8aVnHLJxfIahJTipLmPVSxJbyiGTc0ayLjG1vLzBB8iCAQfIiqyUnZxbTXNfNuphXoRrRyyFeXLXE0lxN1PJx8AP8KKdPKlFFoQjRp2WyN12Z0pdMsY5JIgt9MoeUn3kzzs9MfzzTU/B4FyOHUqutLO9uQTupIppIpO7jZ4lZdxHIDe8M+uKwVWcJaGfCT3OrO8gt3H+pREIuEKgblA6AHHwpqGMs9UVlhrrRkOsdmNF7UO10gNrqQGDPEAGPHAcdHH+QRTSlTxEbGcZVMPLMjzK4hms7+4sbkYmgkKN6/A/eMH7651SDhJo9Fh66qwUhVmMjezXEpDxJIUHmqkg0zSq0owcZxuK1oTdROMrff/X9vsNHHM5VFVmfPRRkn7qq5UryaWlv509S1qmVZmt/z7DSRTpKwYlDkeFsg9PgavCrQ4ajKN37ev4KSp1XJypy0frfl+R2huQ4Qhu8JGF28/rU5sO7+Hl678vnT2ItXSvm5+lvX5+Rmt7rd3bK+/yXaQT92M1ZVsPGWZR+adX8/go6daUfOre/v0+f5OjDcROBMGQEnAZccfeKyqTouPgjrp++ZtTVXNdy012t9h6XGRUAPFOLe5tpTghbiLg9M7xWlHz36XFcZ9Frrb+WbaPWVnmbvV2lvPPU/Ghq4i8PlWhbWXw7vKs3EysJpVU8kZFQkTYu6JcbtQiwcjJHHnxTGH0qoyxEf6bMH29Zf9OrsR4/2Ue/H1tv/itMV5hns1+GwMpNHYNL2ebZo0xlllij9qjIaM4PBXP3fGoe4hiNaqsuTJ5ll360kapHfyENGIzy8ef3fkc+tBRNWpt+Xn7nD2/tx0e3ujuuIULXOTllQHIDeeTgDHWgspuHElHZ7fkfUUa8k0vUoDvbvRHIyArxu4ODzjqKCKbUFOnLTmR3dpdHtMLzpF7XEqHdywwCcegAOaORaFSPAyc7Ml1CRo4dZF+xMErj2VHIJLc8qPh0oK00m6eTfmZSrHRFQBW1GFbizeNk34IbbnG7BBx+VXpzyyuYYinxKbj80L1pfJJH3scu6Jh8j8KtJOL1COWpHNE0GnanEI1WdwUz7w8qo0K1aLvdIfUrpJMtBNz0PNCIpQa0aLOiag8chkVim1c5xnaMcnPl51eGZPw7meJhFR8WxhDevq2q3OoSLt71vCP+EcDPrjFTUstDXCRdr2LlYnRNBocEMljukhjdt55ZQfhXPxM5KpoxKvJqejHbQ7csSJJRzkYxx+VQsXNLYO8Staw30Fb/AMWX5j9KO9z6B3iXQX0Fb/xZvmP0qe9y6B3mXQX0Fb/xZvmP0o73LoHeZdCxcWdvHYyBYY9yRHDFBngfGs4VJOotSkZyc1qZeuodAVADUAD5IpLG5e7s4+9SQ5lh+J+svr6edbQkpJRkKShKlJzhs91+CeLU7G8bZHcqkjcCJ2w4P9085qzpNbl6eIpydk9f5JPpC1st6PeRB1PhTIZj6YHNQqcnsgqV6a3ZG+t3V5ZS2NrE0MMwHeyMfG6/V9B8fM1bSmn1EpRdeadtESW0IhjCgY4peTuzo04ZVYmqDQ0mgf7vH99q5uK+oI4jznB1y1DEd3NwcZ2j9anuk/Qnu8hfTtr9Sb8I/Wjuk+q+fYO7SF9O2v8ADn/CP1o7pP5/wO7SH+nLX+HN+EfrR3SoHd5lqSVZ9OklQEK0TEbuvSsoxy1EmZpZZ2MnXWOiKgBUAMRnigDP9p9Lku40kglWPu1kdg3AIVSx5+OFxT2CficWcftWGWCmmLSrCIBO7g7pAOm8sc+fJ/wqMTWUnorEYPDNbu4cjjVGwoA4FJttnVUUnoS1BoKgDQdnZA1rJHnlHz9x/wDFc/Fx8aYliV4kyhqmnSQzNJEjNC3iGOcVvQrqUbPc2pVVJWe4Opk3G/z1oAt2Wnz3bDapWPPLngVlUrRgvUznUUQ/e7LXS5EXhVj2j+Vc+nedVXE4eKojLV1ToCoAVACoAG667LabF2/tQ0Z3AnIKNkcfZj76bwf1H7HM7VX9Fe5LpibIsDp5UvUd2NYdWRbHvn+6P61QY5nVBIqALNheGynEgBIPDD4j9azq0+JGxnUgpqxqLeeO4jEkLBh6eR9a5U4uLsxCUXF2Yz28EnLwxt6lQalTktmCk1sxLbW6HKwRqfiEFDnN7sM8nzJeMegqm5Uz+t6gs7CCFt0anLN9Y10MNRy+J7jtCk4+JgqmxgVACoAVAFHWJ2tdOnuE2bo0JBcZAJ4z+dOYFXqP2OX2tK1Fe4tLffArY5K5peorMbw8s0bkiXUT3LwBm7wAHCrnH21KpvLmewPEJ1OHHVlmshkegDQaHDE9jl4kY7zyyg/CudiZSVTRiVeTU9B30lo5Glsbl4mJztPINCxOZWqK4KumrTVxmuNVts95bxzAfvJ/h+lSoUJ7OxKjSls7FZtdlHAt0VvVjV1hIvmXWHXUpXWo3N0CskmEP7qjApiFCENkaxpQjsVa1NBUAKgBUAKgAPrFyUu4IiC1uAWuFIBTBzt3fD3T8q6WAjuzhdry8UY+5z2blEllFhs+EDd9gpTERtNodwE81NXCkdvHG8jqPFI25j92KzlUlJJN7DcKMISclu9yWqGo9ABLT9VFnb913JfxE53Yparh+JLNcwqUc8r3Lml6nPdXfdShNuCRgc1jXoRhDMjKrRjGN0XLvUIbSZY5g3iXdkDIFYwoymroyhSlNXQ3eafejBaGU/A+8P60Wq0+pNqkCtPocDcwu6H4HkfrWscXLnqXjiJLcHXGkXcClsLIg5JU9PnTEMTCWmxvGvCQPpg2HoAVADEgAkkADrmgDN6zJDaQ3MWot3dzftDcwk5I7gK4VT9U55/5vSu7QgqcFFnksVW41VzK3ZyQWrFTOjxySuIlB90A4/PrSuMpaZkOdnV8ssjNapyK5h6BO49BIqALlppk93D3sRQLnHiNY1K8abszKdaMHZlrRbW4jvi7xMEVWBbGBWWIqRlTsmZ15xcNGX9Q003twj96EULj3cnrWFKvw4vQxp1eHG1ihbWWnwRyTXD7j3gA3NgY4AOKclOrOpGC0VhV42Uacprq/wABexeN4SIMNGDwQMDp8PypTF0uHUte5FCs60czO7mWKOF97quVI5PXisIRbasbxTb0McBxXZOmPUAKgAXrneyey2sDRKZZSXMpYJsVSzZ28448qbwUE53aOZ2pUcaSSe7KM2kahdxQXbW1o0ioFlWWV2fxPtVSxXy69egrsZl0POgmSLuNSmdhCoghVkdWJD+MAFenqPsqlW0oP2L0m4zTRsbN98INcCWjPW0pXiT1BqKgDR6B/u//AJz/AErm4r6gjiPOEjjGfKljAqz6haRZDzKx+qvi/lWsKNSWqRpGlOXICXV5EUmntoG7qMKApQnc2cgdcYxnp8a7mFhKMfHK5x8bSyTSy2+bk2kXMotw00UrxxIAY02qGfI6k/mD+flang6c1Kpl+eg1Uqqk40s339H1BTP3jFsnBPGTnApdJLY7sFlikNQWFQAqA2Lem9nrS60Ftd1y3vmlt9Plv7VY5wm8Kc7gFHAI24ySfQV2aVONNaczymIrzqvxcgcY9FRbmwlg1GGW4nMby+3PlG27w208cU04eorcC6zaxXk1teaNC0FsYNjRzXG7HdgOGyeSNrDj41SaTVi0G07lzSLtZVkRZEkVXIV0GAy+Rx61x8RSySseiwNd1IXYUpc6IqADmjPdizxBDE6bzyz4OePSkcQqefxN/wBhSsoZtWC7ua5llcTM5wxG3JIFNQjBJWGIRikrEG1vqn5VpcvcvJufRJo4kPeI+WyMdcdPy/OmKSThocHGStjoue1l+ybUZYfod4Y5gz+0O7IrDLDe2OByedrfZTXFSp5U9BWFJyrp1I30X+EVxpVz7MJvAE2bsbucYrjd4hmyno1WjfKUq3NRUAM2dpx1xUEPYP6RcX3aKO33Wd0dJk01Eht2ePChAAzlC+1gxyCGB4x0rvKx416mc029ae/hgfT+z5a7k3WcsloqluAASQxAPkOeauQbPVuz1ta9lNS1O1tdDuBHbyyK8Ns0PIAVv3mGfBjoOlVvqSeVaS+GjkXYPAqSog4WQZ/oB+VLY6KaUh/s6o1NxNMpyAa5R6ND0Emk0D/d/wD1DXNxX1BHEecI5x1pYwFn1oAXOaAFk+tAEF7/APDn/wDzb+VXp+dFoeZGRrsHTFQBxK22N2zjCk5oWrKzdos1HY2JbGzubWNsLHH3QUc+UWf+2u+tzxvIwFgtyLnRR4SjIm7kZXE4Ix+dXiQbzsnPMf8A0l1uO753peSRbjnKHd8uc1S2pJ5npyRpagoS0rXsgdiOThVxny86xxa8A3gvqo08XuCuM9z08djugsELHVWs4O6WJXG4nJbFL1cOqkr3MalFTd7kbapeFiVnYAnIXjirKhTtsSqMLbFnS7+6mvYo5ZmZCTkHHwNZVqUIwbSKVacFBtIu67cS28ERhcoWbBxWGGhGbakjGhBSbuCPpO9/+w3yH6U7wKXQa4NPoWX1qR7ZonhDFk2l93p16VisLFSzJmfd1mumC6bGBUMCew0fUNXTUXtJrWGKzgRgbgcO7kjBORgAKSftpzDUYzWZ8mcrtDFTpPhrZoN2Gm3el9pr6GSe1mspreOeNrZSgDMzKxILMc+A+ddOJwGef6H3s11YyrJmOFXLq/7wEz7cfDGKvHZkG5spL+07JQ6cUhS5vZJYIt67kSMliDx/wD5mqsCpo/YC8uOzQuYL2HfeyLMVFsSY2Ozn3+F454zjNZ1FnVpGlObg80QBY3bFhDMmyQKrcOGBBGeDXLr0HSZ6LB4yNZW5ovUuPhXTtLW8txK0zKdxUAClauIdOWWwvUrOErWI20a7ViAqkZ4O4DIqyxVO2pKxEOZY07TbmC8jlkVQq5zhh8KyrV4Sg0itStCUWkXNZtJbuKJYQCVfJyaxw9SMG8xlRnGDdwV9D3n1E/GKb71SGO8QLMmi91atK8zCRULFccZArNYq87JFFiLytYD04MjZqCAtp1nZ3+lNaahC01vcXo3x7iA2yGRgMj1rqYL6f3PP9q/XXt+S7Yez2tjJOsp9lXTEuVJwCFLzPjr5BsZ9M06jmHnVgyR20M8Sv3jadM4BPQFmPPzqy2INVYTJb9nNIubeXe0l1NIxAxtdmYsvPXByPXFEUrgaLQL9oIpnS+kyGyYVj8O0QDwZ6Achs/HiqEo8x0xXS/kDvuyqEgeR2iksbyOp2atWaQVzDvo0egc6f/1D/SudivqCWI85f71B/aL+IVhlfQysxd6h/tF/FRlfQLMXeJ9dfxCjK+gWYu8Q/vr86Mr6BZkd7zZTkdO7b+VWp+dEw8yMjXWOic5qSLhXRbp0WNVIAivo5GJXIAKMuPv6faa6eC+m/c4Hai/rJ+n5LS3UV131tciOUNpaCTux4ZE3ScDjpg4xjzpy5zbGNtntr2EpDAIZp9Od44k4WNH3HA8uOPlVk9CLBmUNF2c06AIkZjnkC910xk4J9SOvqaL6k2DEEkzdnDOZe7jVGkAX+0Qx4w338/cKyctTRRMHpyhb6X45X/tFJYt3kdPs9B7PFIHaTDOlQSS2gZLuWIbiNq9KUrTSnrG4rWmlLYrvpN20jHwNk5yX61dYiCVi6xELHP0Pd/Vj/HU94h8RPHgL6Hu/qx/jo7xD4g7xAX0Pd/Vj/GKO8wDvEC/JaTR2Lb7ybKxcoD4enSsFUi56RRiqsXPYA5p4buQ9561fKZZizpF5LHc3KrtEe2POere/wPUcH7Kew3hizk9oPNUS6IkWeK21SRlULClisYVegAZuPlTOYQygWNI7eSC7jQpE2ntGN37gHIGPjg/lVkyMpO11Fa6Xp8TSlg9w5V8dc5Py5FTfUi1grbTNadkZEiRpJTaqxjySc7ACFH2DgfGqcyyWhmbd8ai/GCQpIP2Urildj+BdrhYSUlY62YP6LNiy6/vn+lI4iPjFK78RbN7DnmWP8QrLhS6Gdn0F7bD/ABY/xCjhS6BZ9Be2Q/xY/wAQo4T6BZ9Be2Q/xY/xCjhPoRZ9Dm7nBtJSCCNh8/SppxtNFoO0kZjvB8a6Vh+5SRzJIkYJG5gMjyHma3jG7E6lRqLaNFq+ki1u9Ls9DN5NPfQLcGKbY5IboBtVcYAJyTTiikkonJdSU25SYIu9F1yzvoZHtnae7BS3hDoe82jO0ENg8+frVrMrmW5Y/wBFO0ciQRfRlzjZIgQsviOADk7sD0z1zxmhJhmj1AunaDqt8ogsbaWW4s41iYCRUWJixU++Qu74DOTip1ZDstwjFoeuXcEz289+0cO+Nx3kaNuUZYDOCSB1xk0ahouZmbLUDLed5PN3zuAxkCbc/dWFaLlqM4aoouzDQnBFLZTp8QM6XchbUc/vGlK0LyFqsvEDLgukr70b3jzimI6o3jVTRF33rV8pbOLvvWjKGcXfUZQzsl9vn2bO+fbjGM+VV4Ub3sV8O9iLvvWrZS2ch0iWxku3XUrxrRDEwhmCFwJeNu4AE7euaZhFX1OfVqPLoaiTtVpEPayBjdM1jFpQ01rpYzlTtP7RV64yf50xzEeRQutZ0C0XsnBa6m9wunXpNzutnXKlw5kUcnHGAvJ5qFbT0J119SeDtnpwltfa7tyX7QvqE4Mbf7AHCHpzjjjrxU3It/gWm9p9Hhh1ezbULeNn1T260vbmweZD/wBMHIYHkZoQNN2ItE1rRza6hDq+sTTrcTSyyRPC3eFsYjmiZRhXJ4YE7celQmDTuefRy4aQkqHKrkD0xVGtDSL8QVguQYlIYEHpg1i4jkZ2RdttTWKPYTnB8iKylSzO5WWrudTapHLC6RyAsRjHpURo2ZEU07sp+1Lk+IZHX0rXKa8QQuVPO4Y+NGUOIx/aBxyMnyqcocQYXSk4DDP21GUOIP7R61OUOIEOwPct2gW8uniWGwie5PenguOEGOp5IOB8KYgtRCc/DY2ejxabY6jqOn3U9ukDa9G9ndLIhEXh7xfP3SP2Z/veXlrYwbKNteWzdkGbVJLdrFxqJmR3j3sxb9jtHvbt2dpHTnpUWBsC/wDp/rF5ZaXriQtbAW9m1zF3gXLzZQDqfENqHgfE/GpsDdw7Ddxt2DzLIonbQbv3JYgoJkGBs97djpzwMiiwXKHbyYP2c0MNIjbY7fcBLG37Tuz0C+IEHrnjO3FQ0SmcakoHYy1bSr62S0ENgEtlRN0l2ZMysW3Ahww5yCMbeeuJa0IT1DiWljddou1TXdzaqNRmewtWZ1IVTCX3Lg4XlY+TgcEdazyq7Nc7SRQhurVexaLcSRQ6pb6NKE/aIe/V5CNnB95CEI9HPrQloS283oDO2uuXd9oOgiZ7YrdQe0SrGF8Mm98DAPhG1xwfT4VEtkTHSTsErzVYo9O7IWBCyXUpspRKTHtg2MQ+WBzuIZcg4GBUu1kiLu7YSzaf+4U2p308BtrWBY41mkjfPe3EkY9zy2M5HmBt3YqbXZXM8ljP91JpPZXUbXRpLSa4hu7mHUy8ke57buyqEEkblwScLnxeWeKi1loXz3ldhbtNcxnsffBJB35sNM3ft4yrEMd+1Rzn633UNLKVjJqR5n33rVLGucr28qKx7xN3KkemDz+VWtdqxmpJJ3RIZrcSKWhBxKT7o5U44/nWlpdSilTvtzGlnt8DdApIcHJUdAMH51FpdSVUilt0GiubWTGYAGLlgwUDC8cUZZdSeJTas48/4Ebi3CFktlKF1YKQOB5rn5UWl15EOcL+Xmn9uaOnuIF73u4F7wsMHaBgHH+PzotLTUhzjZq3zT9lY3VokkQa2VnRmEjbR4wc4+WR8qiSlrqWjUh4Vl23O7WSAIwmjXxdCFB8jx6ckHj4Vm03sXhOKvm+aEy3FuGz3I93B8I64Az+R+dRlfUupw6CW4t17r/V1yPfO0eLgc/OpyvqRxI6afP+jRXECr+0gVsrhvCOTknP8h91RlfJhGcEtV81/RxFLCsDI8Ks5YENgcDjP9alxd9CsZxytNanffW2WxD/AGgZCQPCPq/Z1/KizLOcNdOfxf5FJNAe+2QqpfaV8I8OOvzqFF6XYOcbOy3t+yvvq5jc/9k="/>
          <p:cNvSpPr>
            <a:spLocks noChangeAspect="1" noChangeArrowheads="1"/>
          </p:cNvSpPr>
          <p:nvPr/>
        </p:nvSpPr>
        <p:spPr bwMode="auto">
          <a:xfrm>
            <a:off x="0" y="-136525"/>
            <a:ext cx="1095375" cy="1666875"/>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20488" name="Picture 8" descr="http://images.fanpop.com/images/image_uploads/The-BFG-roald-dahl-60822_306_475.jpg"/>
          <p:cNvPicPr>
            <a:picLocks noChangeAspect="1" noChangeArrowheads="1"/>
          </p:cNvPicPr>
          <p:nvPr/>
        </p:nvPicPr>
        <p:blipFill>
          <a:blip r:embed="rId2" cstate="print"/>
          <a:srcRect/>
          <a:stretch>
            <a:fillRect/>
          </a:stretch>
        </p:blipFill>
        <p:spPr bwMode="auto">
          <a:xfrm>
            <a:off x="683568" y="2492896"/>
            <a:ext cx="1556172" cy="2415626"/>
          </a:xfrm>
          <a:prstGeom prst="rect">
            <a:avLst/>
          </a:prstGeom>
          <a:noFill/>
        </p:spPr>
      </p:pic>
      <p:pic>
        <p:nvPicPr>
          <p:cNvPr id="20490" name="Picture 10" descr="http://www.penguin.com.au/jpg-large/9780241953303.jpg"/>
          <p:cNvPicPr>
            <a:picLocks noChangeAspect="1" noChangeArrowheads="1"/>
          </p:cNvPicPr>
          <p:nvPr/>
        </p:nvPicPr>
        <p:blipFill>
          <a:blip r:embed="rId3" cstate="print"/>
          <a:srcRect/>
          <a:stretch>
            <a:fillRect/>
          </a:stretch>
        </p:blipFill>
        <p:spPr bwMode="auto">
          <a:xfrm>
            <a:off x="2699792" y="2542424"/>
            <a:ext cx="1801638" cy="2421226"/>
          </a:xfrm>
          <a:prstGeom prst="rect">
            <a:avLst/>
          </a:prstGeom>
          <a:noFill/>
        </p:spPr>
      </p:pic>
      <p:pic>
        <p:nvPicPr>
          <p:cNvPr id="20492" name="Picture 12" descr="http://ashburtonps.vic.edu.au/wp-content/uploads/sites/50/2013/10/georgemarmed.jpg"/>
          <p:cNvPicPr>
            <a:picLocks noChangeAspect="1" noChangeArrowheads="1"/>
          </p:cNvPicPr>
          <p:nvPr/>
        </p:nvPicPr>
        <p:blipFill>
          <a:blip r:embed="rId4" cstate="print"/>
          <a:srcRect/>
          <a:stretch>
            <a:fillRect/>
          </a:stretch>
        </p:blipFill>
        <p:spPr bwMode="auto">
          <a:xfrm>
            <a:off x="5004048" y="2564904"/>
            <a:ext cx="1584175" cy="2451086"/>
          </a:xfrm>
          <a:prstGeom prst="rect">
            <a:avLst/>
          </a:prstGeom>
          <a:noFill/>
        </p:spPr>
      </p:pic>
      <p:pic>
        <p:nvPicPr>
          <p:cNvPr id="20494" name="Picture 14" descr="http://img1.imagesbn.com/p/9780142413852_p0_v2_s260x420.JPG"/>
          <p:cNvPicPr>
            <a:picLocks noChangeAspect="1" noChangeArrowheads="1"/>
          </p:cNvPicPr>
          <p:nvPr/>
        </p:nvPicPr>
        <p:blipFill>
          <a:blip r:embed="rId5" cstate="print"/>
          <a:srcRect/>
          <a:stretch>
            <a:fillRect/>
          </a:stretch>
        </p:blipFill>
        <p:spPr bwMode="auto">
          <a:xfrm>
            <a:off x="7020272" y="2564904"/>
            <a:ext cx="1603487" cy="248540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smtClean="0">
                <a:latin typeface="Comic Sans MS" pitchFamily="66" charset="0"/>
              </a:rPr>
              <a:t>The </a:t>
            </a:r>
            <a:r>
              <a:rPr lang="en-AU" sz="4000" dirty="0" err="1" smtClean="0">
                <a:latin typeface="Comic Sans MS" pitchFamily="66" charset="0"/>
              </a:rPr>
              <a:t>Minpins</a:t>
            </a:r>
            <a:endParaRPr lang="en-AU" sz="4000" dirty="0">
              <a:latin typeface="Comic Sans MS" pitchFamily="66" charset="0"/>
            </a:endParaRPr>
          </a:p>
        </p:txBody>
      </p:sp>
      <p:sp>
        <p:nvSpPr>
          <p:cNvPr id="5" name="TextBox 4"/>
          <p:cNvSpPr txBox="1"/>
          <p:nvPr/>
        </p:nvSpPr>
        <p:spPr>
          <a:xfrm>
            <a:off x="1115616" y="1484784"/>
            <a:ext cx="6984776" cy="2862322"/>
          </a:xfrm>
          <a:prstGeom prst="rect">
            <a:avLst/>
          </a:prstGeom>
          <a:noFill/>
        </p:spPr>
        <p:txBody>
          <a:bodyPr wrap="square" rtlCol="0">
            <a:spAutoFit/>
          </a:bodyPr>
          <a:lstStyle/>
          <a:p>
            <a:r>
              <a:rPr lang="en-AU" dirty="0" smtClean="0"/>
              <a:t>Most things in life can be viewed from different points of view. It can be helpful to understand something if we can see it from different points of view.</a:t>
            </a:r>
          </a:p>
          <a:p>
            <a:endParaRPr lang="en-AU" dirty="0" smtClean="0"/>
          </a:p>
          <a:p>
            <a:r>
              <a:rPr lang="en-AU" dirty="0" smtClean="0"/>
              <a:t>Create a wanted poster about the </a:t>
            </a:r>
            <a:r>
              <a:rPr lang="en-AU" dirty="0" err="1" smtClean="0"/>
              <a:t>Spittler</a:t>
            </a:r>
            <a:r>
              <a:rPr lang="en-AU" dirty="0" smtClean="0"/>
              <a:t>/</a:t>
            </a:r>
            <a:r>
              <a:rPr lang="en-AU" dirty="0" err="1" smtClean="0"/>
              <a:t>Gruncher</a:t>
            </a:r>
            <a:r>
              <a:rPr lang="en-AU" dirty="0" smtClean="0"/>
              <a:t> that the </a:t>
            </a:r>
            <a:r>
              <a:rPr lang="en-AU" dirty="0" err="1" smtClean="0"/>
              <a:t>minpins</a:t>
            </a:r>
            <a:r>
              <a:rPr lang="en-AU" dirty="0" smtClean="0"/>
              <a:t> could put up on a tree offering a reward for its capture or death.</a:t>
            </a:r>
          </a:p>
          <a:p>
            <a:endParaRPr lang="en-AU" dirty="0" smtClean="0"/>
          </a:p>
          <a:p>
            <a:r>
              <a:rPr lang="en-AU" dirty="0" smtClean="0"/>
              <a:t>Then write a short conversation between the </a:t>
            </a:r>
            <a:r>
              <a:rPr lang="en-AU" dirty="0" err="1" smtClean="0"/>
              <a:t>Spittler</a:t>
            </a:r>
            <a:r>
              <a:rPr lang="en-AU" dirty="0" smtClean="0"/>
              <a:t>/</a:t>
            </a:r>
            <a:r>
              <a:rPr lang="en-AU" dirty="0" err="1" smtClean="0"/>
              <a:t>Gruncher</a:t>
            </a:r>
            <a:r>
              <a:rPr lang="en-AU" dirty="0" smtClean="0"/>
              <a:t> and its friend from a nearby forest about how awful the </a:t>
            </a:r>
            <a:r>
              <a:rPr lang="en-AU" dirty="0" err="1" smtClean="0"/>
              <a:t>minpins</a:t>
            </a:r>
            <a:r>
              <a:rPr lang="en-AU" dirty="0" smtClean="0"/>
              <a:t> are and why its trying to eat them.</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smtClean="0">
                <a:latin typeface="Comic Sans MS" pitchFamily="66" charset="0"/>
              </a:rPr>
              <a:t>The </a:t>
            </a:r>
            <a:r>
              <a:rPr lang="en-AU" sz="4000" dirty="0" err="1" smtClean="0">
                <a:latin typeface="Comic Sans MS" pitchFamily="66" charset="0"/>
              </a:rPr>
              <a:t>Minpins</a:t>
            </a:r>
            <a:endParaRPr lang="en-AU" sz="4000" dirty="0">
              <a:latin typeface="Comic Sans MS" pitchFamily="66" charset="0"/>
            </a:endParaRPr>
          </a:p>
        </p:txBody>
      </p:sp>
      <p:sp>
        <p:nvSpPr>
          <p:cNvPr id="5" name="TextBox 4"/>
          <p:cNvSpPr txBox="1"/>
          <p:nvPr/>
        </p:nvSpPr>
        <p:spPr>
          <a:xfrm>
            <a:off x="1115616" y="1484784"/>
            <a:ext cx="6984776" cy="646331"/>
          </a:xfrm>
          <a:prstGeom prst="rect">
            <a:avLst/>
          </a:prstGeom>
          <a:noFill/>
        </p:spPr>
        <p:txBody>
          <a:bodyPr wrap="square" rtlCol="0">
            <a:spAutoFit/>
          </a:bodyPr>
          <a:lstStyle/>
          <a:p>
            <a:r>
              <a:rPr lang="en-AU" dirty="0" smtClean="0"/>
              <a:t>Make a tiny window to stick on a tree outside. Draw what you think you would see if you opened the window and looked inside.</a:t>
            </a:r>
            <a:endParaRPr lang="en-AU" dirty="0"/>
          </a:p>
        </p:txBody>
      </p:sp>
      <p:pic>
        <p:nvPicPr>
          <p:cNvPr id="3" name="Picture 2"/>
          <p:cNvPicPr>
            <a:picLocks noChangeAspect="1"/>
          </p:cNvPicPr>
          <p:nvPr/>
        </p:nvPicPr>
        <p:blipFill>
          <a:blip r:embed="rId2"/>
          <a:stretch>
            <a:fillRect/>
          </a:stretch>
        </p:blipFill>
        <p:spPr>
          <a:xfrm>
            <a:off x="1119420" y="2334549"/>
            <a:ext cx="2539349" cy="3595538"/>
          </a:xfrm>
          <a:prstGeom prst="rect">
            <a:avLst/>
          </a:prstGeom>
        </p:spPr>
      </p:pic>
      <p:pic>
        <p:nvPicPr>
          <p:cNvPr id="4" name="Picture 3"/>
          <p:cNvPicPr>
            <a:picLocks noChangeAspect="1"/>
          </p:cNvPicPr>
          <p:nvPr/>
        </p:nvPicPr>
        <p:blipFill>
          <a:blip r:embed="rId3"/>
          <a:stretch>
            <a:fillRect/>
          </a:stretch>
        </p:blipFill>
        <p:spPr>
          <a:xfrm>
            <a:off x="5148064" y="2356044"/>
            <a:ext cx="2538282" cy="3384376"/>
          </a:xfrm>
          <a:prstGeom prst="rect">
            <a:avLst/>
          </a:prstGeom>
        </p:spPr>
      </p:pic>
    </p:spTree>
    <p:extLst>
      <p:ext uri="{BB962C8B-B14F-4D97-AF65-F5344CB8AC3E}">
        <p14:creationId xmlns:p14="http://schemas.microsoft.com/office/powerpoint/2010/main" val="323153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229600" cy="1143000"/>
          </a:xfrm>
        </p:spPr>
        <p:txBody>
          <a:bodyPr>
            <a:normAutofit/>
          </a:bodyPr>
          <a:lstStyle/>
          <a:p>
            <a:r>
              <a:rPr lang="en-AU" sz="4000" dirty="0" smtClean="0">
                <a:latin typeface="Comic Sans MS" pitchFamily="66" charset="0"/>
              </a:rPr>
              <a:t>‘Good’ Stories or Books</a:t>
            </a:r>
            <a:endParaRPr lang="en-AU" sz="4000" dirty="0">
              <a:latin typeface="Comic Sans MS" pitchFamily="66" charset="0"/>
            </a:endParaRPr>
          </a:p>
        </p:txBody>
      </p:sp>
      <p:sp>
        <p:nvSpPr>
          <p:cNvPr id="5" name="TextBox 4"/>
          <p:cNvSpPr txBox="1"/>
          <p:nvPr/>
        </p:nvSpPr>
        <p:spPr>
          <a:xfrm>
            <a:off x="827584" y="908720"/>
            <a:ext cx="7488832" cy="6186309"/>
          </a:xfrm>
          <a:prstGeom prst="rect">
            <a:avLst/>
          </a:prstGeom>
          <a:noFill/>
        </p:spPr>
        <p:txBody>
          <a:bodyPr wrap="square" rtlCol="0">
            <a:spAutoFit/>
          </a:bodyPr>
          <a:lstStyle/>
          <a:p>
            <a:r>
              <a:rPr lang="en-AU" dirty="0" smtClean="0"/>
              <a:t>We make decisions all the time about what makes a book ‘good’ or not, but the simple answer comes down to ‘enjoyment’. If we enjoyed reading it, it was probably a ‘good’ book.</a:t>
            </a:r>
          </a:p>
          <a:p>
            <a:endParaRPr lang="en-AU" dirty="0" smtClean="0"/>
          </a:p>
          <a:p>
            <a:r>
              <a:rPr lang="en-AU" dirty="0" smtClean="0"/>
              <a:t>However when we judge whether a book is good or not there are some criteria we can use. A book is considered ‘good’ if it …</a:t>
            </a:r>
          </a:p>
          <a:p>
            <a:endParaRPr lang="en-AU" dirty="0" smtClean="0"/>
          </a:p>
          <a:p>
            <a:pPr marL="285750" indent="-285750">
              <a:buFont typeface="Arial" panose="020B0604020202020204" pitchFamily="34" charset="0"/>
              <a:buChar char="•"/>
            </a:pPr>
            <a:r>
              <a:rPr lang="en-AU" dirty="0" smtClean="0"/>
              <a:t>Has strong, believable characters who make us feel something and we can identify with them</a:t>
            </a:r>
          </a:p>
          <a:p>
            <a:pPr marL="285750" indent="-285750">
              <a:buFont typeface="Arial" panose="020B0604020202020204" pitchFamily="34" charset="0"/>
              <a:buChar char="•"/>
            </a:pPr>
            <a:r>
              <a:rPr lang="en-AU" dirty="0" smtClean="0"/>
              <a:t>Has an engaging story or yarn</a:t>
            </a:r>
          </a:p>
          <a:p>
            <a:pPr marL="285750" indent="-285750">
              <a:buFont typeface="Arial" panose="020B0604020202020204" pitchFamily="34" charset="0"/>
              <a:buChar char="•"/>
            </a:pPr>
            <a:r>
              <a:rPr lang="en-AU" dirty="0" smtClean="0"/>
              <a:t>Makes you </a:t>
            </a:r>
            <a:r>
              <a:rPr lang="en-AU" dirty="0"/>
              <a:t>think about </a:t>
            </a:r>
            <a:r>
              <a:rPr lang="en-AU" dirty="0" smtClean="0"/>
              <a:t>ideas and characters, not just events</a:t>
            </a:r>
          </a:p>
          <a:p>
            <a:pPr marL="285750" indent="-285750">
              <a:buFont typeface="Arial" panose="020B0604020202020204" pitchFamily="34" charset="0"/>
              <a:buChar char="•"/>
            </a:pPr>
            <a:r>
              <a:rPr lang="en-AU" dirty="0" smtClean="0"/>
              <a:t>Show the characters grow or change through their experiences</a:t>
            </a:r>
          </a:p>
          <a:p>
            <a:pPr marL="285750" indent="-285750">
              <a:buFont typeface="Arial" panose="020B0604020202020204" pitchFamily="34" charset="0"/>
              <a:buChar char="•"/>
            </a:pPr>
            <a:r>
              <a:rPr lang="en-AU" dirty="0" smtClean="0"/>
              <a:t>Has rich and interesting language that challenges us just the right amount</a:t>
            </a:r>
          </a:p>
          <a:p>
            <a:pPr marL="285750" indent="-285750">
              <a:buFont typeface="Arial" panose="020B0604020202020204" pitchFamily="34" charset="0"/>
              <a:buChar char="•"/>
            </a:pPr>
            <a:r>
              <a:rPr lang="en-AU" dirty="0" smtClean="0"/>
              <a:t>Has interesting sentence and story structure</a:t>
            </a:r>
          </a:p>
          <a:p>
            <a:pPr marL="285750" indent="-285750">
              <a:buFont typeface="Arial" panose="020B0604020202020204" pitchFamily="34" charset="0"/>
              <a:buChar char="•"/>
            </a:pPr>
            <a:r>
              <a:rPr lang="en-AU" dirty="0" smtClean="0"/>
              <a:t>Is exciting, enticing or captivating (I can’t put it down!)</a:t>
            </a:r>
          </a:p>
          <a:p>
            <a:pPr marL="285750" indent="-285750">
              <a:buFont typeface="Arial" panose="020B0604020202020204" pitchFamily="34" charset="0"/>
              <a:buChar char="•"/>
            </a:pPr>
            <a:r>
              <a:rPr lang="en-AU" dirty="0" smtClean="0"/>
              <a:t>Teaches us something about ideas, the world, events, characters or ourselves without us really realising it</a:t>
            </a:r>
          </a:p>
          <a:p>
            <a:pPr marL="285750" indent="-285750">
              <a:buFont typeface="Arial" panose="020B0604020202020204" pitchFamily="34" charset="0"/>
              <a:buChar char="•"/>
            </a:pPr>
            <a:r>
              <a:rPr lang="en-AU" dirty="0" smtClean="0"/>
              <a:t>Has layers to it i.e. it’s more than just a simple telling of events</a:t>
            </a:r>
          </a:p>
          <a:p>
            <a:pPr marL="285750" indent="-285750">
              <a:buFont typeface="Arial" panose="020B0604020202020204" pitchFamily="34" charset="0"/>
              <a:buChar char="•"/>
            </a:pPr>
            <a:r>
              <a:rPr lang="en-AU" dirty="0" smtClean="0"/>
              <a:t>Makes us want to go and read more by the same author</a:t>
            </a:r>
          </a:p>
          <a:p>
            <a:endParaRPr lang="en-AU" dirty="0" smtClean="0"/>
          </a:p>
          <a:p>
            <a:pPr marL="285750" indent="-285750">
              <a:buFont typeface="Arial" panose="020B0604020202020204" pitchFamily="34" charset="0"/>
              <a:buChar char="•"/>
            </a:pPr>
            <a:endParaRPr lang="en-AU" dirty="0" smtClean="0"/>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355388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1000"/>
                                        <p:tgtEl>
                                          <p:spTgt spid="5">
                                            <p:txEl>
                                              <p:pRg st="2" end="2"/>
                                            </p:txEl>
                                          </p:spTgt>
                                        </p:tgtEl>
                                      </p:cBhvr>
                                    </p:animEffect>
                                    <p:anim calcmode="lin" valueType="num">
                                      <p:cBhvr>
                                        <p:cTn id="1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1000"/>
                                        <p:tgtEl>
                                          <p:spTgt spid="5">
                                            <p:txEl>
                                              <p:pRg st="4" end="4"/>
                                            </p:txEl>
                                          </p:spTgt>
                                        </p:tgtEl>
                                      </p:cBhvr>
                                    </p:animEffect>
                                    <p:anim calcmode="lin" valueType="num">
                                      <p:cBhvr>
                                        <p:cTn id="2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fade">
                                      <p:cBhvr>
                                        <p:cTn id="39" dur="1000"/>
                                        <p:tgtEl>
                                          <p:spTgt spid="5">
                                            <p:txEl>
                                              <p:pRg st="6" end="6"/>
                                            </p:txEl>
                                          </p:spTgt>
                                        </p:tgtEl>
                                      </p:cBhvr>
                                    </p:animEffect>
                                    <p:anim calcmode="lin" valueType="num">
                                      <p:cBhvr>
                                        <p:cTn id="4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fade">
                                      <p:cBhvr>
                                        <p:cTn id="46" dur="1000"/>
                                        <p:tgtEl>
                                          <p:spTgt spid="5">
                                            <p:txEl>
                                              <p:pRg st="7" end="7"/>
                                            </p:txEl>
                                          </p:spTgt>
                                        </p:tgtEl>
                                      </p:cBhvr>
                                    </p:animEffect>
                                    <p:anim calcmode="lin" valueType="num">
                                      <p:cBhvr>
                                        <p:cTn id="4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5">
                                            <p:txEl>
                                              <p:pRg st="8" end="8"/>
                                            </p:txEl>
                                          </p:spTgt>
                                        </p:tgtEl>
                                        <p:attrNameLst>
                                          <p:attrName>style.visibility</p:attrName>
                                        </p:attrNameLst>
                                      </p:cBhvr>
                                      <p:to>
                                        <p:strVal val="visible"/>
                                      </p:to>
                                    </p:set>
                                    <p:animEffect transition="in" filter="fade">
                                      <p:cBhvr>
                                        <p:cTn id="53" dur="1000"/>
                                        <p:tgtEl>
                                          <p:spTgt spid="5">
                                            <p:txEl>
                                              <p:pRg st="8" end="8"/>
                                            </p:txEl>
                                          </p:spTgt>
                                        </p:tgtEl>
                                      </p:cBhvr>
                                    </p:animEffect>
                                    <p:anim calcmode="lin" valueType="num">
                                      <p:cBhvr>
                                        <p:cTn id="5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
                                            <p:txEl>
                                              <p:pRg st="9" end="9"/>
                                            </p:txEl>
                                          </p:spTgt>
                                        </p:tgtEl>
                                        <p:attrNameLst>
                                          <p:attrName>style.visibility</p:attrName>
                                        </p:attrNameLst>
                                      </p:cBhvr>
                                      <p:to>
                                        <p:strVal val="visible"/>
                                      </p:to>
                                    </p:set>
                                    <p:animEffect transition="in" filter="fade">
                                      <p:cBhvr>
                                        <p:cTn id="60" dur="1000"/>
                                        <p:tgtEl>
                                          <p:spTgt spid="5">
                                            <p:txEl>
                                              <p:pRg st="9" end="9"/>
                                            </p:txEl>
                                          </p:spTgt>
                                        </p:tgtEl>
                                      </p:cBhvr>
                                    </p:animEffect>
                                    <p:anim calcmode="lin" valueType="num">
                                      <p:cBhvr>
                                        <p:cTn id="61"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animEffect transition="in" filter="fade">
                                      <p:cBhvr>
                                        <p:cTn id="67" dur="1000"/>
                                        <p:tgtEl>
                                          <p:spTgt spid="5">
                                            <p:txEl>
                                              <p:pRg st="10" end="10"/>
                                            </p:txEl>
                                          </p:spTgt>
                                        </p:tgtEl>
                                      </p:cBhvr>
                                    </p:animEffect>
                                    <p:anim calcmode="lin" valueType="num">
                                      <p:cBhvr>
                                        <p:cTn id="68"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69"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5">
                                            <p:txEl>
                                              <p:pRg st="11" end="11"/>
                                            </p:txEl>
                                          </p:spTgt>
                                        </p:tgtEl>
                                        <p:attrNameLst>
                                          <p:attrName>style.visibility</p:attrName>
                                        </p:attrNameLst>
                                      </p:cBhvr>
                                      <p:to>
                                        <p:strVal val="visible"/>
                                      </p:to>
                                    </p:set>
                                    <p:animEffect transition="in" filter="fade">
                                      <p:cBhvr>
                                        <p:cTn id="74" dur="1000"/>
                                        <p:tgtEl>
                                          <p:spTgt spid="5">
                                            <p:txEl>
                                              <p:pRg st="11" end="11"/>
                                            </p:txEl>
                                          </p:spTgt>
                                        </p:tgtEl>
                                      </p:cBhvr>
                                    </p:animEffect>
                                    <p:anim calcmode="lin" valueType="num">
                                      <p:cBhvr>
                                        <p:cTn id="75"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76"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5">
                                            <p:txEl>
                                              <p:pRg st="12" end="12"/>
                                            </p:txEl>
                                          </p:spTgt>
                                        </p:tgtEl>
                                        <p:attrNameLst>
                                          <p:attrName>style.visibility</p:attrName>
                                        </p:attrNameLst>
                                      </p:cBhvr>
                                      <p:to>
                                        <p:strVal val="visible"/>
                                      </p:to>
                                    </p:set>
                                    <p:animEffect transition="in" filter="fade">
                                      <p:cBhvr>
                                        <p:cTn id="81" dur="1000"/>
                                        <p:tgtEl>
                                          <p:spTgt spid="5">
                                            <p:txEl>
                                              <p:pRg st="12" end="12"/>
                                            </p:txEl>
                                          </p:spTgt>
                                        </p:tgtEl>
                                      </p:cBhvr>
                                    </p:animEffect>
                                    <p:anim calcmode="lin" valueType="num">
                                      <p:cBhvr>
                                        <p:cTn id="82"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83" dur="1000" fill="hold"/>
                                        <p:tgtEl>
                                          <p:spTgt spid="5">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5">
                                            <p:txEl>
                                              <p:pRg st="13" end="13"/>
                                            </p:txEl>
                                          </p:spTgt>
                                        </p:tgtEl>
                                        <p:attrNameLst>
                                          <p:attrName>style.visibility</p:attrName>
                                        </p:attrNameLst>
                                      </p:cBhvr>
                                      <p:to>
                                        <p:strVal val="visible"/>
                                      </p:to>
                                    </p:set>
                                    <p:animEffect transition="in" filter="fade">
                                      <p:cBhvr>
                                        <p:cTn id="88" dur="1000"/>
                                        <p:tgtEl>
                                          <p:spTgt spid="5">
                                            <p:txEl>
                                              <p:pRg st="13" end="13"/>
                                            </p:txEl>
                                          </p:spTgt>
                                        </p:tgtEl>
                                      </p:cBhvr>
                                    </p:animEffect>
                                    <p:anim calcmode="lin" valueType="num">
                                      <p:cBhvr>
                                        <p:cTn id="89"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90" dur="1000" fill="hold"/>
                                        <p:tgtEl>
                                          <p:spTgt spid="5">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229600" cy="1143000"/>
          </a:xfrm>
        </p:spPr>
        <p:txBody>
          <a:bodyPr>
            <a:normAutofit/>
          </a:bodyPr>
          <a:lstStyle/>
          <a:p>
            <a:r>
              <a:rPr lang="en-AU" sz="3600" dirty="0" smtClean="0">
                <a:latin typeface="Comic Sans MS" pitchFamily="66" charset="0"/>
              </a:rPr>
              <a:t>‘The Borrowers’ by Mary Norton</a:t>
            </a:r>
            <a:endParaRPr lang="en-AU" sz="3600" dirty="0">
              <a:latin typeface="Comic Sans MS" pitchFamily="66" charset="0"/>
            </a:endParaRPr>
          </a:p>
        </p:txBody>
      </p:sp>
      <p:sp>
        <p:nvSpPr>
          <p:cNvPr id="5" name="TextBox 4"/>
          <p:cNvSpPr txBox="1"/>
          <p:nvPr/>
        </p:nvSpPr>
        <p:spPr>
          <a:xfrm>
            <a:off x="899592" y="1225352"/>
            <a:ext cx="4977011" cy="5909310"/>
          </a:xfrm>
          <a:prstGeom prst="rect">
            <a:avLst/>
          </a:prstGeom>
          <a:noFill/>
        </p:spPr>
        <p:txBody>
          <a:bodyPr wrap="square" rtlCol="0">
            <a:spAutoFit/>
          </a:bodyPr>
          <a:lstStyle/>
          <a:p>
            <a:r>
              <a:rPr lang="en-AU" dirty="0" smtClean="0"/>
              <a:t>Mary Norton wrote a series of books about ‘the borrowers’, tiny people who lived unseen in our houses, and survived by ‘borrowing’ what they needed of the humans who lived in the house. The characters are delightful and the stories have been made into several films and television series. There is even an anime version, The Secret World of </a:t>
            </a:r>
            <a:r>
              <a:rPr lang="en-AU" dirty="0" err="1" smtClean="0"/>
              <a:t>Arrietty</a:t>
            </a:r>
            <a:r>
              <a:rPr lang="en-AU" dirty="0" smtClean="0"/>
              <a:t>.</a:t>
            </a:r>
          </a:p>
          <a:p>
            <a:endParaRPr lang="en-AU" dirty="0" smtClean="0"/>
          </a:p>
          <a:p>
            <a:r>
              <a:rPr lang="en-AU" dirty="0" smtClean="0"/>
              <a:t>Norton </a:t>
            </a:r>
            <a:r>
              <a:rPr lang="en-AU" dirty="0"/>
              <a:t>was born in London in 1903, and brought up in Bedfordshire, which was the setting for The Borrowers. In 1941 she was given a war job in America, and worked for two years for the British Purchasing Commission in New York. It was during this time that she began to write. After the war, she moved back to England with her family and continued writing and acting. Mary Norton died in 1992.</a:t>
            </a:r>
            <a:endParaRPr lang="en-AU" dirty="0" smtClean="0"/>
          </a:p>
          <a:p>
            <a:endParaRPr lang="en-AU" dirty="0" smtClean="0"/>
          </a:p>
          <a:p>
            <a:pPr marL="285750" indent="-285750">
              <a:buFont typeface="Arial" panose="020B0604020202020204" pitchFamily="34" charset="0"/>
              <a:buChar char="•"/>
            </a:pPr>
            <a:endParaRPr lang="en-AU" dirty="0" smtClean="0"/>
          </a:p>
          <a:p>
            <a:pPr marL="285750" indent="-285750">
              <a:buFont typeface="Arial" panose="020B0604020202020204" pitchFamily="34" charset="0"/>
              <a:buChar char="•"/>
            </a:pPr>
            <a:endParaRPr lang="en-AU" dirty="0"/>
          </a:p>
        </p:txBody>
      </p:sp>
      <p:pic>
        <p:nvPicPr>
          <p:cNvPr id="3" name="Picture 2"/>
          <p:cNvPicPr>
            <a:picLocks noChangeAspect="1"/>
          </p:cNvPicPr>
          <p:nvPr/>
        </p:nvPicPr>
        <p:blipFill>
          <a:blip r:embed="rId2"/>
          <a:stretch>
            <a:fillRect/>
          </a:stretch>
        </p:blipFill>
        <p:spPr>
          <a:xfrm>
            <a:off x="5975937" y="1484784"/>
            <a:ext cx="2676525" cy="3638550"/>
          </a:xfrm>
          <a:prstGeom prst="rect">
            <a:avLst/>
          </a:prstGeom>
        </p:spPr>
      </p:pic>
      <p:sp>
        <p:nvSpPr>
          <p:cNvPr id="8" name="TextBox 7"/>
          <p:cNvSpPr txBox="1"/>
          <p:nvPr/>
        </p:nvSpPr>
        <p:spPr>
          <a:xfrm>
            <a:off x="5076056" y="6237312"/>
            <a:ext cx="3672408" cy="276999"/>
          </a:xfrm>
          <a:prstGeom prst="rect">
            <a:avLst/>
          </a:prstGeom>
          <a:noFill/>
        </p:spPr>
        <p:txBody>
          <a:bodyPr wrap="square" rtlCol="0">
            <a:spAutoFit/>
          </a:bodyPr>
          <a:lstStyle/>
          <a:p>
            <a:r>
              <a:rPr lang="en-AU" sz="1200" dirty="0"/>
              <a:t>https://www.youtube.com/watch?v=poT-ioUgWHI</a:t>
            </a:r>
          </a:p>
        </p:txBody>
      </p:sp>
    </p:spTree>
    <p:extLst>
      <p:ext uri="{BB962C8B-B14F-4D97-AF65-F5344CB8AC3E}">
        <p14:creationId xmlns:p14="http://schemas.microsoft.com/office/powerpoint/2010/main" val="40575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1000"/>
                                        <p:tgtEl>
                                          <p:spTgt spid="5">
                                            <p:txEl>
                                              <p:pRg st="2" end="2"/>
                                            </p:txEl>
                                          </p:spTgt>
                                        </p:tgtEl>
                                      </p:cBhvr>
                                    </p:animEffect>
                                    <p:anim calcmode="lin" valueType="num">
                                      <p:cBhvr>
                                        <p:cTn id="1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229600" cy="1143000"/>
          </a:xfrm>
        </p:spPr>
        <p:txBody>
          <a:bodyPr>
            <a:normAutofit/>
          </a:bodyPr>
          <a:lstStyle/>
          <a:p>
            <a:r>
              <a:rPr lang="en-AU" sz="3600" dirty="0" smtClean="0">
                <a:latin typeface="Comic Sans MS" pitchFamily="66" charset="0"/>
              </a:rPr>
              <a:t>‘The Borrowers’ by Mary Norton</a:t>
            </a:r>
            <a:endParaRPr lang="en-AU" sz="3600" dirty="0">
              <a:latin typeface="Comic Sans MS" pitchFamily="66" charset="0"/>
            </a:endParaRPr>
          </a:p>
        </p:txBody>
      </p:sp>
      <p:sp>
        <p:nvSpPr>
          <p:cNvPr id="5" name="TextBox 4"/>
          <p:cNvSpPr txBox="1"/>
          <p:nvPr/>
        </p:nvSpPr>
        <p:spPr>
          <a:xfrm>
            <a:off x="899592" y="1225352"/>
            <a:ext cx="4032448" cy="5355312"/>
          </a:xfrm>
          <a:prstGeom prst="rect">
            <a:avLst/>
          </a:prstGeom>
          <a:noFill/>
        </p:spPr>
        <p:txBody>
          <a:bodyPr wrap="square" rtlCol="0">
            <a:spAutoFit/>
          </a:bodyPr>
          <a:lstStyle/>
          <a:p>
            <a:r>
              <a:rPr lang="en-AU" dirty="0" smtClean="0"/>
              <a:t>There is an old saying – ‘finders - keepers, losers – weepers’</a:t>
            </a:r>
          </a:p>
          <a:p>
            <a:endParaRPr lang="en-AU" dirty="0"/>
          </a:p>
          <a:p>
            <a:r>
              <a:rPr lang="en-AU" dirty="0" smtClean="0"/>
              <a:t>What do you think this means? Discuss this with your teacher.</a:t>
            </a:r>
          </a:p>
          <a:p>
            <a:endParaRPr lang="en-AU" dirty="0"/>
          </a:p>
          <a:p>
            <a:r>
              <a:rPr lang="en-AU" dirty="0" smtClean="0"/>
              <a:t>Do you think it is right? Is it ok to keep something if you find it?</a:t>
            </a:r>
          </a:p>
          <a:p>
            <a:endParaRPr lang="en-AU" dirty="0"/>
          </a:p>
          <a:p>
            <a:r>
              <a:rPr lang="en-AU" dirty="0" smtClean="0"/>
              <a:t>The borrowers take things that don’t belong to them. Is this ok, or is it stealing? What about if people aren’t going to miss it – is that ok then?</a:t>
            </a:r>
          </a:p>
          <a:p>
            <a:r>
              <a:rPr lang="en-AU" dirty="0" smtClean="0"/>
              <a:t>Discuss this with your teacher.</a:t>
            </a:r>
          </a:p>
          <a:p>
            <a:endParaRPr lang="en-AU" dirty="0"/>
          </a:p>
          <a:p>
            <a:r>
              <a:rPr lang="en-AU" dirty="0" smtClean="0"/>
              <a:t>Write a set of ‘rules’ to be a borrower.</a:t>
            </a:r>
          </a:p>
          <a:p>
            <a:endParaRPr lang="en-AU" dirty="0" smtClean="0"/>
          </a:p>
          <a:p>
            <a:pPr marL="285750" indent="-285750">
              <a:buFont typeface="Arial" panose="020B0604020202020204" pitchFamily="34" charset="0"/>
              <a:buChar char="•"/>
            </a:pPr>
            <a:endParaRPr lang="en-AU" dirty="0" smtClean="0"/>
          </a:p>
          <a:p>
            <a:pPr marL="285750" indent="-285750">
              <a:buFont typeface="Arial" panose="020B0604020202020204" pitchFamily="34" charset="0"/>
              <a:buChar char="•"/>
            </a:pPr>
            <a:endParaRPr lang="en-AU" dirty="0"/>
          </a:p>
        </p:txBody>
      </p:sp>
      <p:pic>
        <p:nvPicPr>
          <p:cNvPr id="4" name="Picture 3"/>
          <p:cNvPicPr>
            <a:picLocks noChangeAspect="1"/>
          </p:cNvPicPr>
          <p:nvPr/>
        </p:nvPicPr>
        <p:blipFill rotWithShape="1">
          <a:blip r:embed="rId2"/>
          <a:srcRect r="48780"/>
          <a:stretch/>
        </p:blipFill>
        <p:spPr>
          <a:xfrm>
            <a:off x="5347825" y="1916832"/>
            <a:ext cx="2789517" cy="3302868"/>
          </a:xfrm>
          <a:prstGeom prst="rect">
            <a:avLst/>
          </a:prstGeom>
        </p:spPr>
      </p:pic>
    </p:spTree>
    <p:extLst>
      <p:ext uri="{BB962C8B-B14F-4D97-AF65-F5344CB8AC3E}">
        <p14:creationId xmlns:p14="http://schemas.microsoft.com/office/powerpoint/2010/main" val="211661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1000"/>
                                        <p:tgtEl>
                                          <p:spTgt spid="5">
                                            <p:txEl>
                                              <p:pRg st="2" end="2"/>
                                            </p:txEl>
                                          </p:spTgt>
                                        </p:tgtEl>
                                      </p:cBhvr>
                                    </p:animEffect>
                                    <p:anim calcmode="lin" valueType="num">
                                      <p:cBhvr>
                                        <p:cTn id="1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1000"/>
                                        <p:tgtEl>
                                          <p:spTgt spid="5">
                                            <p:txEl>
                                              <p:pRg st="4" end="4"/>
                                            </p:txEl>
                                          </p:spTgt>
                                        </p:tgtEl>
                                      </p:cBhvr>
                                    </p:animEffect>
                                    <p:anim calcmode="lin" valueType="num">
                                      <p:cBhvr>
                                        <p:cTn id="2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1000"/>
                                        <p:tgtEl>
                                          <p:spTgt spid="5">
                                            <p:txEl>
                                              <p:pRg st="6" end="6"/>
                                            </p:txEl>
                                          </p:spTgt>
                                        </p:tgtEl>
                                      </p:cBhvr>
                                    </p:animEffect>
                                    <p:anim calcmode="lin" valueType="num">
                                      <p:cBhvr>
                                        <p:cTn id="3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fade">
                                      <p:cBhvr>
                                        <p:cTn id="39" dur="1000"/>
                                        <p:tgtEl>
                                          <p:spTgt spid="5">
                                            <p:txEl>
                                              <p:pRg st="7" end="7"/>
                                            </p:txEl>
                                          </p:spTgt>
                                        </p:tgtEl>
                                      </p:cBhvr>
                                    </p:animEffect>
                                    <p:anim calcmode="lin" valueType="num">
                                      <p:cBhvr>
                                        <p:cTn id="40"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
                                            <p:txEl>
                                              <p:pRg st="9" end="9"/>
                                            </p:txEl>
                                          </p:spTgt>
                                        </p:tgtEl>
                                        <p:attrNameLst>
                                          <p:attrName>style.visibility</p:attrName>
                                        </p:attrNameLst>
                                      </p:cBhvr>
                                      <p:to>
                                        <p:strVal val="visible"/>
                                      </p:to>
                                    </p:set>
                                    <p:animEffect transition="in" filter="fade">
                                      <p:cBhvr>
                                        <p:cTn id="46" dur="1000"/>
                                        <p:tgtEl>
                                          <p:spTgt spid="5">
                                            <p:txEl>
                                              <p:pRg st="9" end="9"/>
                                            </p:txEl>
                                          </p:spTgt>
                                        </p:tgtEl>
                                      </p:cBhvr>
                                    </p:animEffect>
                                    <p:anim calcmode="lin" valueType="num">
                                      <p:cBhvr>
                                        <p:cTn id="47"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672" y="0"/>
            <a:ext cx="5904656" cy="1224136"/>
          </a:xfrm>
        </p:spPr>
        <p:txBody>
          <a:bodyPr>
            <a:normAutofit/>
          </a:bodyPr>
          <a:lstStyle/>
          <a:p>
            <a:r>
              <a:rPr lang="en-AU" dirty="0" smtClean="0">
                <a:latin typeface="Comic Sans MS" pitchFamily="66" charset="0"/>
              </a:rPr>
              <a:t>Introduction</a:t>
            </a:r>
            <a:endParaRPr lang="en-AU" dirty="0">
              <a:latin typeface="Comic Sans MS" pitchFamily="66" charset="0"/>
            </a:endParaRPr>
          </a:p>
        </p:txBody>
      </p:sp>
      <p:sp>
        <p:nvSpPr>
          <p:cNvPr id="3" name="Subtitle 2"/>
          <p:cNvSpPr>
            <a:spLocks noGrp="1"/>
          </p:cNvSpPr>
          <p:nvPr>
            <p:ph type="subTitle" idx="1"/>
          </p:nvPr>
        </p:nvSpPr>
        <p:spPr>
          <a:xfrm>
            <a:off x="2035086" y="2571506"/>
            <a:ext cx="7560840" cy="5112568"/>
          </a:xfrm>
        </p:spPr>
        <p:txBody>
          <a:bodyPr>
            <a:normAutofit/>
          </a:bodyPr>
          <a:lstStyle/>
          <a:p>
            <a:pPr algn="l"/>
            <a:endParaRPr lang="en-AU" sz="1800" i="1" dirty="0" smtClean="0">
              <a:solidFill>
                <a:schemeClr val="tx1"/>
              </a:solidFill>
              <a:latin typeface="Comic Sans MS" pitchFamily="66" charset="0"/>
            </a:endParaRPr>
          </a:p>
          <a:p>
            <a:pPr algn="l">
              <a:buFont typeface="Arial" pitchFamily="34" charset="0"/>
              <a:buChar char="•"/>
            </a:pPr>
            <a:r>
              <a:rPr lang="en-AU" sz="2400" i="1" dirty="0" smtClean="0">
                <a:solidFill>
                  <a:schemeClr val="tx1"/>
                </a:solidFill>
                <a:latin typeface="Comic Sans MS" pitchFamily="66" charset="0"/>
              </a:rPr>
              <a:t>Gulliver’s Travels – book/film</a:t>
            </a:r>
          </a:p>
          <a:p>
            <a:pPr algn="l">
              <a:buFont typeface="Arial" pitchFamily="34" charset="0"/>
              <a:buChar char="•"/>
            </a:pPr>
            <a:r>
              <a:rPr lang="en-AU" sz="2400" i="1" dirty="0" smtClean="0">
                <a:solidFill>
                  <a:schemeClr val="tx1"/>
                </a:solidFill>
                <a:latin typeface="Comic Sans MS" pitchFamily="66" charset="0"/>
              </a:rPr>
              <a:t>The </a:t>
            </a:r>
            <a:r>
              <a:rPr lang="en-AU" sz="2400" i="1" dirty="0" err="1" smtClean="0">
                <a:solidFill>
                  <a:schemeClr val="tx1"/>
                </a:solidFill>
                <a:latin typeface="Comic Sans MS" pitchFamily="66" charset="0"/>
              </a:rPr>
              <a:t>Minpins</a:t>
            </a:r>
            <a:r>
              <a:rPr lang="en-AU" sz="2400" i="1" dirty="0" smtClean="0">
                <a:solidFill>
                  <a:schemeClr val="tx1"/>
                </a:solidFill>
                <a:latin typeface="Comic Sans MS" pitchFamily="66" charset="0"/>
              </a:rPr>
              <a:t> – book</a:t>
            </a:r>
          </a:p>
          <a:p>
            <a:pPr algn="l">
              <a:buFont typeface="Arial" pitchFamily="34" charset="0"/>
              <a:buChar char="•"/>
            </a:pPr>
            <a:r>
              <a:rPr lang="en-AU" sz="2400" i="1" dirty="0" smtClean="0">
                <a:solidFill>
                  <a:schemeClr val="tx1"/>
                </a:solidFill>
                <a:latin typeface="Comic Sans MS" pitchFamily="66" charset="0"/>
              </a:rPr>
              <a:t>The BFG – film</a:t>
            </a:r>
          </a:p>
          <a:p>
            <a:pPr algn="l">
              <a:buFont typeface="Arial" pitchFamily="34" charset="0"/>
              <a:buChar char="•"/>
            </a:pPr>
            <a:r>
              <a:rPr lang="en-AU" sz="2400" i="1" dirty="0" smtClean="0">
                <a:solidFill>
                  <a:schemeClr val="tx1"/>
                </a:solidFill>
                <a:latin typeface="Comic Sans MS" pitchFamily="66" charset="0"/>
              </a:rPr>
              <a:t>The Borrowers – film</a:t>
            </a:r>
          </a:p>
          <a:p>
            <a:pPr algn="l">
              <a:buFont typeface="Arial" pitchFamily="34" charset="0"/>
              <a:buChar char="•"/>
            </a:pPr>
            <a:r>
              <a:rPr lang="en-AU" sz="2400" i="1" dirty="0" smtClean="0">
                <a:solidFill>
                  <a:schemeClr val="tx1"/>
                </a:solidFill>
                <a:latin typeface="Comic Sans MS" pitchFamily="66" charset="0"/>
              </a:rPr>
              <a:t>James and the Giant Peach – film</a:t>
            </a:r>
          </a:p>
          <a:p>
            <a:pPr algn="l">
              <a:buFont typeface="Arial" pitchFamily="34" charset="0"/>
              <a:buChar char="•"/>
            </a:pPr>
            <a:endParaRPr lang="en-AU" sz="1800" i="1" dirty="0" smtClean="0">
              <a:solidFill>
                <a:schemeClr val="tx1"/>
              </a:solidFill>
              <a:latin typeface="Comic Sans MS" pitchFamily="66" charset="0"/>
            </a:endParaRPr>
          </a:p>
        </p:txBody>
      </p:sp>
      <p:pic>
        <p:nvPicPr>
          <p:cNvPr id="6" name="Picture 5" descr="The_Borrowers_Afloat copy.gif"/>
          <p:cNvPicPr>
            <a:picLocks noChangeAspect="1"/>
          </p:cNvPicPr>
          <p:nvPr/>
        </p:nvPicPr>
        <p:blipFill>
          <a:blip r:embed="rId2" cstate="print"/>
          <a:srcRect l="6842" t="34393" r="11486" b="19090"/>
          <a:stretch>
            <a:fillRect/>
          </a:stretch>
        </p:blipFill>
        <p:spPr>
          <a:xfrm rot="21388178">
            <a:off x="6305488" y="4303118"/>
            <a:ext cx="2752725" cy="2871122"/>
          </a:xfrm>
          <a:prstGeom prst="rect">
            <a:avLst/>
          </a:prstGeom>
        </p:spPr>
      </p:pic>
      <p:pic>
        <p:nvPicPr>
          <p:cNvPr id="9" name="Picture 8" descr="james_giant_peach copy.gif"/>
          <p:cNvPicPr>
            <a:picLocks noChangeAspect="1"/>
          </p:cNvPicPr>
          <p:nvPr/>
        </p:nvPicPr>
        <p:blipFill>
          <a:blip r:embed="rId3" cstate="print"/>
          <a:stretch>
            <a:fillRect/>
          </a:stretch>
        </p:blipFill>
        <p:spPr>
          <a:xfrm>
            <a:off x="3131840" y="5225386"/>
            <a:ext cx="1356742" cy="1632613"/>
          </a:xfrm>
          <a:prstGeom prst="rect">
            <a:avLst/>
          </a:prstGeom>
        </p:spPr>
      </p:pic>
      <p:sp>
        <p:nvSpPr>
          <p:cNvPr id="10" name="Subtitle 2"/>
          <p:cNvSpPr txBox="1">
            <a:spLocks/>
          </p:cNvSpPr>
          <p:nvPr/>
        </p:nvSpPr>
        <p:spPr>
          <a:xfrm>
            <a:off x="899592" y="980728"/>
            <a:ext cx="7560840" cy="1692424"/>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AU" sz="2400" b="0" i="1" u="none" strike="noStrike" kern="1200" cap="none" spc="0" normalizeH="0" baseline="0" noProof="0" dirty="0" smtClean="0">
                <a:ln>
                  <a:noFill/>
                </a:ln>
                <a:solidFill>
                  <a:schemeClr val="tx1"/>
                </a:solidFill>
                <a:effectLst/>
                <a:uLnTx/>
                <a:uFillTx/>
                <a:latin typeface="Comic Sans MS" pitchFamily="66" charset="0"/>
                <a:ea typeface="+mn-ea"/>
                <a:cs typeface="+mn-cs"/>
              </a:rPr>
              <a:t>The idea of being very big, or very small has been fascinating people for a very long time, and some great stories  have been written about this.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AU" sz="2400" b="0" i="1" u="none" strike="noStrike" kern="1200" cap="none" spc="0" normalizeH="0" baseline="0" noProof="0" dirty="0" smtClean="0">
                <a:ln>
                  <a:noFill/>
                </a:ln>
                <a:solidFill>
                  <a:schemeClr val="tx1"/>
                </a:solidFill>
                <a:effectLst/>
                <a:uLnTx/>
                <a:uFillTx/>
                <a:latin typeface="Comic Sans MS" pitchFamily="66" charset="0"/>
                <a:ea typeface="+mn-ea"/>
                <a:cs typeface="+mn-cs"/>
              </a:rPr>
              <a:t>During this unit, we will be looking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AU" sz="1800" b="0" i="1"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AU" sz="1800" b="0" i="1" u="none" strike="noStrike" kern="1200" cap="none" spc="0" normalizeH="0" baseline="0" noProof="0" dirty="0" smtClean="0">
              <a:ln>
                <a:noFill/>
              </a:ln>
              <a:solidFill>
                <a:schemeClr val="tx1"/>
              </a:solidFill>
              <a:effectLst/>
              <a:uLnTx/>
              <a:uFillTx/>
              <a:latin typeface="Comic Sans MS" pitchFamily="66" charset="0"/>
              <a:ea typeface="+mn-ea"/>
              <a:cs typeface="+mn-cs"/>
            </a:endParaRPr>
          </a:p>
        </p:txBody>
      </p:sp>
      <p:pic>
        <p:nvPicPr>
          <p:cNvPr id="11" name="Picture 10" descr="bfg copy.gif"/>
          <p:cNvPicPr>
            <a:picLocks noChangeAspect="1"/>
          </p:cNvPicPr>
          <p:nvPr/>
        </p:nvPicPr>
        <p:blipFill>
          <a:blip r:embed="rId4" cstate="print"/>
          <a:stretch>
            <a:fillRect/>
          </a:stretch>
        </p:blipFill>
        <p:spPr>
          <a:xfrm flipH="1">
            <a:off x="280558" y="2348880"/>
            <a:ext cx="1776588" cy="4365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anim calcmode="lin" valueType="num">
                                      <p:cBhvr>
                                        <p:cTn id="20" dur="2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21"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2000" fill="hold"/>
                                        <p:tgtEl>
                                          <p:spTgt spid="3">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2000"/>
                                        <p:tgtEl>
                                          <p:spTgt spid="3">
                                            <p:txEl>
                                              <p:pRg st="2" end="2"/>
                                            </p:txEl>
                                          </p:spTgt>
                                        </p:tgtEl>
                                      </p:cBhvr>
                                    </p:animEffect>
                                    <p:anim calcmode="lin" valueType="num">
                                      <p:cBhvr>
                                        <p:cTn id="28" dur="2000" fill="hold"/>
                                        <p:tgtEl>
                                          <p:spTgt spid="3">
                                            <p:txEl>
                                              <p:pRg st="2" end="2"/>
                                            </p:txEl>
                                          </p:spTgt>
                                        </p:tgtEl>
                                        <p:attrNameLst>
                                          <p:attrName>style.rotation</p:attrName>
                                        </p:attrNameLst>
                                      </p:cBhvr>
                                      <p:tavLst>
                                        <p:tav tm="0">
                                          <p:val>
                                            <p:fltVal val="720"/>
                                          </p:val>
                                        </p:tav>
                                        <p:tav tm="100000">
                                          <p:val>
                                            <p:fltVal val="0"/>
                                          </p:val>
                                        </p:tav>
                                      </p:tavLst>
                                    </p:anim>
                                    <p:anim calcmode="lin" valueType="num">
                                      <p:cBhvr>
                                        <p:cTn id="29"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2000" fill="hold"/>
                                        <p:tgtEl>
                                          <p:spTgt spid="3">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2000"/>
                                        <p:tgtEl>
                                          <p:spTgt spid="3">
                                            <p:txEl>
                                              <p:pRg st="3" end="3"/>
                                            </p:txEl>
                                          </p:spTgt>
                                        </p:tgtEl>
                                      </p:cBhvr>
                                    </p:animEffect>
                                    <p:anim calcmode="lin" valueType="num">
                                      <p:cBhvr>
                                        <p:cTn id="36" dur="2000" fill="hold"/>
                                        <p:tgtEl>
                                          <p:spTgt spid="3">
                                            <p:txEl>
                                              <p:pRg st="3" end="3"/>
                                            </p:txEl>
                                          </p:spTgt>
                                        </p:tgtEl>
                                        <p:attrNameLst>
                                          <p:attrName>style.rotation</p:attrName>
                                        </p:attrNameLst>
                                      </p:cBhvr>
                                      <p:tavLst>
                                        <p:tav tm="0">
                                          <p:val>
                                            <p:fltVal val="720"/>
                                          </p:val>
                                        </p:tav>
                                        <p:tav tm="100000">
                                          <p:val>
                                            <p:fltVal val="0"/>
                                          </p:val>
                                        </p:tav>
                                      </p:tavLst>
                                    </p:anim>
                                    <p:anim calcmode="lin" valueType="num">
                                      <p:cBhvr>
                                        <p:cTn id="37"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8" dur="2000" fill="hold"/>
                                        <p:tgtEl>
                                          <p:spTgt spid="3">
                                            <p:txEl>
                                              <p:pRg st="3" end="3"/>
                                            </p:txEl>
                                          </p:spTgt>
                                        </p:tgtEl>
                                        <p:attrNameLst>
                                          <p:attrName>ppt_w</p:attrName>
                                        </p:attrNameLst>
                                      </p:cBhvr>
                                      <p:tavLst>
                                        <p:tav tm="0">
                                          <p:val>
                                            <p:fltVal val="0"/>
                                          </p:val>
                                        </p:tav>
                                        <p:tav tm="100000">
                                          <p:val>
                                            <p:strVal val="#ppt_w"/>
                                          </p:val>
                                        </p:tav>
                                      </p:tavLst>
                                    </p:anim>
                                  </p:childTnLst>
                                </p:cTn>
                              </p:par>
                              <p:par>
                                <p:cTn id="39" presetID="42"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5" presetClass="entr" presetSubtype="0" fill="hold"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2000"/>
                                        <p:tgtEl>
                                          <p:spTgt spid="3">
                                            <p:txEl>
                                              <p:pRg st="4" end="4"/>
                                            </p:txEl>
                                          </p:spTgt>
                                        </p:tgtEl>
                                      </p:cBhvr>
                                    </p:animEffect>
                                    <p:anim calcmode="lin" valueType="num">
                                      <p:cBhvr>
                                        <p:cTn id="49" dur="2000" fill="hold"/>
                                        <p:tgtEl>
                                          <p:spTgt spid="3">
                                            <p:txEl>
                                              <p:pRg st="4" end="4"/>
                                            </p:txEl>
                                          </p:spTgt>
                                        </p:tgtEl>
                                        <p:attrNameLst>
                                          <p:attrName>style.rotation</p:attrName>
                                        </p:attrNameLst>
                                      </p:cBhvr>
                                      <p:tavLst>
                                        <p:tav tm="0">
                                          <p:val>
                                            <p:fltVal val="720"/>
                                          </p:val>
                                        </p:tav>
                                        <p:tav tm="100000">
                                          <p:val>
                                            <p:fltVal val="0"/>
                                          </p:val>
                                        </p:tav>
                                      </p:tavLst>
                                    </p:anim>
                                    <p:anim calcmode="lin" valueType="num">
                                      <p:cBhvr>
                                        <p:cTn id="50"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1" dur="2000" fill="hold"/>
                                        <p:tgtEl>
                                          <p:spTgt spid="3">
                                            <p:txEl>
                                              <p:pRg st="4" end="4"/>
                                            </p:txEl>
                                          </p:spTgt>
                                        </p:tgtEl>
                                        <p:attrNameLst>
                                          <p:attrName>ppt_w</p:attrName>
                                        </p:attrNameLst>
                                      </p:cBhvr>
                                      <p:tavLst>
                                        <p:tav tm="0">
                                          <p:val>
                                            <p:fltVal val="0"/>
                                          </p:val>
                                        </p:tav>
                                        <p:tav tm="100000">
                                          <p:val>
                                            <p:strVal val="#ppt_w"/>
                                          </p:val>
                                        </p:tav>
                                      </p:tavLst>
                                    </p:anim>
                                  </p:childTnLst>
                                </p:cTn>
                              </p:par>
                              <p:par>
                                <p:cTn id="52" presetID="1"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35" presetClass="entr" presetSubtype="0" fill="hold"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fade">
                                      <p:cBhvr>
                                        <p:cTn id="58" dur="2000"/>
                                        <p:tgtEl>
                                          <p:spTgt spid="3">
                                            <p:txEl>
                                              <p:pRg st="5" end="5"/>
                                            </p:txEl>
                                          </p:spTgt>
                                        </p:tgtEl>
                                      </p:cBhvr>
                                    </p:animEffect>
                                    <p:anim calcmode="lin" valueType="num">
                                      <p:cBhvr>
                                        <p:cTn id="59" dur="2000" fill="hold"/>
                                        <p:tgtEl>
                                          <p:spTgt spid="3">
                                            <p:txEl>
                                              <p:pRg st="5" end="5"/>
                                            </p:txEl>
                                          </p:spTgt>
                                        </p:tgtEl>
                                        <p:attrNameLst>
                                          <p:attrName>style.rotation</p:attrName>
                                        </p:attrNameLst>
                                      </p:cBhvr>
                                      <p:tavLst>
                                        <p:tav tm="0">
                                          <p:val>
                                            <p:fltVal val="720"/>
                                          </p:val>
                                        </p:tav>
                                        <p:tav tm="100000">
                                          <p:val>
                                            <p:fltVal val="0"/>
                                          </p:val>
                                        </p:tav>
                                      </p:tavLst>
                                    </p:anim>
                                    <p:anim calcmode="lin" valueType="num">
                                      <p:cBhvr>
                                        <p:cTn id="60"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61" dur="2000" fill="hold"/>
                                        <p:tgtEl>
                                          <p:spTgt spid="3">
                                            <p:txEl>
                                              <p:pRg st="5" end="5"/>
                                            </p:txEl>
                                          </p:spTgt>
                                        </p:tgtEl>
                                        <p:attrNameLst>
                                          <p:attrName>ppt_w</p:attrName>
                                        </p:attrNameLst>
                                      </p:cBhvr>
                                      <p:tavLst>
                                        <p:tav tm="0">
                                          <p:val>
                                            <p:fltVal val="0"/>
                                          </p:val>
                                        </p:tav>
                                        <p:tav tm="100000">
                                          <p:val>
                                            <p:strVal val="#ppt_w"/>
                                          </p:val>
                                        </p:tav>
                                      </p:tavLst>
                                    </p:anim>
                                  </p:childTnLst>
                                </p:cTn>
                              </p:par>
                              <p:par>
                                <p:cTn id="62" presetID="1"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229600" cy="1143000"/>
          </a:xfrm>
        </p:spPr>
        <p:txBody>
          <a:bodyPr>
            <a:normAutofit/>
          </a:bodyPr>
          <a:lstStyle/>
          <a:p>
            <a:r>
              <a:rPr lang="en-AU" sz="3600" dirty="0" smtClean="0">
                <a:latin typeface="Comic Sans MS" pitchFamily="66" charset="0"/>
              </a:rPr>
              <a:t>‘The Borrowers’ by Mary Norton</a:t>
            </a:r>
            <a:endParaRPr lang="en-AU" sz="3600" dirty="0">
              <a:latin typeface="Comic Sans MS" pitchFamily="66" charset="0"/>
            </a:endParaRPr>
          </a:p>
        </p:txBody>
      </p:sp>
      <p:sp>
        <p:nvSpPr>
          <p:cNvPr id="5" name="TextBox 4"/>
          <p:cNvSpPr txBox="1"/>
          <p:nvPr/>
        </p:nvSpPr>
        <p:spPr>
          <a:xfrm>
            <a:off x="899592" y="2204864"/>
            <a:ext cx="4248472" cy="2308324"/>
          </a:xfrm>
          <a:prstGeom prst="rect">
            <a:avLst/>
          </a:prstGeom>
          <a:noFill/>
        </p:spPr>
        <p:txBody>
          <a:bodyPr wrap="square" rtlCol="0">
            <a:spAutoFit/>
          </a:bodyPr>
          <a:lstStyle/>
          <a:p>
            <a:r>
              <a:rPr lang="en-AU" dirty="0" smtClean="0"/>
              <a:t>If your teacher shows you the film as well as episode 1 of the television series, compare the two, and look especially at how the characterisation might be different. Is </a:t>
            </a:r>
            <a:r>
              <a:rPr lang="en-AU" dirty="0" err="1" smtClean="0"/>
              <a:t>Arrietty</a:t>
            </a:r>
            <a:r>
              <a:rPr lang="en-AU" dirty="0" smtClean="0"/>
              <a:t> the same in both? Her parents?</a:t>
            </a:r>
          </a:p>
          <a:p>
            <a:endParaRPr lang="en-AU" dirty="0"/>
          </a:p>
          <a:p>
            <a:r>
              <a:rPr lang="en-AU" dirty="0" smtClean="0"/>
              <a:t>Which did you prefer? Why?</a:t>
            </a:r>
            <a:endParaRPr lang="en-AU" dirty="0"/>
          </a:p>
        </p:txBody>
      </p:sp>
      <p:pic>
        <p:nvPicPr>
          <p:cNvPr id="3" name="Picture 2"/>
          <p:cNvPicPr>
            <a:picLocks noChangeAspect="1"/>
          </p:cNvPicPr>
          <p:nvPr/>
        </p:nvPicPr>
        <p:blipFill>
          <a:blip r:embed="rId2"/>
          <a:stretch>
            <a:fillRect/>
          </a:stretch>
        </p:blipFill>
        <p:spPr>
          <a:xfrm>
            <a:off x="5868144" y="1124744"/>
            <a:ext cx="1788790" cy="2534119"/>
          </a:xfrm>
          <a:prstGeom prst="rect">
            <a:avLst/>
          </a:prstGeom>
        </p:spPr>
      </p:pic>
      <p:pic>
        <p:nvPicPr>
          <p:cNvPr id="6" name="Picture 5"/>
          <p:cNvPicPr>
            <a:picLocks noChangeAspect="1"/>
          </p:cNvPicPr>
          <p:nvPr/>
        </p:nvPicPr>
        <p:blipFill rotWithShape="1">
          <a:blip r:embed="rId3"/>
          <a:srcRect l="51549" t="8689" r="427" b="5935"/>
          <a:stretch/>
        </p:blipFill>
        <p:spPr>
          <a:xfrm>
            <a:off x="5718423" y="3892635"/>
            <a:ext cx="2088232" cy="2088232"/>
          </a:xfrm>
          <a:prstGeom prst="rect">
            <a:avLst/>
          </a:prstGeom>
        </p:spPr>
      </p:pic>
    </p:spTree>
    <p:extLst>
      <p:ext uri="{BB962C8B-B14F-4D97-AF65-F5344CB8AC3E}">
        <p14:creationId xmlns:p14="http://schemas.microsoft.com/office/powerpoint/2010/main" val="259562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1000"/>
                                        <p:tgtEl>
                                          <p:spTgt spid="5">
                                            <p:txEl>
                                              <p:pRg st="2" end="2"/>
                                            </p:txEl>
                                          </p:spTgt>
                                        </p:tgtEl>
                                      </p:cBhvr>
                                    </p:animEffect>
                                    <p:anim calcmode="lin" valueType="num">
                                      <p:cBhvr>
                                        <p:cTn id="1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548680"/>
            <a:ext cx="8229600" cy="1143000"/>
          </a:xfrm>
        </p:spPr>
        <p:txBody>
          <a:bodyPr>
            <a:normAutofit/>
          </a:bodyPr>
          <a:lstStyle/>
          <a:p>
            <a:r>
              <a:rPr lang="en-AU" sz="2800" i="1" dirty="0" smtClean="0">
                <a:latin typeface="Comic Sans MS" pitchFamily="66" charset="0"/>
              </a:rPr>
              <a:t>James and the Giant Peach</a:t>
            </a:r>
            <a:r>
              <a:rPr lang="en-AU" sz="2800" dirty="0" smtClean="0">
                <a:latin typeface="Comic Sans MS" pitchFamily="66" charset="0"/>
              </a:rPr>
              <a:t> by Roald Dahl</a:t>
            </a:r>
            <a:endParaRPr lang="en-AU" sz="2800" i="1" dirty="0">
              <a:latin typeface="Comic Sans MS" pitchFamily="66" charset="0"/>
            </a:endParaRPr>
          </a:p>
        </p:txBody>
      </p:sp>
      <p:sp>
        <p:nvSpPr>
          <p:cNvPr id="5" name="TextBox 4"/>
          <p:cNvSpPr txBox="1"/>
          <p:nvPr/>
        </p:nvSpPr>
        <p:spPr>
          <a:xfrm>
            <a:off x="899592" y="1556792"/>
            <a:ext cx="4032448" cy="4524315"/>
          </a:xfrm>
          <a:prstGeom prst="rect">
            <a:avLst/>
          </a:prstGeom>
          <a:noFill/>
        </p:spPr>
        <p:txBody>
          <a:bodyPr wrap="square" rtlCol="0">
            <a:spAutoFit/>
          </a:bodyPr>
          <a:lstStyle/>
          <a:p>
            <a:r>
              <a:rPr lang="en-AU" dirty="0" smtClean="0"/>
              <a:t>There have been a number of different versions made about this book also. The book itself is very entertaining and the films have been excellent.</a:t>
            </a:r>
          </a:p>
          <a:p>
            <a:endParaRPr lang="en-AU" dirty="0"/>
          </a:p>
          <a:p>
            <a:r>
              <a:rPr lang="en-AU" dirty="0" smtClean="0"/>
              <a:t>Your teacher will show you the film, and again, think about characterisation and also what the writer/director does to keep you engaged in the story.</a:t>
            </a:r>
          </a:p>
          <a:p>
            <a:endParaRPr lang="en-AU" dirty="0"/>
          </a:p>
          <a:p>
            <a:r>
              <a:rPr lang="en-AU" dirty="0" smtClean="0"/>
              <a:t>When you have finished watching, create a new ‘aunt’ for James, just as awful as Aunt Sponge and Aunt Spiker, and also a new creature he might have met in the giant peach. Make sure they are quirky and exciting.</a:t>
            </a:r>
            <a:endParaRPr lang="en-AU"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836712"/>
            <a:ext cx="5238750" cy="5343525"/>
          </a:xfrm>
          <a:prstGeom prst="rect">
            <a:avLst/>
          </a:prstGeom>
        </p:spPr>
      </p:pic>
    </p:spTree>
    <p:extLst>
      <p:ext uri="{BB962C8B-B14F-4D97-AF65-F5344CB8AC3E}">
        <p14:creationId xmlns:p14="http://schemas.microsoft.com/office/powerpoint/2010/main" val="86284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1000"/>
                                        <p:tgtEl>
                                          <p:spTgt spid="5">
                                            <p:txEl>
                                              <p:pRg st="2" end="2"/>
                                            </p:txEl>
                                          </p:spTgt>
                                        </p:tgtEl>
                                      </p:cBhvr>
                                    </p:animEffect>
                                    <p:anim calcmode="lin" valueType="num">
                                      <p:cBhvr>
                                        <p:cTn id="1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1000"/>
                                        <p:tgtEl>
                                          <p:spTgt spid="5">
                                            <p:txEl>
                                              <p:pRg st="4" end="4"/>
                                            </p:txEl>
                                          </p:spTgt>
                                        </p:tgtEl>
                                      </p:cBhvr>
                                    </p:animEffect>
                                    <p:anim calcmode="lin" valueType="num">
                                      <p:cBhvr>
                                        <p:cTn id="2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1340768"/>
            <a:ext cx="8280920" cy="4585871"/>
          </a:xfrm>
          <a:prstGeom prst="rect">
            <a:avLst/>
          </a:prstGeom>
        </p:spPr>
        <p:txBody>
          <a:bodyPr wrap="square">
            <a:spAutoFit/>
          </a:bodyPr>
          <a:lstStyle/>
          <a:p>
            <a:r>
              <a:rPr lang="en-AU" dirty="0" smtClean="0">
                <a:latin typeface="Comic Sans MS" pitchFamily="66" charset="0"/>
              </a:rPr>
              <a:t>When authors create books and films, they build a ‘picture’ about the character in the mind of the reader. They do this in 5 different ways</a:t>
            </a:r>
          </a:p>
          <a:p>
            <a:endParaRPr lang="en-AU" dirty="0" smtClean="0">
              <a:latin typeface="Comic Sans MS" pitchFamily="66" charset="0"/>
            </a:endParaRPr>
          </a:p>
          <a:p>
            <a:r>
              <a:rPr lang="en-AU" sz="4400" dirty="0" smtClean="0">
                <a:solidFill>
                  <a:srgbClr val="FF0000"/>
                </a:solidFill>
                <a:latin typeface="Comic Sans MS" pitchFamily="66" charset="0"/>
              </a:rPr>
              <a:t>S </a:t>
            </a:r>
            <a:r>
              <a:rPr lang="en-AU" b="1" dirty="0" smtClean="0">
                <a:latin typeface="Comic Sans MS" pitchFamily="66" charset="0"/>
              </a:rPr>
              <a:t>speech</a:t>
            </a:r>
            <a:r>
              <a:rPr lang="en-AU" dirty="0" smtClean="0">
                <a:latin typeface="Comic Sans MS" pitchFamily="66" charset="0"/>
              </a:rPr>
              <a:t>: what does the character say, and how do they say it?</a:t>
            </a:r>
            <a:endParaRPr lang="en-AU" sz="4400" dirty="0" smtClean="0">
              <a:solidFill>
                <a:srgbClr val="FF0000"/>
              </a:solidFill>
              <a:latin typeface="Comic Sans MS" pitchFamily="66" charset="0"/>
            </a:endParaRPr>
          </a:p>
          <a:p>
            <a:r>
              <a:rPr lang="en-AU" sz="4400" dirty="0" smtClean="0">
                <a:solidFill>
                  <a:srgbClr val="FF0000"/>
                </a:solidFill>
                <a:latin typeface="Comic Sans MS" pitchFamily="66" charset="0"/>
              </a:rPr>
              <a:t>T</a:t>
            </a:r>
            <a:r>
              <a:rPr lang="en-AU" sz="4400" dirty="0" smtClean="0">
                <a:latin typeface="Comic Sans MS" pitchFamily="66" charset="0"/>
              </a:rPr>
              <a:t> </a:t>
            </a:r>
            <a:r>
              <a:rPr lang="en-AU" b="1" dirty="0" smtClean="0">
                <a:latin typeface="Comic Sans MS" pitchFamily="66" charset="0"/>
              </a:rPr>
              <a:t>thoughts</a:t>
            </a:r>
            <a:r>
              <a:rPr lang="en-AU" dirty="0" smtClean="0">
                <a:latin typeface="Comic Sans MS" pitchFamily="66" charset="0"/>
              </a:rPr>
              <a:t>: what is revealed through their thoughts and feelings?</a:t>
            </a:r>
          </a:p>
          <a:p>
            <a:r>
              <a:rPr lang="en-AU" sz="4400" dirty="0" smtClean="0">
                <a:solidFill>
                  <a:srgbClr val="FF0000"/>
                </a:solidFill>
                <a:latin typeface="Comic Sans MS" pitchFamily="66" charset="0"/>
              </a:rPr>
              <a:t>E </a:t>
            </a:r>
            <a:r>
              <a:rPr lang="en-AU" b="1" dirty="0" smtClean="0">
                <a:latin typeface="Comic Sans MS" pitchFamily="66" charset="0"/>
              </a:rPr>
              <a:t>effects</a:t>
            </a:r>
            <a:r>
              <a:rPr lang="en-AU" dirty="0" smtClean="0">
                <a:latin typeface="Comic Sans MS" pitchFamily="66" charset="0"/>
              </a:rPr>
              <a:t>: How do other characters feel or behave in reaction to them?</a:t>
            </a:r>
          </a:p>
          <a:p>
            <a:r>
              <a:rPr lang="en-AU" sz="4400" dirty="0" smtClean="0">
                <a:solidFill>
                  <a:srgbClr val="FF0000"/>
                </a:solidFill>
                <a:latin typeface="Comic Sans MS" pitchFamily="66" charset="0"/>
              </a:rPr>
              <a:t>A </a:t>
            </a:r>
            <a:r>
              <a:rPr lang="en-AU" b="1" dirty="0" smtClean="0">
                <a:latin typeface="Comic Sans MS" pitchFamily="66" charset="0"/>
              </a:rPr>
              <a:t>actions</a:t>
            </a:r>
            <a:r>
              <a:rPr lang="en-AU" dirty="0" smtClean="0">
                <a:latin typeface="Comic Sans MS" pitchFamily="66" charset="0"/>
              </a:rPr>
              <a:t>: what does the character do? How do they behave?</a:t>
            </a:r>
          </a:p>
          <a:p>
            <a:r>
              <a:rPr lang="en-AU" sz="4400" dirty="0" smtClean="0">
                <a:solidFill>
                  <a:srgbClr val="FF0000"/>
                </a:solidFill>
                <a:latin typeface="Comic Sans MS" pitchFamily="66" charset="0"/>
              </a:rPr>
              <a:t>L </a:t>
            </a:r>
            <a:r>
              <a:rPr lang="en-AU" b="1" dirty="0" smtClean="0">
                <a:latin typeface="Comic Sans MS" pitchFamily="66" charset="0"/>
              </a:rPr>
              <a:t>looks</a:t>
            </a:r>
            <a:r>
              <a:rPr lang="en-AU" dirty="0" smtClean="0">
                <a:latin typeface="Comic Sans MS" pitchFamily="66" charset="0"/>
              </a:rPr>
              <a:t>: what does the character look like? How do they dress?</a:t>
            </a:r>
          </a:p>
          <a:p>
            <a:endParaRPr lang="en-AU" i="1" dirty="0">
              <a:latin typeface="Comic Sans MS" pitchFamily="66" charset="0"/>
            </a:endParaRPr>
          </a:p>
        </p:txBody>
      </p:sp>
      <p:sp>
        <p:nvSpPr>
          <p:cNvPr id="3" name="Title 1"/>
          <p:cNvSpPr txBox="1">
            <a:spLocks/>
          </p:cNvSpPr>
          <p:nvPr/>
        </p:nvSpPr>
        <p:spPr>
          <a:xfrm>
            <a:off x="1619672" y="0"/>
            <a:ext cx="5904656" cy="1224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dirty="0" smtClean="0">
                <a:latin typeface="Comic Sans MS" pitchFamily="66" charset="0"/>
              </a:rPr>
              <a:t>Characterisation</a:t>
            </a:r>
            <a:endParaRPr lang="en-AU"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5"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000"/>
                                        <p:tgtEl>
                                          <p:spTgt spid="5">
                                            <p:txEl>
                                              <p:pRg st="2" end="2"/>
                                            </p:txEl>
                                          </p:spTgt>
                                        </p:tgtEl>
                                      </p:cBhvr>
                                    </p:animEffect>
                                    <p:anim calcmode="lin" valueType="num">
                                      <p:cBhvr>
                                        <p:cTn id="14" dur="2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15" dur="2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6" dur="2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35"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2000"/>
                                        <p:tgtEl>
                                          <p:spTgt spid="5">
                                            <p:txEl>
                                              <p:pRg st="3" end="3"/>
                                            </p:txEl>
                                          </p:spTgt>
                                        </p:tgtEl>
                                      </p:cBhvr>
                                    </p:animEffect>
                                    <p:anim calcmode="lin" valueType="num">
                                      <p:cBhvr>
                                        <p:cTn id="22" dur="2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23" dur="2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24" dur="2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2000"/>
                                        <p:tgtEl>
                                          <p:spTgt spid="5">
                                            <p:txEl>
                                              <p:pRg st="4" end="4"/>
                                            </p:txEl>
                                          </p:spTgt>
                                        </p:tgtEl>
                                      </p:cBhvr>
                                    </p:animEffect>
                                    <p:anim calcmode="lin" valueType="num">
                                      <p:cBhvr>
                                        <p:cTn id="30" dur="2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31" dur="2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2" dur="2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2000"/>
                                        <p:tgtEl>
                                          <p:spTgt spid="5">
                                            <p:txEl>
                                              <p:pRg st="5" end="5"/>
                                            </p:txEl>
                                          </p:spTgt>
                                        </p:tgtEl>
                                      </p:cBhvr>
                                    </p:animEffect>
                                    <p:anim calcmode="lin" valueType="num">
                                      <p:cBhvr>
                                        <p:cTn id="38" dur="2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39" dur="2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40" dur="2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childTnLst>
                    </p:cTn>
                  </p:par>
                  <p:par>
                    <p:cTn id="41" fill="hold">
                      <p:stCondLst>
                        <p:cond delay="indefinite"/>
                      </p:stCondLst>
                      <p:childTnLst>
                        <p:par>
                          <p:cTn id="42" fill="hold">
                            <p:stCondLst>
                              <p:cond delay="0"/>
                            </p:stCondLst>
                            <p:childTnLst>
                              <p:par>
                                <p:cTn id="43" presetID="35" presetClass="entr" presetSubtype="0" fill="hold"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fade">
                                      <p:cBhvr>
                                        <p:cTn id="45" dur="2000"/>
                                        <p:tgtEl>
                                          <p:spTgt spid="5">
                                            <p:txEl>
                                              <p:pRg st="6" end="6"/>
                                            </p:txEl>
                                          </p:spTgt>
                                        </p:tgtEl>
                                      </p:cBhvr>
                                    </p:animEffect>
                                    <p:anim calcmode="lin" valueType="num">
                                      <p:cBhvr>
                                        <p:cTn id="46" dur="2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47" dur="2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48" dur="2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rgbClr val="FF0000"/>
                </a:solidFill>
                <a:latin typeface="Comic Sans MS" pitchFamily="66" charset="0"/>
              </a:rPr>
              <a:t>S</a:t>
            </a:r>
            <a:r>
              <a:rPr lang="en-AU" dirty="0" smtClean="0">
                <a:latin typeface="Comic Sans MS" pitchFamily="66" charset="0"/>
              </a:rPr>
              <a:t>peech</a:t>
            </a:r>
            <a:endParaRPr lang="en-AU" dirty="0">
              <a:latin typeface="Comic Sans MS" pitchFamily="66" charset="0"/>
            </a:endParaRPr>
          </a:p>
        </p:txBody>
      </p:sp>
      <p:sp>
        <p:nvSpPr>
          <p:cNvPr id="3" name="Content Placeholder 2"/>
          <p:cNvSpPr>
            <a:spLocks noGrp="1"/>
          </p:cNvSpPr>
          <p:nvPr>
            <p:ph idx="1"/>
          </p:nvPr>
        </p:nvSpPr>
        <p:spPr>
          <a:xfrm>
            <a:off x="3995936" y="3789040"/>
            <a:ext cx="3924944" cy="1728192"/>
          </a:xfrm>
          <a:solidFill>
            <a:schemeClr val="accent2"/>
          </a:solidFill>
        </p:spPr>
        <p:txBody>
          <a:bodyPr>
            <a:normAutofit/>
          </a:bodyPr>
          <a:lstStyle/>
          <a:p>
            <a:pPr>
              <a:buNone/>
            </a:pPr>
            <a:r>
              <a:rPr lang="en-AU" sz="2400" i="1" dirty="0" smtClean="0">
                <a:latin typeface="Comic Sans MS" pitchFamily="66" charset="0"/>
              </a:rPr>
              <a:t>“The nasty little beast will only get into mischief if he goes out of the garden.”</a:t>
            </a:r>
            <a:endParaRPr lang="en-AU" sz="2400" i="1" dirty="0">
              <a:latin typeface="Comic Sans MS" pitchFamily="66" charset="0"/>
            </a:endParaRPr>
          </a:p>
        </p:txBody>
      </p:sp>
      <p:sp>
        <p:nvSpPr>
          <p:cNvPr id="4" name="TextBox 3"/>
          <p:cNvSpPr txBox="1"/>
          <p:nvPr/>
        </p:nvSpPr>
        <p:spPr>
          <a:xfrm>
            <a:off x="3491880" y="1340768"/>
            <a:ext cx="4824536" cy="2246769"/>
          </a:xfrm>
          <a:prstGeom prst="rect">
            <a:avLst/>
          </a:prstGeom>
          <a:noFill/>
        </p:spPr>
        <p:txBody>
          <a:bodyPr wrap="square" rtlCol="0">
            <a:spAutoFit/>
          </a:bodyPr>
          <a:lstStyle/>
          <a:p>
            <a:r>
              <a:rPr lang="en-AU" sz="2000" dirty="0" smtClean="0">
                <a:latin typeface="Comic Sans MS" pitchFamily="66" charset="0"/>
              </a:rPr>
              <a:t>What characters say, tells us a lot about them. Look at what Aunt Sponge from </a:t>
            </a:r>
            <a:r>
              <a:rPr lang="en-AU" sz="2000" i="1" dirty="0" smtClean="0">
                <a:latin typeface="Comic Sans MS" pitchFamily="66" charset="0"/>
              </a:rPr>
              <a:t>James and the Giant Peach </a:t>
            </a:r>
            <a:r>
              <a:rPr lang="en-AU" sz="2000" dirty="0" smtClean="0">
                <a:latin typeface="Comic Sans MS" pitchFamily="66" charset="0"/>
              </a:rPr>
              <a:t>said about James. What does it tell us about the sort of person Aunt Sponge is? What does this tell us about her attitude towards James?</a:t>
            </a:r>
            <a:endParaRPr lang="en-AU" sz="2000" dirty="0">
              <a:latin typeface="Comic Sans MS" pitchFamily="66" charset="0"/>
            </a:endParaRPr>
          </a:p>
        </p:txBody>
      </p:sp>
      <p:sp>
        <p:nvSpPr>
          <p:cNvPr id="5" name="TextBox 4"/>
          <p:cNvSpPr txBox="1"/>
          <p:nvPr/>
        </p:nvSpPr>
        <p:spPr>
          <a:xfrm>
            <a:off x="755576" y="5589240"/>
            <a:ext cx="8064896" cy="400110"/>
          </a:xfrm>
          <a:prstGeom prst="rect">
            <a:avLst/>
          </a:prstGeom>
          <a:noFill/>
        </p:spPr>
        <p:txBody>
          <a:bodyPr wrap="square" rtlCol="0">
            <a:spAutoFit/>
          </a:bodyPr>
          <a:lstStyle/>
          <a:p>
            <a:r>
              <a:rPr lang="en-AU" sz="2000" dirty="0" smtClean="0">
                <a:latin typeface="Comic Sans MS" pitchFamily="66" charset="0"/>
              </a:rPr>
              <a:t>We know from this, that James’ aunt neither likes nor trusts him.</a:t>
            </a:r>
            <a:endParaRPr lang="en-AU" sz="2000" dirty="0">
              <a:latin typeface="Comic Sans MS" pitchFamily="66" charset="0"/>
            </a:endParaRPr>
          </a:p>
        </p:txBody>
      </p:sp>
      <p:pic>
        <p:nvPicPr>
          <p:cNvPr id="27650" name="Picture 2" descr="http://media-cache-ec0.pinimg.com/736x/cd/74/b9/cd74b954c7c451a86b9466e5ba996fd6.jpg"/>
          <p:cNvPicPr>
            <a:picLocks noChangeAspect="1" noChangeArrowheads="1"/>
          </p:cNvPicPr>
          <p:nvPr/>
        </p:nvPicPr>
        <p:blipFill>
          <a:blip r:embed="rId2" cstate="print"/>
          <a:srcRect/>
          <a:stretch>
            <a:fillRect/>
          </a:stretch>
        </p:blipFill>
        <p:spPr bwMode="auto">
          <a:xfrm>
            <a:off x="755576" y="2132856"/>
            <a:ext cx="2614699" cy="25237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rgbClr val="FF0000"/>
                </a:solidFill>
                <a:latin typeface="Comic Sans MS" pitchFamily="66" charset="0"/>
              </a:rPr>
              <a:t>T</a:t>
            </a:r>
            <a:r>
              <a:rPr lang="en-AU" dirty="0" smtClean="0">
                <a:latin typeface="Comic Sans MS" pitchFamily="66" charset="0"/>
              </a:rPr>
              <a:t>houghts</a:t>
            </a:r>
            <a:endParaRPr lang="en-AU" dirty="0">
              <a:latin typeface="Comic Sans MS" pitchFamily="66" charset="0"/>
            </a:endParaRPr>
          </a:p>
        </p:txBody>
      </p:sp>
      <p:sp>
        <p:nvSpPr>
          <p:cNvPr id="3" name="Content Placeholder 2"/>
          <p:cNvSpPr>
            <a:spLocks noGrp="1"/>
          </p:cNvSpPr>
          <p:nvPr>
            <p:ph idx="1"/>
          </p:nvPr>
        </p:nvSpPr>
        <p:spPr>
          <a:xfrm>
            <a:off x="837928" y="2827968"/>
            <a:ext cx="3950096" cy="2185208"/>
          </a:xfrm>
          <a:solidFill>
            <a:schemeClr val="accent3">
              <a:lumMod val="75000"/>
            </a:schemeClr>
          </a:solidFill>
        </p:spPr>
        <p:txBody>
          <a:bodyPr>
            <a:noAutofit/>
          </a:bodyPr>
          <a:lstStyle/>
          <a:p>
            <a:pPr>
              <a:buNone/>
            </a:pPr>
            <a:r>
              <a:rPr lang="en-AU" sz="1600" i="1" dirty="0" smtClean="0">
                <a:latin typeface="Comic Sans MS" pitchFamily="66" charset="0"/>
              </a:rPr>
              <a:t>Then all at once, little shivers of </a:t>
            </a:r>
          </a:p>
          <a:p>
            <a:pPr>
              <a:buNone/>
            </a:pPr>
            <a:r>
              <a:rPr lang="en-AU" sz="1600" i="1" dirty="0" smtClean="0">
                <a:latin typeface="Comic Sans MS" pitchFamily="66" charset="0"/>
              </a:rPr>
              <a:t>excitement starting running over the </a:t>
            </a:r>
          </a:p>
          <a:p>
            <a:pPr>
              <a:buNone/>
            </a:pPr>
            <a:r>
              <a:rPr lang="en-AU" sz="1600" i="1" dirty="0" smtClean="0">
                <a:latin typeface="Comic Sans MS" pitchFamily="66" charset="0"/>
              </a:rPr>
              <a:t>skin on James’ back. </a:t>
            </a:r>
          </a:p>
          <a:p>
            <a:pPr>
              <a:buNone/>
            </a:pPr>
            <a:r>
              <a:rPr lang="en-AU" sz="1600" i="1" dirty="0" smtClean="0">
                <a:latin typeface="Comic Sans MS" pitchFamily="66" charset="0"/>
              </a:rPr>
              <a:t>Something else, </a:t>
            </a:r>
            <a:r>
              <a:rPr lang="en-AU" sz="1600" dirty="0" smtClean="0">
                <a:latin typeface="Comic Sans MS" pitchFamily="66" charset="0"/>
              </a:rPr>
              <a:t>he told himself</a:t>
            </a:r>
            <a:r>
              <a:rPr lang="en-AU" sz="1600" i="1" dirty="0" smtClean="0">
                <a:latin typeface="Comic Sans MS" pitchFamily="66" charset="0"/>
              </a:rPr>
              <a:t>, </a:t>
            </a:r>
          </a:p>
          <a:p>
            <a:pPr>
              <a:buNone/>
            </a:pPr>
            <a:r>
              <a:rPr lang="en-AU" sz="1600" i="1" dirty="0" smtClean="0">
                <a:latin typeface="Comic Sans MS" pitchFamily="66" charset="0"/>
              </a:rPr>
              <a:t>something stranger than ever this </a:t>
            </a:r>
          </a:p>
          <a:p>
            <a:pPr>
              <a:buNone/>
            </a:pPr>
            <a:r>
              <a:rPr lang="en-AU" sz="1600" i="1" dirty="0" smtClean="0">
                <a:latin typeface="Comic Sans MS" pitchFamily="66" charset="0"/>
              </a:rPr>
              <a:t>time, is about to happen to me again </a:t>
            </a:r>
          </a:p>
          <a:p>
            <a:pPr>
              <a:buNone/>
            </a:pPr>
            <a:r>
              <a:rPr lang="en-AU" sz="1600" i="1" dirty="0" smtClean="0">
                <a:latin typeface="Comic Sans MS" pitchFamily="66" charset="0"/>
              </a:rPr>
              <a:t>soon.</a:t>
            </a:r>
            <a:endParaRPr lang="en-AU" sz="1600" i="1" dirty="0">
              <a:latin typeface="Comic Sans MS" pitchFamily="66" charset="0"/>
            </a:endParaRPr>
          </a:p>
        </p:txBody>
      </p:sp>
      <p:sp>
        <p:nvSpPr>
          <p:cNvPr id="4" name="TextBox 3"/>
          <p:cNvSpPr txBox="1"/>
          <p:nvPr/>
        </p:nvSpPr>
        <p:spPr>
          <a:xfrm>
            <a:off x="755576" y="1196752"/>
            <a:ext cx="4320480" cy="1631216"/>
          </a:xfrm>
          <a:prstGeom prst="rect">
            <a:avLst/>
          </a:prstGeom>
          <a:noFill/>
        </p:spPr>
        <p:txBody>
          <a:bodyPr wrap="square" rtlCol="0">
            <a:spAutoFit/>
          </a:bodyPr>
          <a:lstStyle/>
          <a:p>
            <a:r>
              <a:rPr lang="en-AU" sz="2000" dirty="0" smtClean="0">
                <a:latin typeface="Comic Sans MS" pitchFamily="66" charset="0"/>
              </a:rPr>
              <a:t>Authors tell us what characters are thinking, so that we can understand them better. What does this tell us about James in </a:t>
            </a:r>
            <a:r>
              <a:rPr lang="en-AU" sz="2000" i="1" dirty="0" smtClean="0">
                <a:latin typeface="Comic Sans MS" pitchFamily="66" charset="0"/>
              </a:rPr>
              <a:t>James and the Giant Peach?</a:t>
            </a:r>
            <a:endParaRPr lang="en-AU" sz="2000" dirty="0">
              <a:latin typeface="Comic Sans MS" pitchFamily="66" charset="0"/>
            </a:endParaRPr>
          </a:p>
        </p:txBody>
      </p:sp>
      <p:sp>
        <p:nvSpPr>
          <p:cNvPr id="5" name="TextBox 4"/>
          <p:cNvSpPr txBox="1"/>
          <p:nvPr/>
        </p:nvSpPr>
        <p:spPr>
          <a:xfrm>
            <a:off x="827584" y="5013176"/>
            <a:ext cx="7488832" cy="1323439"/>
          </a:xfrm>
          <a:prstGeom prst="rect">
            <a:avLst/>
          </a:prstGeom>
          <a:noFill/>
        </p:spPr>
        <p:txBody>
          <a:bodyPr wrap="square" rtlCol="0">
            <a:spAutoFit/>
          </a:bodyPr>
          <a:lstStyle/>
          <a:p>
            <a:r>
              <a:rPr lang="en-AU" sz="2000" dirty="0" smtClean="0">
                <a:latin typeface="Comic Sans MS" pitchFamily="66" charset="0"/>
              </a:rPr>
              <a:t>We know from this, that James has a premonition that something is going to happen to him and he is excited by it and is kind of looking forward to it, not scared about it. This tells us he is adventurous and curious.</a:t>
            </a:r>
            <a:endParaRPr lang="en-AU" sz="2000" dirty="0">
              <a:latin typeface="Comic Sans MS" pitchFamily="66" charset="0"/>
            </a:endParaRPr>
          </a:p>
        </p:txBody>
      </p:sp>
      <p:pic>
        <p:nvPicPr>
          <p:cNvPr id="6" name="Picture 5"/>
          <p:cNvPicPr>
            <a:picLocks noChangeAspect="1"/>
          </p:cNvPicPr>
          <p:nvPr/>
        </p:nvPicPr>
        <p:blipFill>
          <a:blip r:embed="rId2"/>
          <a:stretch>
            <a:fillRect/>
          </a:stretch>
        </p:blipFill>
        <p:spPr>
          <a:xfrm>
            <a:off x="5389815" y="1440799"/>
            <a:ext cx="2272724" cy="3371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rgbClr val="FF0000"/>
                </a:solidFill>
                <a:latin typeface="Comic Sans MS" pitchFamily="66" charset="0"/>
              </a:rPr>
              <a:t>E</a:t>
            </a:r>
            <a:r>
              <a:rPr lang="en-AU" dirty="0" smtClean="0">
                <a:latin typeface="Comic Sans MS" pitchFamily="66" charset="0"/>
              </a:rPr>
              <a:t>ffects</a:t>
            </a:r>
            <a:endParaRPr lang="en-AU" dirty="0">
              <a:latin typeface="Comic Sans MS" pitchFamily="66" charset="0"/>
            </a:endParaRPr>
          </a:p>
        </p:txBody>
      </p:sp>
      <p:sp>
        <p:nvSpPr>
          <p:cNvPr id="4" name="TextBox 3"/>
          <p:cNvSpPr txBox="1"/>
          <p:nvPr/>
        </p:nvSpPr>
        <p:spPr>
          <a:xfrm>
            <a:off x="683568" y="1098610"/>
            <a:ext cx="5976664" cy="1754326"/>
          </a:xfrm>
          <a:prstGeom prst="rect">
            <a:avLst/>
          </a:prstGeom>
          <a:noFill/>
        </p:spPr>
        <p:txBody>
          <a:bodyPr wrap="square" rtlCol="0">
            <a:spAutoFit/>
          </a:bodyPr>
          <a:lstStyle/>
          <a:p>
            <a:r>
              <a:rPr lang="en-AU" dirty="0" smtClean="0">
                <a:latin typeface="Comic Sans MS" pitchFamily="66" charset="0"/>
              </a:rPr>
              <a:t>How other characters react to our character tells us the effect they have on other people, and this tells us about the character. Also how our characters react to other characters can tell us a lot about them. This shows Little Billy’s reaction to the devil whispering in his ear one afternoon when he was feeling bored.</a:t>
            </a:r>
            <a:endParaRPr lang="en-AU" dirty="0">
              <a:latin typeface="Comic Sans MS" pitchFamily="66" charset="0"/>
            </a:endParaRPr>
          </a:p>
        </p:txBody>
      </p:sp>
      <p:sp>
        <p:nvSpPr>
          <p:cNvPr id="5" name="TextBox 4"/>
          <p:cNvSpPr txBox="1"/>
          <p:nvPr/>
        </p:nvSpPr>
        <p:spPr>
          <a:xfrm>
            <a:off x="971600" y="5229200"/>
            <a:ext cx="7488832" cy="1015663"/>
          </a:xfrm>
          <a:prstGeom prst="rect">
            <a:avLst/>
          </a:prstGeom>
          <a:noFill/>
        </p:spPr>
        <p:txBody>
          <a:bodyPr wrap="square" rtlCol="0">
            <a:spAutoFit/>
          </a:bodyPr>
          <a:lstStyle/>
          <a:p>
            <a:r>
              <a:rPr lang="en-AU" sz="2000" dirty="0" smtClean="0">
                <a:latin typeface="Comic Sans MS" pitchFamily="66" charset="0"/>
              </a:rPr>
              <a:t>This shows us he is brave and adventurous, but also foolish and a bit deceitful as he is careful to make sure his mother doesn’t hear him going out of the window.</a:t>
            </a:r>
            <a:endParaRPr lang="en-AU" sz="2000" dirty="0">
              <a:latin typeface="Comic Sans MS" pitchFamily="66" charset="0"/>
            </a:endParaRPr>
          </a:p>
        </p:txBody>
      </p:sp>
      <p:sp>
        <p:nvSpPr>
          <p:cNvPr id="6" name="TextBox 5"/>
          <p:cNvSpPr txBox="1"/>
          <p:nvPr/>
        </p:nvSpPr>
        <p:spPr>
          <a:xfrm>
            <a:off x="755576" y="3148516"/>
            <a:ext cx="5418437" cy="1785104"/>
          </a:xfrm>
          <a:prstGeom prst="rect">
            <a:avLst/>
          </a:prstGeom>
          <a:solidFill>
            <a:schemeClr val="accent4">
              <a:lumMod val="60000"/>
              <a:lumOff val="40000"/>
            </a:schemeClr>
          </a:solidFill>
        </p:spPr>
        <p:txBody>
          <a:bodyPr wrap="square" rtlCol="0">
            <a:spAutoFit/>
          </a:bodyPr>
          <a:lstStyle/>
          <a:p>
            <a:pPr>
              <a:buNone/>
            </a:pPr>
            <a:r>
              <a:rPr lang="en-AU" sz="2000" i="1" dirty="0">
                <a:latin typeface="Comic Sans MS" pitchFamily="66" charset="0"/>
              </a:rPr>
              <a:t>‘</a:t>
            </a:r>
            <a:r>
              <a:rPr lang="en-AU" i="1" dirty="0">
                <a:latin typeface="Calibri" panose="020F0502020204030204" pitchFamily="34" charset="0"/>
              </a:rPr>
              <a:t>These were the words the devil whispered softly into Little Billy’s ears on that sunny summer afternoon.</a:t>
            </a:r>
          </a:p>
          <a:p>
            <a:pPr>
              <a:buNone/>
            </a:pPr>
            <a:r>
              <a:rPr lang="en-AU" i="1" dirty="0">
                <a:latin typeface="Calibri" panose="020F0502020204030204" pitchFamily="34" charset="0"/>
              </a:rPr>
              <a:t>The next moment, Little Billy had opened the window and was climbing out.</a:t>
            </a:r>
          </a:p>
          <a:p>
            <a:pPr>
              <a:buNone/>
            </a:pPr>
            <a:r>
              <a:rPr lang="en-AU" i="1" dirty="0">
                <a:latin typeface="Calibri" panose="020F0502020204030204" pitchFamily="34" charset="0"/>
              </a:rPr>
              <a:t>In a jiffy he had dropped silently to the flower bed below</a:t>
            </a:r>
            <a:r>
              <a:rPr lang="en-AU" i="1" dirty="0" smtClean="0">
                <a:latin typeface="Calibri" panose="020F0502020204030204" pitchFamily="34" charset="0"/>
              </a:rPr>
              <a:t>.’</a:t>
            </a:r>
            <a:endParaRPr lang="en-AU" i="1" dirty="0">
              <a:latin typeface="Calibri" panose="020F0502020204030204" pitchFamily="34" charset="0"/>
            </a:endParaRPr>
          </a:p>
        </p:txBody>
      </p:sp>
      <p:pic>
        <p:nvPicPr>
          <p:cNvPr id="8" name="Picture 7"/>
          <p:cNvPicPr>
            <a:picLocks noChangeAspect="1"/>
          </p:cNvPicPr>
          <p:nvPr/>
        </p:nvPicPr>
        <p:blipFill rotWithShape="1">
          <a:blip r:embed="rId2"/>
          <a:srcRect l="57560" t="13122" r="6152" b="22480"/>
          <a:stretch/>
        </p:blipFill>
        <p:spPr>
          <a:xfrm>
            <a:off x="6516216" y="2545213"/>
            <a:ext cx="1728192" cy="22633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solidFill>
                  <a:srgbClr val="FF0000"/>
                </a:solidFill>
                <a:latin typeface="Comic Sans MS" pitchFamily="66" charset="0"/>
              </a:rPr>
              <a:t>A</a:t>
            </a:r>
            <a:r>
              <a:rPr lang="en-AU" dirty="0" smtClean="0">
                <a:latin typeface="Comic Sans MS" pitchFamily="66" charset="0"/>
              </a:rPr>
              <a:t>ctions</a:t>
            </a:r>
            <a:endParaRPr lang="en-AU" dirty="0">
              <a:latin typeface="Comic Sans MS" pitchFamily="66" charset="0"/>
            </a:endParaRPr>
          </a:p>
        </p:txBody>
      </p:sp>
      <p:sp>
        <p:nvSpPr>
          <p:cNvPr id="3" name="Content Placeholder 2"/>
          <p:cNvSpPr>
            <a:spLocks noGrp="1"/>
          </p:cNvSpPr>
          <p:nvPr>
            <p:ph idx="1"/>
          </p:nvPr>
        </p:nvSpPr>
        <p:spPr>
          <a:xfrm>
            <a:off x="2915816" y="3284984"/>
            <a:ext cx="5544616" cy="1656184"/>
          </a:xfrm>
          <a:solidFill>
            <a:srgbClr val="FFFF66"/>
          </a:solidFill>
        </p:spPr>
        <p:txBody>
          <a:bodyPr>
            <a:noAutofit/>
          </a:bodyPr>
          <a:lstStyle/>
          <a:p>
            <a:pPr>
              <a:buNone/>
            </a:pPr>
            <a:r>
              <a:rPr lang="en-AU" sz="1600" i="1" dirty="0" smtClean="0">
                <a:latin typeface="Comic Sans MS" pitchFamily="66" charset="0"/>
              </a:rPr>
              <a:t>      Quickly, Aunt Sponge and Aunt Spiker called in carpenters and had them build a strong fence round the peach to save it from the crowd; and at the same time, these two crafty women stationed themselves at the front gate with a large bunchy of tickets and started charging everyone for coming in.</a:t>
            </a:r>
            <a:endParaRPr lang="en-AU" sz="1600" i="1" dirty="0">
              <a:latin typeface="Comic Sans MS" pitchFamily="66" charset="0"/>
            </a:endParaRPr>
          </a:p>
        </p:txBody>
      </p:sp>
      <p:sp>
        <p:nvSpPr>
          <p:cNvPr id="4" name="TextBox 3"/>
          <p:cNvSpPr txBox="1"/>
          <p:nvPr/>
        </p:nvSpPr>
        <p:spPr>
          <a:xfrm>
            <a:off x="2987824" y="1556792"/>
            <a:ext cx="5400600" cy="1323439"/>
          </a:xfrm>
          <a:prstGeom prst="rect">
            <a:avLst/>
          </a:prstGeom>
          <a:noFill/>
        </p:spPr>
        <p:txBody>
          <a:bodyPr wrap="square" rtlCol="0">
            <a:spAutoFit/>
          </a:bodyPr>
          <a:lstStyle/>
          <a:p>
            <a:r>
              <a:rPr lang="en-AU" sz="2000" dirty="0" smtClean="0">
                <a:latin typeface="Comic Sans MS" pitchFamily="66" charset="0"/>
              </a:rPr>
              <a:t>What people </a:t>
            </a:r>
            <a:r>
              <a:rPr lang="en-AU" sz="2000" b="1" u="sng" dirty="0" smtClean="0">
                <a:latin typeface="Comic Sans MS" pitchFamily="66" charset="0"/>
              </a:rPr>
              <a:t>do</a:t>
            </a:r>
            <a:r>
              <a:rPr lang="en-AU" sz="2000" dirty="0" smtClean="0">
                <a:latin typeface="Comic Sans MS" pitchFamily="66" charset="0"/>
              </a:rPr>
              <a:t> in stories can tell us a lot about them. The actions of the two aunts from </a:t>
            </a:r>
            <a:r>
              <a:rPr lang="en-AU" sz="2000" i="1" dirty="0" smtClean="0">
                <a:latin typeface="Comic Sans MS" pitchFamily="66" charset="0"/>
              </a:rPr>
              <a:t>James and the Giant Peach </a:t>
            </a:r>
            <a:r>
              <a:rPr lang="en-AU" sz="2000" dirty="0" smtClean="0">
                <a:latin typeface="Comic Sans MS" pitchFamily="66" charset="0"/>
              </a:rPr>
              <a:t>tell you exactly what sort of characters they are.</a:t>
            </a:r>
            <a:endParaRPr lang="en-AU" sz="2000" dirty="0">
              <a:latin typeface="Comic Sans MS" pitchFamily="66" charset="0"/>
            </a:endParaRPr>
          </a:p>
        </p:txBody>
      </p:sp>
      <p:sp>
        <p:nvSpPr>
          <p:cNvPr id="5" name="TextBox 4"/>
          <p:cNvSpPr txBox="1"/>
          <p:nvPr/>
        </p:nvSpPr>
        <p:spPr>
          <a:xfrm>
            <a:off x="1763688" y="5373216"/>
            <a:ext cx="6408712" cy="1015663"/>
          </a:xfrm>
          <a:prstGeom prst="rect">
            <a:avLst/>
          </a:prstGeom>
          <a:noFill/>
        </p:spPr>
        <p:txBody>
          <a:bodyPr wrap="square" rtlCol="0">
            <a:spAutoFit/>
          </a:bodyPr>
          <a:lstStyle/>
          <a:p>
            <a:r>
              <a:rPr lang="en-AU" sz="2000" dirty="0" smtClean="0">
                <a:latin typeface="Comic Sans MS" pitchFamily="66" charset="0"/>
              </a:rPr>
              <a:t>This tells us they are greedy, monkey-making people would want to take advantage of a situation. Would you like to meet these two lovely ladies?</a:t>
            </a:r>
            <a:endParaRPr lang="en-AU" sz="2000" dirty="0">
              <a:latin typeface="Comic Sans MS" pitchFamily="66" charset="0"/>
            </a:endParaRPr>
          </a:p>
        </p:txBody>
      </p:sp>
      <p:pic>
        <p:nvPicPr>
          <p:cNvPr id="24578" name="Picture 2" descr="http://media-cache-ec0.pinimg.com/236x/49/51/ea/4951ea43e9fed106bd55a742ef9554c0.jpg"/>
          <p:cNvPicPr>
            <a:picLocks noChangeAspect="1" noChangeArrowheads="1"/>
          </p:cNvPicPr>
          <p:nvPr/>
        </p:nvPicPr>
        <p:blipFill>
          <a:blip r:embed="rId2" cstate="print"/>
          <a:srcRect/>
          <a:stretch>
            <a:fillRect/>
          </a:stretch>
        </p:blipFill>
        <p:spPr bwMode="auto">
          <a:xfrm>
            <a:off x="539552" y="1772816"/>
            <a:ext cx="2247900" cy="34385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000"/>
                                        <p:tgtEl>
                                          <p:spTgt spid="3">
                                            <p:bg/>
                                          </p:spTgt>
                                        </p:tgtEl>
                                      </p:cBhvr>
                                    </p:animEffect>
                                    <p:anim calcmode="lin" valueType="num">
                                      <p:cBhvr>
                                        <p:cTn id="15" dur="1000" fill="hold"/>
                                        <p:tgtEl>
                                          <p:spTgt spid="3">
                                            <p:bg/>
                                          </p:spTgt>
                                        </p:tgtEl>
                                        <p:attrNameLst>
                                          <p:attrName>ppt_x</p:attrName>
                                        </p:attrNameLst>
                                      </p:cBhvr>
                                      <p:tavLst>
                                        <p:tav tm="0">
                                          <p:val>
                                            <p:strVal val="#ppt_x"/>
                                          </p:val>
                                        </p:tav>
                                        <p:tav tm="100000">
                                          <p:val>
                                            <p:strVal val="#ppt_x"/>
                                          </p:val>
                                        </p:tav>
                                      </p:tavLst>
                                    </p:anim>
                                    <p:anim calcmode="lin" valueType="num">
                                      <p:cBhvr>
                                        <p:cTn id="16"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anim calcmode="lin" valueType="num">
                                      <p:cBhvr>
                                        <p:cTn id="29" dur="2000" fill="hold"/>
                                        <p:tgtEl>
                                          <p:spTgt spid="5"/>
                                        </p:tgtEl>
                                        <p:attrNameLst>
                                          <p:attrName>style.rotation</p:attrName>
                                        </p:attrNameLst>
                                      </p:cBhvr>
                                      <p:tavLst>
                                        <p:tav tm="0">
                                          <p:val>
                                            <p:fltVal val="720"/>
                                          </p:val>
                                        </p:tav>
                                        <p:tav tm="100000">
                                          <p:val>
                                            <p:fltVal val="0"/>
                                          </p:val>
                                        </p:tav>
                                      </p:tavLst>
                                    </p:anim>
                                    <p:anim calcmode="lin" valueType="num">
                                      <p:cBhvr>
                                        <p:cTn id="30" dur="2000" fill="hold"/>
                                        <p:tgtEl>
                                          <p:spTgt spid="5"/>
                                        </p:tgtEl>
                                        <p:attrNameLst>
                                          <p:attrName>ppt_h</p:attrName>
                                        </p:attrNameLst>
                                      </p:cBhvr>
                                      <p:tavLst>
                                        <p:tav tm="0">
                                          <p:val>
                                            <p:fltVal val="0"/>
                                          </p:val>
                                        </p:tav>
                                        <p:tav tm="100000">
                                          <p:val>
                                            <p:strVal val="#ppt_h"/>
                                          </p:val>
                                        </p:tav>
                                      </p:tavLst>
                                    </p:anim>
                                    <p:anim calcmode="lin" valueType="num">
                                      <p:cBhvr>
                                        <p:cTn id="31"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smtClean="0">
                <a:solidFill>
                  <a:srgbClr val="FF0000"/>
                </a:solidFill>
                <a:latin typeface="Comic Sans MS" pitchFamily="66" charset="0"/>
              </a:rPr>
              <a:t>L</a:t>
            </a:r>
            <a:r>
              <a:rPr lang="en-AU" dirty="0" smtClean="0">
                <a:latin typeface="Comic Sans MS" pitchFamily="66" charset="0"/>
              </a:rPr>
              <a:t>ooks</a:t>
            </a:r>
            <a:endParaRPr lang="en-AU" dirty="0">
              <a:latin typeface="Comic Sans MS" pitchFamily="66" charset="0"/>
            </a:endParaRPr>
          </a:p>
        </p:txBody>
      </p:sp>
      <p:sp>
        <p:nvSpPr>
          <p:cNvPr id="4" name="TextBox 3"/>
          <p:cNvSpPr txBox="1"/>
          <p:nvPr/>
        </p:nvSpPr>
        <p:spPr>
          <a:xfrm>
            <a:off x="755576" y="1196752"/>
            <a:ext cx="7488832" cy="1323439"/>
          </a:xfrm>
          <a:prstGeom prst="rect">
            <a:avLst/>
          </a:prstGeom>
          <a:noFill/>
        </p:spPr>
        <p:txBody>
          <a:bodyPr wrap="square" rtlCol="0">
            <a:spAutoFit/>
          </a:bodyPr>
          <a:lstStyle/>
          <a:p>
            <a:r>
              <a:rPr lang="en-AU" sz="2000" dirty="0" smtClean="0">
                <a:latin typeface="Comic Sans MS" pitchFamily="66" charset="0"/>
              </a:rPr>
              <a:t>The way people are described as looking in stories helps the reader build a ‘picture’ of them in their mind. Look at this description from James and the Giant Peach – it forms a wonderful description of the character.</a:t>
            </a:r>
            <a:endParaRPr lang="en-AU" sz="2000" dirty="0">
              <a:latin typeface="Comic Sans MS" pitchFamily="66" charset="0"/>
            </a:endParaRPr>
          </a:p>
        </p:txBody>
      </p:sp>
      <p:sp>
        <p:nvSpPr>
          <p:cNvPr id="5" name="TextBox 4"/>
          <p:cNvSpPr txBox="1"/>
          <p:nvPr/>
        </p:nvSpPr>
        <p:spPr>
          <a:xfrm>
            <a:off x="971600" y="6093296"/>
            <a:ext cx="7488832" cy="400110"/>
          </a:xfrm>
          <a:prstGeom prst="rect">
            <a:avLst/>
          </a:prstGeom>
          <a:noFill/>
        </p:spPr>
        <p:txBody>
          <a:bodyPr wrap="square" rtlCol="0">
            <a:spAutoFit/>
          </a:bodyPr>
          <a:lstStyle/>
          <a:p>
            <a:r>
              <a:rPr lang="en-AU" sz="2000" dirty="0" smtClean="0">
                <a:latin typeface="Comic Sans MS" pitchFamily="66" charset="0"/>
              </a:rPr>
              <a:t>Charming, I’m sure!</a:t>
            </a:r>
            <a:endParaRPr lang="en-AU" sz="2000" dirty="0">
              <a:latin typeface="Comic Sans MS" pitchFamily="66" charset="0"/>
            </a:endParaRPr>
          </a:p>
        </p:txBody>
      </p:sp>
      <p:sp>
        <p:nvSpPr>
          <p:cNvPr id="7" name="TextBox 6"/>
          <p:cNvSpPr txBox="1"/>
          <p:nvPr/>
        </p:nvSpPr>
        <p:spPr>
          <a:xfrm>
            <a:off x="5364088" y="2636912"/>
            <a:ext cx="3096344" cy="3416320"/>
          </a:xfrm>
          <a:prstGeom prst="rect">
            <a:avLst/>
          </a:prstGeom>
          <a:solidFill>
            <a:srgbClr val="33CCCC"/>
          </a:solidFill>
        </p:spPr>
        <p:txBody>
          <a:bodyPr wrap="square" rtlCol="0">
            <a:spAutoFit/>
          </a:bodyPr>
          <a:lstStyle/>
          <a:p>
            <a:r>
              <a:rPr lang="en-AU" dirty="0" smtClean="0">
                <a:latin typeface="Comic Sans MS" pitchFamily="66" charset="0"/>
              </a:rPr>
              <a:t>Aunt Spiker, was lean and tall and bony, and she wore steel-rimmed spectacles that fixed on to the end of her nose with a clip. She had a screeching voice and long wet narrow lips, and whenever she got angry or excited, little flecks of spit would come shooting out of her mouth as she talked.</a:t>
            </a:r>
            <a:endParaRPr lang="en-AU" dirty="0">
              <a:latin typeface="Comic Sans MS" pitchFamily="66" charset="0"/>
            </a:endParaRPr>
          </a:p>
        </p:txBody>
      </p:sp>
      <p:pic>
        <p:nvPicPr>
          <p:cNvPr id="23554" name="Picture 2" descr="http://3.bp.blogspot.com/-XtXp4CxQCDc/VBS4JUDpWfI/AAAAAAAABPg/IDg7m8xsMBo/s1600/4332_IMAGE_0-480,0,435x244,1%3B0-480,0,870x488,2%3B481-9999,0,1466x825,2.jpeg"/>
          <p:cNvPicPr>
            <a:picLocks noChangeAspect="1" noChangeArrowheads="1"/>
          </p:cNvPicPr>
          <p:nvPr/>
        </p:nvPicPr>
        <p:blipFill>
          <a:blip r:embed="rId2" cstate="print"/>
          <a:srcRect l="29508" r="31300" b="31328"/>
          <a:stretch>
            <a:fillRect/>
          </a:stretch>
        </p:blipFill>
        <p:spPr bwMode="auto">
          <a:xfrm>
            <a:off x="1547664" y="2780928"/>
            <a:ext cx="2736304" cy="27014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nodeType="clickEffect">
                                  <p:stCondLst>
                                    <p:cond delay="0"/>
                                  </p:stCondLst>
                                  <p:childTnLst>
                                    <p:set>
                                      <p:cBhvr>
                                        <p:cTn id="18" dur="1" fill="hold">
                                          <p:stCondLst>
                                            <p:cond delay="0"/>
                                          </p:stCondLst>
                                        </p:cTn>
                                        <p:tgtEl>
                                          <p:spTgt spid="23554"/>
                                        </p:tgtEl>
                                        <p:attrNameLst>
                                          <p:attrName>style.visibility</p:attrName>
                                        </p:attrNameLst>
                                      </p:cBhvr>
                                      <p:to>
                                        <p:strVal val="visible"/>
                                      </p:to>
                                    </p:set>
                                    <p:animEffect transition="in" filter="fade">
                                      <p:cBhvr>
                                        <p:cTn id="19" dur="2000"/>
                                        <p:tgtEl>
                                          <p:spTgt spid="23554"/>
                                        </p:tgtEl>
                                      </p:cBhvr>
                                    </p:animEffect>
                                    <p:anim calcmode="lin" valueType="num">
                                      <p:cBhvr>
                                        <p:cTn id="20" dur="2000" fill="hold"/>
                                        <p:tgtEl>
                                          <p:spTgt spid="23554"/>
                                        </p:tgtEl>
                                        <p:attrNameLst>
                                          <p:attrName>style.rotation</p:attrName>
                                        </p:attrNameLst>
                                      </p:cBhvr>
                                      <p:tavLst>
                                        <p:tav tm="0">
                                          <p:val>
                                            <p:fltVal val="720"/>
                                          </p:val>
                                        </p:tav>
                                        <p:tav tm="100000">
                                          <p:val>
                                            <p:fltVal val="0"/>
                                          </p:val>
                                        </p:tav>
                                      </p:tavLst>
                                    </p:anim>
                                    <p:anim calcmode="lin" valueType="num">
                                      <p:cBhvr>
                                        <p:cTn id="21" dur="2000" fill="hold"/>
                                        <p:tgtEl>
                                          <p:spTgt spid="23554"/>
                                        </p:tgtEl>
                                        <p:attrNameLst>
                                          <p:attrName>ppt_h</p:attrName>
                                        </p:attrNameLst>
                                      </p:cBhvr>
                                      <p:tavLst>
                                        <p:tav tm="0">
                                          <p:val>
                                            <p:fltVal val="0"/>
                                          </p:val>
                                        </p:tav>
                                        <p:tav tm="100000">
                                          <p:val>
                                            <p:strVal val="#ppt_h"/>
                                          </p:val>
                                        </p:tav>
                                      </p:tavLst>
                                    </p:anim>
                                    <p:anim calcmode="lin" valueType="num">
                                      <p:cBhvr>
                                        <p:cTn id="22" dur="2000" fill="hold"/>
                                        <p:tgtEl>
                                          <p:spTgt spid="23554"/>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Big&amp;#x0D;&amp;#x0A; and&amp;#x0D;&amp;#x0A; small&amp;#x0D;&amp;#x0A;&amp;quot;&quot;/&gt;&lt;property id=&quot;20307&quot; value=&quot;256&quot;/&gt;&lt;/object&gt;&lt;object type=&quot;3&quot; unique_id=&quot;10005&quot;&gt;&lt;property id=&quot;20148&quot; value=&quot;5&quot;/&gt;&lt;property id=&quot;20300&quot; value=&quot;Slide 2&quot;/&gt;&lt;property id=&quot;20307&quot; value=&quot;274&quot;/&gt;&lt;/object&gt;&lt;object type=&quot;3&quot; unique_id=&quot;10006&quot;&gt;&lt;property id=&quot;20148&quot; value=&quot;5&quot;/&gt;&lt;property id=&quot;20300&quot; value=&quot;Slide 3 - &amp;quot;Introduction&amp;quot;&quot;/&gt;&lt;property id=&quot;20307&quot; value=&quot;257&quot;/&gt;&lt;/object&gt;&lt;object type=&quot;3&quot; unique_id=&quot;10007&quot;&gt;&lt;property id=&quot;20148&quot; value=&quot;5&quot;/&gt;&lt;property id=&quot;20300&quot; value=&quot;Slide 4&quot;/&gt;&lt;property id=&quot;20307&quot; value=&quot;264&quot;/&gt;&lt;/object&gt;&lt;object type=&quot;3&quot; unique_id=&quot;10008&quot;&gt;&lt;property id=&quot;20148&quot; value=&quot;5&quot;/&gt;&lt;property id=&quot;20300&quot; value=&quot;Slide 5 - &amp;quot;Speech&amp;quot;&quot;/&gt;&lt;property id=&quot;20307&quot; value=&quot;265&quot;/&gt;&lt;/object&gt;&lt;object type=&quot;3&quot; unique_id=&quot;10009&quot;&gt;&lt;property id=&quot;20148&quot; value=&quot;5&quot;/&gt;&lt;property id=&quot;20300&quot; value=&quot;Slide 6 - &amp;quot;Thoughts&amp;quot;&quot;/&gt;&lt;property id=&quot;20307&quot; value=&quot;266&quot;/&gt;&lt;/object&gt;&lt;object type=&quot;3&quot; unique_id=&quot;10010&quot;&gt;&lt;property id=&quot;20148&quot; value=&quot;5&quot;/&gt;&lt;property id=&quot;20300&quot; value=&quot;Slide 7 - &amp;quot;Effects&amp;quot;&quot;/&gt;&lt;property id=&quot;20307&quot; value=&quot;267&quot;/&gt;&lt;/object&gt;&lt;object type=&quot;3&quot; unique_id=&quot;10011&quot;&gt;&lt;property id=&quot;20148&quot; value=&quot;5&quot;/&gt;&lt;property id=&quot;20300&quot; value=&quot;Slide 8 - &amp;quot;Actions&amp;quot;&quot;/&gt;&lt;property id=&quot;20307&quot; value=&quot;268&quot;/&gt;&lt;/object&gt;&lt;object type=&quot;3&quot; unique_id=&quot;10012&quot;&gt;&lt;property id=&quot;20148&quot; value=&quot;5&quot;/&gt;&lt;property id=&quot;20300&quot; value=&quot;Slide 9 - &amp;quot;Looks&amp;quot;&quot;/&gt;&lt;property id=&quot;20307&quot; value=&quot;269&quot;/&gt;&lt;/object&gt;&lt;object type=&quot;3&quot; unique_id=&quot;10013&quot;&gt;&lt;property id=&quot;20148&quot; value=&quot;5&quot;/&gt;&lt;property id=&quot;20300&quot; value=&quot;Slide 10 - &amp;quot;Keep an eye out&amp;quot;&quot;/&gt;&lt;property id=&quot;20307&quot; value=&quot;280&quot;/&gt;&lt;/object&gt;&lt;object type=&quot;3&quot; unique_id=&quot;10014&quot;&gt;&lt;property id=&quot;20148&quot; value=&quot;5&quot;/&gt;&lt;property id=&quot;20300&quot; value=&quot;Slide 11 - &amp;quot;The BFG&amp;quot;&quot;/&gt;&lt;property id=&quot;20307&quot; value=&quot;273&quot;/&gt;&lt;/object&gt;&lt;object type=&quot;3&quot; unique_id=&quot;10015&quot;&gt;&lt;property id=&quot;20148&quot; value=&quot;5&quot;/&gt;&lt;property id=&quot;20300&quot; value=&quot;Slide 12 - &amp;quot;Keeping Us Engaged&amp;quot;&quot;/&gt;&lt;property id=&quot;20307&quot; value=&quot;279&quot;/&gt;&lt;/object&gt;&lt;object type=&quot;3&quot; unique_id=&quot;10016&quot;&gt;&lt;property id=&quot;20148&quot; value=&quot;5&quot;/&gt;&lt;property id=&quot;20300&quot; value=&quot;Slide 13&quot;/&gt;&lt;property id=&quot;20307&quot; value=&quot;261&quot;/&gt;&lt;/object&gt;&lt;object type=&quot;3&quot; unique_id=&quot;10017&quot;&gt;&lt;property id=&quot;20148&quot; value=&quot;5&quot;/&gt;&lt;property id=&quot;20300&quot; value=&quot;Slide 14&quot;/&gt;&lt;property id=&quot;20307&quot; value=&quot;275&quot;/&gt;&lt;/object&gt;&lt;object type=&quot;3&quot; unique_id=&quot;10018&quot;&gt;&lt;property id=&quot;20148&quot; value=&quot;5&quot;/&gt;&lt;property id=&quot;20300&quot; value=&quot;Slide 15&quot;/&gt;&lt;property id=&quot;20307&quot; value=&quot;278&quot;/&gt;&lt;/object&gt;&lt;object type=&quot;3&quot; unique_id=&quot;10019&quot;&gt;&lt;property id=&quot;20148&quot; value=&quot;5&quot;/&gt;&lt;property id=&quot;20300&quot; value=&quot;Slide 16 - &amp;quot;Who’s next?&amp;quot;&quot;/&gt;&lt;property id=&quot;20307&quot; value=&quot;276&quot;/&gt;&lt;/object&gt;&lt;object type=&quot;3&quot; unique_id=&quot;10020&quot;&gt;&lt;property id=&quot;20148&quot; value=&quot;5&quot;/&gt;&lt;property id=&quot;20300&quot; value=&quot;Slide 17 - &amp;quot;The Author – Jonathan Swift&amp;quot;&quot;/&gt;&lt;property id=&quot;20307&quot; value=&quot;258&quot;/&gt;&lt;/object&gt;&lt;object type=&quot;3&quot; unique_id=&quot;10021&quot;&gt;&lt;property id=&quot;20148&quot; value=&quot;5&quot;/&gt;&lt;property id=&quot;20300&quot; value=&quot;Slide 18&quot;/&gt;&lt;property id=&quot;20307&quot; value=&quot;259&quot;/&gt;&lt;/object&gt;&lt;object type=&quot;3&quot; unique_id=&quot;10022&quot;&gt;&lt;property id=&quot;20148&quot; value=&quot;5&quot;/&gt;&lt;property id=&quot;20300&quot; value=&quot;Slide 19&quot;/&gt;&lt;property id=&quot;20307&quot; value=&quot;260&quot;/&gt;&lt;/object&gt;&lt;object type=&quot;3&quot; unique_id=&quot;10023&quot;&gt;&lt;property id=&quot;20148&quot; value=&quot;5&quot;/&gt;&lt;property id=&quot;20300&quot; value=&quot;Slide 20 - &amp;quot;Journey to Lilliput&amp;quot;&quot;/&gt;&lt;property id=&quot;20307&quot; value=&quot;270&quot;/&gt;&lt;/object&gt;&lt;object type=&quot;3&quot; unique_id=&quot;10024&quot;&gt;&lt;property id=&quot;20148&quot; value=&quot;5&quot;/&gt;&lt;property id=&quot;20300&quot; value=&quot;Slide 21 - &amp;quot;In the Land of Brobdingnag&amp;quot;&quot;/&gt;&lt;property id=&quot;20307&quot; value=&quot;271&quot;/&gt;&lt;/object&gt;&lt;object type=&quot;3&quot; unique_id=&quot;10025&quot;&gt;&lt;property id=&quot;20148&quot; value=&quot;5&quot;/&gt;&lt;property id=&quot;20300&quot; value=&quot;Slide 22 - &amp;quot;In the Land of Houyhnhnms&amp;quot;&quot;/&gt;&lt;property id=&quot;20307&quot; value=&quot;272&quot;/&gt;&lt;/object&gt;&lt;object type=&quot;3&quot; unique_id=&quot;10026&quot;&gt;&lt;property id=&quot;20148&quot; value=&quot;5&quot;/&gt;&lt;property id=&quot;20300&quot; value=&quot;Slide 23 - &amp;quot;Roald Dahl has written many books that seem to revolve around being either very large or very small.&amp;quot;&quot;/&gt;&lt;property id=&quot;20307&quot; value=&quot;262&quot;/&gt;&lt;/object&gt;&lt;object type=&quot;3&quot; unique_id=&quot;10027&quot;&gt;&lt;property id=&quot;20148&quot; value=&quot;5&quot;/&gt;&lt;property id=&quot;20300&quot; value=&quot;Slide 24 - &amp;quot;Here are some of his other books that involved people being either very small or very big.&amp;quot;&quot;/&gt;&lt;property id=&quot;20307&quot; value=&quot;263&quot;/&gt;&lt;/object&gt;&lt;object type=&quot;3&quot; unique_id=&quot;10028&quot;&gt;&lt;property id=&quot;20148&quot; value=&quot;5&quot;/&gt;&lt;property id=&quot;20300&quot; value=&quot;Slide 25 - &amp;quot;The Minpins&amp;quot;&quot;/&gt;&lt;property id=&quot;20307&quot; value=&quot;277&quot;/&gt;&lt;/object&gt;&lt;object type=&quot;3&quot; unique_id=&quot;10029&quot;&gt;&lt;property id=&quot;20148&quot; value=&quot;5&quot;/&gt;&lt;property id=&quot;20300&quot; value=&quot;Slide 26 - &amp;quot;The Minpins&amp;quot;&quot;/&gt;&lt;property id=&quot;20307&quot; value=&quot;281&quot;/&gt;&lt;/object&gt;&lt;object type=&quot;3&quot; unique_id=&quot;10030&quot;&gt;&lt;property id=&quot;20148&quot; value=&quot;5&quot;/&gt;&lt;property id=&quot;20300&quot; value=&quot;Slide 27 - &amp;quot;‘Good’ Stories or Books&amp;quot;&quot;/&gt;&lt;property id=&quot;20307&quot; value=&quot;282&quot;/&gt;&lt;/object&gt;&lt;object type=&quot;3&quot; unique_id=&quot;10031&quot;&gt;&lt;property id=&quot;20148&quot; value=&quot;5&quot;/&gt;&lt;property id=&quot;20300&quot; value=&quot;Slide 28 - &amp;quot;‘The Borrowers’ by Mary Norton&amp;quot;&quot;/&gt;&lt;property id=&quot;20307&quot; value=&quot;283&quot;/&gt;&lt;/object&gt;&lt;object type=&quot;3&quot; unique_id=&quot;10032&quot;&gt;&lt;property id=&quot;20148&quot; value=&quot;5&quot;/&gt;&lt;property id=&quot;20300&quot; value=&quot;Slide 29 - &amp;quot;‘The Borrowers’ by Mary Norton&amp;quot;&quot;/&gt;&lt;property id=&quot;20307&quot; value=&quot;284&quot;/&gt;&lt;/object&gt;&lt;object type=&quot;3&quot; unique_id=&quot;10033&quot;&gt;&lt;property id=&quot;20148&quot; value=&quot;5&quot;/&gt;&lt;property id=&quot;20300&quot; value=&quot;Slide 30 - &amp;quot;‘The Borrowers’ by Mary Norton&amp;quot;&quot;/&gt;&lt;property id=&quot;20307&quot; value=&quot;285&quot;/&gt;&lt;/object&gt;&lt;object type=&quot;3&quot; unique_id=&quot;10034&quot;&gt;&lt;property id=&quot;20148&quot; value=&quot;5&quot;/&gt;&lt;property id=&quot;20300&quot; value=&quot;Slide 31 - &amp;quot;James and the Giant Peach by Roald Dahl&amp;quot;&quot;/&gt;&lt;property id=&quot;20307&quot; value=&quot;286&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3282</TotalTime>
  <Words>2816</Words>
  <Application>Microsoft Office PowerPoint</Application>
  <PresentationFormat>On-screen Show (4:3)</PresentationFormat>
  <Paragraphs>183</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Big  and  small </vt:lpstr>
      <vt:lpstr>PowerPoint Presentation</vt:lpstr>
      <vt:lpstr>Introduction</vt:lpstr>
      <vt:lpstr>PowerPoint Presentation</vt:lpstr>
      <vt:lpstr>Speech</vt:lpstr>
      <vt:lpstr>Thoughts</vt:lpstr>
      <vt:lpstr>Effects</vt:lpstr>
      <vt:lpstr>Actions</vt:lpstr>
      <vt:lpstr>Looks</vt:lpstr>
      <vt:lpstr>Keep an eye out</vt:lpstr>
      <vt:lpstr>The BFG</vt:lpstr>
      <vt:lpstr>Keeping Us Engaged</vt:lpstr>
      <vt:lpstr>PowerPoint Presentation</vt:lpstr>
      <vt:lpstr>PowerPoint Presentation</vt:lpstr>
      <vt:lpstr>PowerPoint Presentation</vt:lpstr>
      <vt:lpstr>Who’s next?</vt:lpstr>
      <vt:lpstr>The Author – Jonathan Swift</vt:lpstr>
      <vt:lpstr>PowerPoint Presentation</vt:lpstr>
      <vt:lpstr>PowerPoint Presentation</vt:lpstr>
      <vt:lpstr>Journey to Lilliput</vt:lpstr>
      <vt:lpstr>In the Land of Brobdingnag</vt:lpstr>
      <vt:lpstr>In the Land of Houyhnhnms</vt:lpstr>
      <vt:lpstr>Roald Dahl has written many books that seem to revolve around being either very large or very small.</vt:lpstr>
      <vt:lpstr>Here are some of his other books that involved people being either very small or very big.</vt:lpstr>
      <vt:lpstr>The Minpins</vt:lpstr>
      <vt:lpstr>The Minpins</vt:lpstr>
      <vt:lpstr>‘Good’ Stories or Books</vt:lpstr>
      <vt:lpstr>‘The Borrowers’ by Mary Norton</vt:lpstr>
      <vt:lpstr>‘The Borrowers’ by Mary Norton</vt:lpstr>
      <vt:lpstr>‘The Borrowers’ by Mary Norton</vt:lpstr>
      <vt:lpstr>James and the Giant Peach by Roald Dahl</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Jennie</dc:creator>
  <cp:lastModifiedBy>Atkins, Karen</cp:lastModifiedBy>
  <cp:revision>113</cp:revision>
  <dcterms:created xsi:type="dcterms:W3CDTF">2014-07-26T22:38:11Z</dcterms:created>
  <dcterms:modified xsi:type="dcterms:W3CDTF">2015-06-22T02:48:57Z</dcterms:modified>
</cp:coreProperties>
</file>