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1.jpg" ContentType="image/png"/>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67" r:id="rId6"/>
    <p:sldId id="258" r:id="rId7"/>
    <p:sldId id="259" r:id="rId8"/>
    <p:sldId id="270" r:id="rId9"/>
    <p:sldId id="257" r:id="rId10"/>
    <p:sldId id="260" r:id="rId11"/>
    <p:sldId id="261" r:id="rId12"/>
    <p:sldId id="262" r:id="rId13"/>
    <p:sldId id="263" r:id="rId14"/>
    <p:sldId id="264" r:id="rId15"/>
    <p:sldId id="265" r:id="rId16"/>
    <p:sldId id="268" r:id="rId17"/>
    <p:sldId id="266" r:id="rId18"/>
    <p:sldId id="269"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78"/>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72" y="71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B9F49-B76D-4B70-BAE0-B04F847884FD}" type="datetimeFigureOut">
              <a:rPr lang="en-AU" smtClean="0"/>
              <a:t>30/05/2015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68921-3BAA-4573-BB46-3102DC9DFED7}" type="slidenum">
              <a:rPr lang="en-AU" smtClean="0"/>
              <a:t>‹#›</a:t>
            </a:fld>
            <a:endParaRPr lang="en-AU"/>
          </a:p>
        </p:txBody>
      </p:sp>
    </p:spTree>
    <p:extLst>
      <p:ext uri="{BB962C8B-B14F-4D97-AF65-F5344CB8AC3E}">
        <p14:creationId xmlns:p14="http://schemas.microsoft.com/office/powerpoint/2010/main" val="324943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lldownunder.com/australian-music-songs/botany-bay.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adwritethink.org/files/resources/interactives/acrostic/"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lrrpublic.cli.det.nsw.edu.au/lrrSecure/Sites/Web/13651/13657/index.htm" TargetMode="External"/><Relationship Id="rId4" Type="http://schemas.openxmlformats.org/officeDocument/2006/relationships/hyperlink" Target="http://lrrpublic.cli.det.nsw.edu.au/lrrSecure/Sites/Web/13651/13657/convict_first_Aust_nw3.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kwirk.com/p-c_s-6_u-124_t-340_c-1179/WA/6/Literary-recountsLiterary-text-typesText-typesEnglis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aste.com.au/recipes/24053/fruity+first+flee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View for teaching notes:</a:t>
            </a:r>
          </a:p>
          <a:p>
            <a:endParaRPr lang="en-AU" dirty="0" smtClean="0"/>
          </a:p>
          <a:p>
            <a:r>
              <a:rPr lang="en-AU" dirty="0" smtClean="0"/>
              <a:t>http://www.google.com.au/url?sa=t&amp;rct=j&amp;q=&amp;esrc=s&amp;source=web&amp;cd=2&amp;cad=rja&amp;uact=8&amp;ved=0CDoQFjAB&amp;url=http%3A%2F%2Fwww.randomhouse.com.au%2Fcontent%2Fteachers%2Fmeet%2520captain%2520cook.pdf&amp;ei=PVHEVNOmJISg8QWT-4C4DA&amp;usg=AFQjCNGRchI8fwrL3nbI4pOO4RQyZqC_gQ&amp;bvm=bv.84349003,d.dGc</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EF68921-3BAA-4573-BB46-3102DC9DFED7}" type="slidenum">
              <a:rPr lang="en-AU" smtClean="0"/>
              <a:t>1</a:t>
            </a:fld>
            <a:endParaRPr lang="en-AU"/>
          </a:p>
        </p:txBody>
      </p:sp>
    </p:spTree>
    <p:extLst>
      <p:ext uri="{BB962C8B-B14F-4D97-AF65-F5344CB8AC3E}">
        <p14:creationId xmlns:p14="http://schemas.microsoft.com/office/powerpoint/2010/main" val="276265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 on the hyperlink to watch the </a:t>
            </a:r>
            <a:r>
              <a:rPr lang="en-AU" smtClean="0"/>
              <a:t>video first.</a:t>
            </a:r>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10</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See the following websites for more information and resources:</a:t>
            </a:r>
          </a:p>
          <a:p>
            <a:endParaRPr lang="en-AU" dirty="0" smtClean="0"/>
          </a:p>
          <a:p>
            <a:r>
              <a:rPr lang="en-AU" dirty="0" smtClean="0">
                <a:hlinkClick r:id="rId3"/>
              </a:rPr>
              <a:t>http://alldownunder.com/australian-music-songs/botany-bay.htm</a:t>
            </a:r>
            <a:endParaRPr lang="en-AU" dirty="0" smtClean="0"/>
          </a:p>
          <a:p>
            <a:endParaRPr lang="en-AU" dirty="0"/>
          </a:p>
          <a:p>
            <a:endParaRPr lang="en-AU" dirty="0" smtClean="0"/>
          </a:p>
          <a:p>
            <a:endParaRPr lang="en-AU" dirty="0"/>
          </a:p>
          <a:p>
            <a:r>
              <a:rPr lang="en-AU" b="1" dirty="0" smtClean="0"/>
              <a:t>Definitions of Australian terms:</a:t>
            </a:r>
            <a:r>
              <a:rPr lang="en-AU" dirty="0" smtClean="0"/>
              <a:t/>
            </a:r>
            <a:br>
              <a:rPr lang="en-AU" dirty="0" smtClean="0"/>
            </a:br>
            <a:r>
              <a:rPr lang="en-AU" dirty="0" smtClean="0"/>
              <a:t/>
            </a:r>
            <a:br>
              <a:rPr lang="en-AU" dirty="0" smtClean="0"/>
            </a:br>
            <a:r>
              <a:rPr lang="en-AU" b="1" dirty="0" smtClean="0"/>
              <a:t>rum culls</a:t>
            </a:r>
            <a:r>
              <a:rPr lang="en-AU" dirty="0" smtClean="0"/>
              <a:t> - friends </a:t>
            </a:r>
            <a:br>
              <a:rPr lang="en-AU" dirty="0" smtClean="0"/>
            </a:br>
            <a:r>
              <a:rPr lang="en-AU" b="1" dirty="0" smtClean="0"/>
              <a:t>Old Bailey</a:t>
            </a:r>
            <a:r>
              <a:rPr lang="en-AU" dirty="0" smtClean="0"/>
              <a:t> - famous English prison </a:t>
            </a:r>
            <a:br>
              <a:rPr lang="en-AU" dirty="0" smtClean="0"/>
            </a:br>
            <a:r>
              <a:rPr lang="en-AU" b="1" dirty="0" smtClean="0"/>
              <a:t>To cut a swell</a:t>
            </a:r>
            <a:r>
              <a:rPr lang="en-AU" dirty="0" smtClean="0"/>
              <a:t> - to make a good impression </a:t>
            </a:r>
            <a:br>
              <a:rPr lang="en-AU" dirty="0" smtClean="0"/>
            </a:br>
            <a:r>
              <a:rPr lang="en-AU" b="1" dirty="0" smtClean="0"/>
              <a:t>a swell</a:t>
            </a:r>
            <a:r>
              <a:rPr lang="en-AU" dirty="0" smtClean="0"/>
              <a:t> - well dressed person </a:t>
            </a:r>
            <a:br>
              <a:rPr lang="en-AU" dirty="0" smtClean="0"/>
            </a:br>
            <a:r>
              <a:rPr lang="en-AU" b="1" dirty="0" err="1" smtClean="0"/>
              <a:t>dookies</a:t>
            </a:r>
            <a:r>
              <a:rPr lang="en-AU" dirty="0" smtClean="0"/>
              <a:t> - not a real word at all but from 'dukes'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11</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12</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13</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14</a:t>
            </a:fld>
            <a:endParaRPr lang="en-AU"/>
          </a:p>
        </p:txBody>
      </p:sp>
    </p:spTree>
    <p:extLst>
      <p:ext uri="{BB962C8B-B14F-4D97-AF65-F5344CB8AC3E}">
        <p14:creationId xmlns:p14="http://schemas.microsoft.com/office/powerpoint/2010/main" val="63702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15</a:t>
            </a:fld>
            <a:endParaRPr lang="en-AU"/>
          </a:p>
        </p:txBody>
      </p:sp>
    </p:spTree>
    <p:extLst>
      <p:ext uri="{BB962C8B-B14F-4D97-AF65-F5344CB8AC3E}">
        <p14:creationId xmlns:p14="http://schemas.microsoft.com/office/powerpoint/2010/main" val="63702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16</a:t>
            </a:fld>
            <a:endParaRPr lang="en-AU"/>
          </a:p>
        </p:txBody>
      </p:sp>
    </p:spTree>
    <p:extLst>
      <p:ext uri="{BB962C8B-B14F-4D97-AF65-F5344CB8AC3E}">
        <p14:creationId xmlns:p14="http://schemas.microsoft.com/office/powerpoint/2010/main" val="63702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2</a:t>
            </a:fld>
            <a:endParaRPr lang="en-AU"/>
          </a:p>
        </p:txBody>
      </p:sp>
    </p:spTree>
    <p:extLst>
      <p:ext uri="{BB962C8B-B14F-4D97-AF65-F5344CB8AC3E}">
        <p14:creationId xmlns:p14="http://schemas.microsoft.com/office/powerpoint/2010/main" val="307792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3</a:t>
            </a:fld>
            <a:endParaRPr lang="en-AU"/>
          </a:p>
        </p:txBody>
      </p:sp>
    </p:spTree>
    <p:extLst>
      <p:ext uri="{BB962C8B-B14F-4D97-AF65-F5344CB8AC3E}">
        <p14:creationId xmlns:p14="http://schemas.microsoft.com/office/powerpoint/2010/main" val="33046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4</a:t>
            </a:fld>
            <a:endParaRPr lang="en-AU"/>
          </a:p>
        </p:txBody>
      </p:sp>
    </p:spTree>
    <p:extLst>
      <p:ext uri="{BB962C8B-B14F-4D97-AF65-F5344CB8AC3E}">
        <p14:creationId xmlns:p14="http://schemas.microsoft.com/office/powerpoint/2010/main" val="142083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In an Acrostic poem the first letter of each line forms a word. Write an Acrostic poem that tells about your feelings as you watch the Europeans approach and reflects the mood and story of </a:t>
            </a:r>
            <a:r>
              <a:rPr lang="en-AU" dirty="0" err="1" smtClean="0"/>
              <a:t>Syron’s</a:t>
            </a:r>
            <a:r>
              <a:rPr lang="en-AU" dirty="0" smtClean="0"/>
              <a:t> painting. </a:t>
            </a:r>
          </a:p>
          <a:p>
            <a:r>
              <a:rPr lang="en-AU" dirty="0" smtClean="0"/>
              <a:t>Remember you are writing from the perspective of an Aboriginal person watching the Europeans approach your land. </a:t>
            </a:r>
          </a:p>
          <a:p>
            <a:r>
              <a:rPr lang="en-AU" dirty="0" smtClean="0"/>
              <a:t>Use an interactive </a:t>
            </a:r>
            <a:r>
              <a:rPr lang="en-AU" dirty="0" smtClean="0">
                <a:hlinkClick r:id="rId3"/>
              </a:rPr>
              <a:t>Acrostic poem tool</a:t>
            </a:r>
            <a:r>
              <a:rPr lang="en-AU" dirty="0" smtClean="0"/>
              <a:t> or follow these steps to write an Acrostic poem: </a:t>
            </a:r>
          </a:p>
          <a:p>
            <a:r>
              <a:rPr lang="en-AU" dirty="0" smtClean="0"/>
              <a:t>Select one of the emotions you have identified.</a:t>
            </a:r>
          </a:p>
          <a:p>
            <a:r>
              <a:rPr lang="en-AU" dirty="0" smtClean="0"/>
              <a:t>Using a computer program or a pen and paper write the word down the side of a page</a:t>
            </a:r>
          </a:p>
          <a:p>
            <a:r>
              <a:rPr lang="en-AU" dirty="0" smtClean="0"/>
              <a:t>Use each letter as the start of a word or short phrase that tells more about how you would feel if you were one of the Aboriginal people in </a:t>
            </a:r>
            <a:r>
              <a:rPr lang="en-AU" dirty="0" err="1" smtClean="0"/>
              <a:t>Syron’s</a:t>
            </a:r>
            <a:r>
              <a:rPr lang="en-AU" dirty="0" smtClean="0"/>
              <a:t> painting. Your words might also capture ideas from </a:t>
            </a:r>
            <a:r>
              <a:rPr lang="en-AU" dirty="0" err="1" smtClean="0"/>
              <a:t>Syron’s</a:t>
            </a:r>
            <a:r>
              <a:rPr lang="en-AU" dirty="0" smtClean="0"/>
              <a:t> painting. </a:t>
            </a:r>
          </a:p>
          <a:p>
            <a:r>
              <a:rPr lang="en-AU" dirty="0" smtClean="0"/>
              <a:t>Colour the word you started with.</a:t>
            </a:r>
          </a:p>
          <a:p>
            <a:r>
              <a:rPr lang="en-AU" dirty="0" smtClean="0"/>
              <a:t>Here is an example of an Acrostic poem written in response to </a:t>
            </a:r>
            <a:r>
              <a:rPr lang="en-AU" dirty="0" err="1" smtClean="0"/>
              <a:t>Syron’s</a:t>
            </a:r>
            <a:r>
              <a:rPr lang="en-AU" dirty="0" smtClean="0"/>
              <a:t> painting. It began with the emotion of fear: </a:t>
            </a:r>
          </a:p>
          <a:p>
            <a:r>
              <a:rPr lang="en-AU" b="1" dirty="0" smtClean="0"/>
              <a:t>F</a:t>
            </a:r>
            <a:r>
              <a:rPr lang="en-AU" dirty="0" smtClean="0"/>
              <a:t>rightened as I watch the red </a:t>
            </a:r>
          </a:p>
          <a:p>
            <a:r>
              <a:rPr lang="en-AU" b="1" dirty="0" smtClean="0"/>
              <a:t>E</a:t>
            </a:r>
            <a:r>
              <a:rPr lang="en-AU" dirty="0" smtClean="0"/>
              <a:t>uropeans moving through the blueness to my land. </a:t>
            </a:r>
          </a:p>
          <a:p>
            <a:r>
              <a:rPr lang="en-AU" b="1" dirty="0" smtClean="0"/>
              <a:t>A</a:t>
            </a:r>
            <a:r>
              <a:rPr lang="en-AU" dirty="0" smtClean="0"/>
              <a:t>nger at my loss </a:t>
            </a:r>
          </a:p>
          <a:p>
            <a:r>
              <a:rPr lang="en-AU" b="1" dirty="0" smtClean="0"/>
              <a:t>R</a:t>
            </a:r>
            <a:r>
              <a:rPr lang="en-AU" dirty="0" smtClean="0"/>
              <a:t>emembering the past. </a:t>
            </a:r>
          </a:p>
          <a:p>
            <a:endParaRPr lang="en-AU" dirty="0"/>
          </a:p>
          <a:p>
            <a:r>
              <a:rPr lang="en-AU" dirty="0" smtClean="0"/>
              <a:t>Source: </a:t>
            </a:r>
            <a:r>
              <a:rPr lang="en-AU" dirty="0" smtClean="0">
                <a:hlinkClick r:id="rId4"/>
              </a:rPr>
              <a:t>http://lrrpublic.cli.det.nsw.edu.au/lrrSecure/Sites/Web/13651/13657/convict_first_Aust_nw3.htm</a:t>
            </a:r>
            <a:endParaRPr lang="en-AU" dirty="0" smtClean="0"/>
          </a:p>
          <a:p>
            <a:endParaRPr lang="en-AU" dirty="0"/>
          </a:p>
          <a:p>
            <a:endParaRPr lang="en-AU" dirty="0" smtClean="0"/>
          </a:p>
          <a:p>
            <a:r>
              <a:rPr lang="en-AU" dirty="0" smtClean="0"/>
              <a:t>Additional teaching notes can be sourced from: </a:t>
            </a:r>
            <a:r>
              <a:rPr lang="en-AU" dirty="0" smtClean="0">
                <a:hlinkClick r:id="rId5"/>
              </a:rPr>
              <a:t>http://lrrpublic.cli.det.nsw.edu.au/lrrSecure/Sites/Web/13651/13657/index.htm</a:t>
            </a:r>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5</a:t>
            </a:fld>
            <a:endParaRPr lang="en-AU"/>
          </a:p>
        </p:txBody>
      </p:sp>
    </p:spTree>
    <p:extLst>
      <p:ext uri="{BB962C8B-B14F-4D97-AF65-F5344CB8AC3E}">
        <p14:creationId xmlns:p14="http://schemas.microsoft.com/office/powerpoint/2010/main" val="401101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6</a:t>
            </a:fld>
            <a:endParaRPr lang="en-AU"/>
          </a:p>
        </p:txBody>
      </p:sp>
    </p:spTree>
    <p:extLst>
      <p:ext uri="{BB962C8B-B14F-4D97-AF65-F5344CB8AC3E}">
        <p14:creationId xmlns:p14="http://schemas.microsoft.com/office/powerpoint/2010/main" val="63702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AU" b="1" dirty="0" smtClean="0"/>
              <a:t>What is a literary recount?</a:t>
            </a:r>
          </a:p>
          <a:p>
            <a:endParaRPr lang="en-AU" dirty="0" smtClean="0"/>
          </a:p>
          <a:p>
            <a:r>
              <a:rPr lang="en-AU" dirty="0" smtClean="0"/>
              <a:t>A literary recount is similar to a factual recount. Both types of recounts give details about what happened, including who was involved, when and where the event took place, and what may have resulted. A literary recount can be about real or fictional events and characters.</a:t>
            </a:r>
          </a:p>
          <a:p>
            <a:endParaRPr lang="en-AU" dirty="0" smtClean="0"/>
          </a:p>
          <a:p>
            <a:r>
              <a:rPr lang="en-AU" dirty="0" smtClean="0"/>
              <a:t>A literary recount is different from a factual recount because it includes more than just facts. A literary recount:</a:t>
            </a:r>
          </a:p>
          <a:p>
            <a:endParaRPr lang="en-AU" dirty="0" smtClean="0"/>
          </a:p>
          <a:p>
            <a:r>
              <a:rPr lang="en-AU" dirty="0" smtClean="0"/>
              <a:t>    retells a series of events with characters</a:t>
            </a:r>
          </a:p>
          <a:p>
            <a:r>
              <a:rPr lang="en-AU" dirty="0" smtClean="0"/>
              <a:t>    gives facts and feelings about the events</a:t>
            </a:r>
          </a:p>
          <a:p>
            <a:r>
              <a:rPr lang="en-AU" dirty="0" smtClean="0"/>
              <a:t>    often uses dialogue between characters</a:t>
            </a:r>
          </a:p>
          <a:p>
            <a:r>
              <a:rPr lang="en-AU" dirty="0" smtClean="0"/>
              <a:t>    creates an emotional connection with the reader</a:t>
            </a:r>
          </a:p>
          <a:p>
            <a:r>
              <a:rPr lang="en-AU" dirty="0" smtClean="0"/>
              <a:t>    uses descriptive language.</a:t>
            </a:r>
          </a:p>
          <a:p>
            <a:endParaRPr lang="en-AU" b="1" dirty="0" smtClean="0"/>
          </a:p>
          <a:p>
            <a:r>
              <a:rPr lang="en-AU" b="1" dirty="0" smtClean="0"/>
              <a:t>Examples of a literary recount</a:t>
            </a:r>
          </a:p>
          <a:p>
            <a:endParaRPr lang="en-AU" dirty="0" smtClean="0"/>
          </a:p>
          <a:p>
            <a:r>
              <a:rPr lang="en-AU" dirty="0" smtClean="0"/>
              <a:t>Literary recounts include more emotional connections between the reader and the story than factual recounts. Some examples of literary recounts are:</a:t>
            </a:r>
          </a:p>
          <a:p>
            <a:endParaRPr lang="en-AU" dirty="0" smtClean="0"/>
          </a:p>
          <a:p>
            <a:r>
              <a:rPr lang="en-AU" dirty="0" smtClean="0"/>
              <a:t>    short stories and novels</a:t>
            </a:r>
          </a:p>
          <a:p>
            <a:r>
              <a:rPr lang="en-AU" dirty="0" smtClean="0"/>
              <a:t>    biographies and letters</a:t>
            </a:r>
          </a:p>
          <a:p>
            <a:r>
              <a:rPr lang="en-AU" dirty="0" smtClean="0"/>
              <a:t>    fables, myths and legends</a:t>
            </a:r>
          </a:p>
          <a:p>
            <a:r>
              <a:rPr lang="en-AU" dirty="0" smtClean="0"/>
              <a:t>    plays, films and television programmes</a:t>
            </a:r>
          </a:p>
          <a:p>
            <a:r>
              <a:rPr lang="en-AU" dirty="0" smtClean="0"/>
              <a:t>    poems and songs</a:t>
            </a:r>
          </a:p>
          <a:p>
            <a:r>
              <a:rPr lang="en-AU" dirty="0" smtClean="0"/>
              <a:t>    picture books.</a:t>
            </a:r>
          </a:p>
          <a:p>
            <a:endParaRPr lang="en-AU" dirty="0" smtClean="0"/>
          </a:p>
          <a:p>
            <a:endParaRPr lang="en-AU" dirty="0" smtClean="0"/>
          </a:p>
          <a:p>
            <a:r>
              <a:rPr lang="en-AU" b="1" dirty="0" smtClean="0"/>
              <a:t>Structure of a literary recount</a:t>
            </a:r>
          </a:p>
          <a:p>
            <a:endParaRPr lang="en-AU" dirty="0" smtClean="0"/>
          </a:p>
          <a:p>
            <a:r>
              <a:rPr lang="en-AU" dirty="0" smtClean="0"/>
              <a:t>A literary recount must begin with a title or a heading. The title should relate to the text, but can be creative.</a:t>
            </a:r>
          </a:p>
          <a:p>
            <a:endParaRPr lang="en-AU" dirty="0" smtClean="0"/>
          </a:p>
          <a:p>
            <a:r>
              <a:rPr lang="en-AU" dirty="0" smtClean="0"/>
              <a:t>The introductory paragraph is called the orientation. In this paragraph the setting and characters are introduced. This may also give the reader a general idea of what the text will be about, or may contain background information that helps to explain the first scene of the text.</a:t>
            </a:r>
          </a:p>
          <a:p>
            <a:endParaRPr lang="en-AU" dirty="0" smtClean="0"/>
          </a:p>
          <a:p>
            <a:r>
              <a:rPr lang="en-AU" dirty="0" smtClean="0"/>
              <a:t>The body of the text contains the sequence of events. The sequence of events is usually written in chronological order (the order they occurred). The purpose of these events is to tell the story. This includes what happened, how characters (or people) within the text felt about the events, and how any problems were dealt with.</a:t>
            </a:r>
          </a:p>
          <a:p>
            <a:endParaRPr lang="en-AU" dirty="0" smtClean="0"/>
          </a:p>
          <a:p>
            <a:r>
              <a:rPr lang="en-AU" dirty="0" smtClean="0"/>
              <a:t>The concluding paragraph is called the reorientation. This paragraph sums up the recount. This is where the sequence of events ends and any issues or problems are completely resolved by the characters. The emotional responses of the characters involved may also be included in this s</a:t>
            </a:r>
          </a:p>
          <a:p>
            <a:endParaRPr lang="en-AU" dirty="0"/>
          </a:p>
          <a:p>
            <a:r>
              <a:rPr lang="en-AU" dirty="0" smtClean="0"/>
              <a:t>Source: </a:t>
            </a:r>
            <a:r>
              <a:rPr lang="en-AU" dirty="0" smtClean="0">
                <a:hlinkClick r:id="rId3"/>
              </a:rPr>
              <a:t>http://www.skwirk.com/p-c_s-6_u-124_t-340_c-1179/WA/6/Literary-recountsLiterary-text-typesText-typesEnglish/</a:t>
            </a:r>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7</a:t>
            </a:fld>
            <a:endParaRPr lang="en-AU"/>
          </a:p>
        </p:txBody>
      </p:sp>
    </p:spTree>
    <p:extLst>
      <p:ext uri="{BB962C8B-B14F-4D97-AF65-F5344CB8AC3E}">
        <p14:creationId xmlns:p14="http://schemas.microsoft.com/office/powerpoint/2010/main" val="33052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Make this with the students before they write about it.</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Ingredients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30g (1/2 cup) alfalfa sprouts </a:t>
            </a:r>
          </a:p>
          <a:p>
            <a:pPr lvl="0"/>
            <a:r>
              <a:rPr lang="en-AU" sz="1200" kern="1200" dirty="0" smtClean="0">
                <a:solidFill>
                  <a:schemeClr val="tx1"/>
                </a:solidFill>
                <a:effectLst/>
                <a:latin typeface="+mn-lt"/>
                <a:ea typeface="+mn-ea"/>
                <a:cs typeface="+mn-cs"/>
              </a:rPr>
              <a:t>1/4 rockmelon </a:t>
            </a:r>
          </a:p>
          <a:p>
            <a:pPr lvl="0"/>
            <a:r>
              <a:rPr lang="en-AU" sz="1200" kern="1200" dirty="0" smtClean="0">
                <a:solidFill>
                  <a:schemeClr val="tx1"/>
                </a:solidFill>
                <a:effectLst/>
                <a:latin typeface="+mn-lt"/>
                <a:ea typeface="+mn-ea"/>
                <a:cs typeface="+mn-cs"/>
              </a:rPr>
              <a:t>3 thin slices of peeled pineapple </a:t>
            </a:r>
          </a:p>
          <a:p>
            <a:pPr lvl="0"/>
            <a:r>
              <a:rPr lang="en-AU" sz="1200" kern="1200" dirty="0" smtClean="0">
                <a:solidFill>
                  <a:schemeClr val="tx1"/>
                </a:solidFill>
                <a:effectLst/>
                <a:latin typeface="+mn-lt"/>
                <a:ea typeface="+mn-ea"/>
                <a:cs typeface="+mn-cs"/>
              </a:rPr>
              <a:t>1 thin slice of watermelon </a:t>
            </a:r>
          </a:p>
          <a:p>
            <a:pPr lvl="0"/>
            <a:r>
              <a:rPr lang="en-AU" sz="1200" kern="1200" dirty="0" smtClean="0">
                <a:solidFill>
                  <a:schemeClr val="tx1"/>
                </a:solidFill>
                <a:effectLst/>
                <a:latin typeface="+mn-lt"/>
                <a:ea typeface="+mn-ea"/>
                <a:cs typeface="+mn-cs"/>
              </a:rPr>
              <a:t>3 slices of unpeeled kiwifruit</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Method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Divide alfalfa sprouts between serving plates. Cut rockmelon in half lengthways to make the boats. Scoop out seeds. Place each boat on the alfalfa. Cut pineapple in half and thread each onto a bamboo skewer. Insert the base of 3 skewers along the centre of each boat to make the sails. Cut watermelon into 6 small triangles. Stick onto the top of each skewer to make flags. Cut kiwifruit in half and stack at one end of each boat.</a:t>
            </a:r>
          </a:p>
          <a:p>
            <a:endParaRPr lang="en-AU" dirty="0"/>
          </a:p>
          <a:p>
            <a:r>
              <a:rPr lang="en-AU" dirty="0"/>
              <a:t>Sourced: </a:t>
            </a:r>
            <a:r>
              <a:rPr lang="en-AU" dirty="0">
                <a:hlinkClick r:id="rId3"/>
              </a:rPr>
              <a:t>http://</a:t>
            </a:r>
            <a:r>
              <a:rPr lang="en-AU" dirty="0" smtClean="0">
                <a:hlinkClick r:id="rId3"/>
              </a:rPr>
              <a:t>www.taste.com.au/recipes/24053/fruity+first+fleet</a:t>
            </a:r>
            <a:endParaRPr lang="en-AU" dirty="0" smtClean="0"/>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8</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 on the hyperlink to watch the video first.</a:t>
            </a:r>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9</a:t>
            </a:fld>
            <a:endParaRPr lang="en-AU"/>
          </a:p>
        </p:txBody>
      </p:sp>
    </p:spTree>
    <p:extLst>
      <p:ext uri="{BB962C8B-B14F-4D97-AF65-F5344CB8AC3E}">
        <p14:creationId xmlns:p14="http://schemas.microsoft.com/office/powerpoint/2010/main" val="163062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C071EA-988D-4E84-BCF8-843012DA8B57}" type="datetimeFigureOut">
              <a:rPr lang="en-AU" smtClean="0"/>
              <a:t>30/05/2015</a:t>
            </a:fld>
            <a:endParaRPr lang="en-AU"/>
          </a:p>
        </p:txBody>
      </p:sp>
      <p:sp>
        <p:nvSpPr>
          <p:cNvPr id="16" name="Slide Number Placeholder 15"/>
          <p:cNvSpPr>
            <a:spLocks noGrp="1"/>
          </p:cNvSpPr>
          <p:nvPr>
            <p:ph type="sldNum" sz="quarter" idx="11"/>
          </p:nvPr>
        </p:nvSpPr>
        <p:spPr/>
        <p:txBody>
          <a:bodyPr/>
          <a:lstStyle/>
          <a:p>
            <a:fld id="{BD3D472B-D72D-42A6-BDDF-4081388D58D6}"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C071EA-988D-4E84-BCF8-843012DA8B57}" type="datetimeFigureOut">
              <a:rPr lang="en-AU" smtClean="0"/>
              <a:t>30/05/2015</a:t>
            </a:fld>
            <a:endParaRPr lang="en-AU"/>
          </a:p>
        </p:txBody>
      </p:sp>
      <p:sp>
        <p:nvSpPr>
          <p:cNvPr id="15" name="Slide Number Placeholder 14"/>
          <p:cNvSpPr>
            <a:spLocks noGrp="1"/>
          </p:cNvSpPr>
          <p:nvPr>
            <p:ph type="sldNum" sz="quarter" idx="15"/>
          </p:nvPr>
        </p:nvSpPr>
        <p:spPr/>
        <p:txBody>
          <a:bodyPr/>
          <a:lstStyle>
            <a:lvl1pPr algn="ctr">
              <a:defRPr/>
            </a:lvl1pPr>
          </a:lstStyle>
          <a:p>
            <a:fld id="{BD3D472B-D72D-42A6-BDDF-4081388D58D6}"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C071EA-988D-4E84-BCF8-843012DA8B57}"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D3D472B-D72D-42A6-BDDF-4081388D58D6}"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24C071EA-988D-4E84-BCF8-843012DA8B57}" type="datetimeFigureOut">
              <a:rPr lang="en-AU" smtClean="0"/>
              <a:t>30/05/2015</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C071EA-988D-4E84-BCF8-843012DA8B57}" type="datetimeFigureOut">
              <a:rPr lang="en-AU" smtClean="0"/>
              <a:t>30/05/2015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071EA-988D-4E84-BCF8-843012DA8B57}" type="datetimeFigureOut">
              <a:rPr lang="en-AU" smtClean="0"/>
              <a:t>30/05/2015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C071EA-988D-4E84-BCF8-843012DA8B57}" type="datetimeFigureOut">
              <a:rPr lang="en-AU" smtClean="0"/>
              <a:t>30/05/2015</a:t>
            </a:fld>
            <a:endParaRPr lang="en-AU"/>
          </a:p>
        </p:txBody>
      </p:sp>
      <p:sp>
        <p:nvSpPr>
          <p:cNvPr id="9" name="Slide Number Placeholder 8"/>
          <p:cNvSpPr>
            <a:spLocks noGrp="1"/>
          </p:cNvSpPr>
          <p:nvPr>
            <p:ph type="sldNum" sz="quarter" idx="15"/>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C071EA-988D-4E84-BCF8-843012DA8B57}" type="datetimeFigureOut">
              <a:rPr lang="en-AU" smtClean="0"/>
              <a:t>30/05/2015</a:t>
            </a:fld>
            <a:endParaRPr lang="en-AU"/>
          </a:p>
        </p:txBody>
      </p:sp>
      <p:sp>
        <p:nvSpPr>
          <p:cNvPr id="9" name="Slide Number Placeholder 8"/>
          <p:cNvSpPr>
            <a:spLocks noGrp="1"/>
          </p:cNvSpPr>
          <p:nvPr>
            <p:ph type="sldNum" sz="quarter" idx="11"/>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C071EA-988D-4E84-BCF8-843012DA8B57}" type="datetimeFigureOut">
              <a:rPr lang="en-AU" smtClean="0"/>
              <a:t>30/05/2015</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D3D472B-D72D-42A6-BDDF-4081388D58D6}"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aEYseM_R6Hk"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PeuAlybq0Po"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XSX5cPL0oZs"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lash.abc.net.au/media/-/m/598639/what-s-australia-day-all-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8175" y="1916832"/>
            <a:ext cx="7220058" cy="1754326"/>
          </a:xfrm>
          <a:prstGeom prst="rect">
            <a:avLst/>
          </a:prstGeom>
          <a:noFill/>
        </p:spPr>
        <p:txBody>
          <a:bodyPr wrap="squar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British Colonisation</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Writing prompts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Box 4"/>
          <p:cNvSpPr txBox="1"/>
          <p:nvPr/>
        </p:nvSpPr>
        <p:spPr>
          <a:xfrm>
            <a:off x="6551712" y="6488668"/>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408682"/>
            <a:ext cx="1264789" cy="190063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0771">
            <a:off x="213540" y="349941"/>
            <a:ext cx="2306928" cy="163330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4408682"/>
            <a:ext cx="2447793" cy="1900639"/>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1919"/>
          <a:stretch/>
        </p:blipFill>
        <p:spPr>
          <a:xfrm>
            <a:off x="4755048" y="4365105"/>
            <a:ext cx="2278968" cy="1944216"/>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7468" y="344820"/>
            <a:ext cx="2595159" cy="1462351"/>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E:\Colonial day Pictures\IMG_0520.jpg"/>
          <p:cNvPicPr/>
          <p:nvPr/>
        </p:nvPicPr>
        <p:blipFill rotWithShape="1">
          <a:blip r:embed="rId8" cstate="print">
            <a:extLst>
              <a:ext uri="{28A0092B-C50C-407E-A947-70E740481C1C}">
                <a14:useLocalDpi xmlns:a14="http://schemas.microsoft.com/office/drawing/2010/main" val="0"/>
              </a:ext>
            </a:extLst>
          </a:blip>
          <a:srcRect l="6927" t="24248" r="27704"/>
          <a:stretch/>
        </p:blipFill>
        <p:spPr bwMode="auto">
          <a:xfrm>
            <a:off x="7380312" y="4355137"/>
            <a:ext cx="1249869" cy="1989053"/>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81316">
            <a:off x="6909139" y="414788"/>
            <a:ext cx="1855630" cy="173565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5381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7554312" cy="707886"/>
          </a:xfrm>
          <a:prstGeom prst="rect">
            <a:avLst/>
          </a:prstGeom>
        </p:spPr>
        <p:txBody>
          <a:bodyPr wrap="none">
            <a:spAutoFit/>
          </a:bodyPr>
          <a:lstStyle/>
          <a:p>
            <a:r>
              <a:rPr lang="en-AU" sz="4000" b="1" dirty="0" smtClean="0">
                <a:solidFill>
                  <a:schemeClr val="accent1">
                    <a:lumMod val="40000"/>
                    <a:lumOff val="60000"/>
                  </a:schemeClr>
                </a:solidFill>
              </a:rPr>
              <a:t>Australia Day advertisement….</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4355977" y="1844824"/>
            <a:ext cx="4392488" cy="2123658"/>
          </a:xfrm>
          <a:prstGeom prst="rect">
            <a:avLst/>
          </a:prstGeom>
        </p:spPr>
        <p:txBody>
          <a:bodyPr wrap="square">
            <a:spAutoFit/>
          </a:bodyPr>
          <a:lstStyle/>
          <a:p>
            <a:r>
              <a:rPr lang="en-AU" sz="4400" dirty="0" smtClean="0"/>
              <a:t>Create your </a:t>
            </a:r>
            <a:r>
              <a:rPr lang="en-AU" sz="4400" dirty="0"/>
              <a:t>own advertisements for </a:t>
            </a:r>
            <a:r>
              <a:rPr lang="en-AU" sz="4400" dirty="0" smtClean="0"/>
              <a:t>Australia Day</a:t>
            </a:r>
            <a:endParaRPr lang="en-AU"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412776"/>
            <a:ext cx="2664296" cy="20088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074" y="3517006"/>
            <a:ext cx="2208128" cy="3123433"/>
          </a:xfrm>
          <a:prstGeom prst="rect">
            <a:avLst/>
          </a:prstGeom>
        </p:spPr>
      </p:pic>
    </p:spTree>
    <p:extLst>
      <p:ext uri="{BB962C8B-B14F-4D97-AF65-F5344CB8AC3E}">
        <p14:creationId xmlns:p14="http://schemas.microsoft.com/office/powerpoint/2010/main" val="3120899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3351751" cy="707886"/>
          </a:xfrm>
          <a:prstGeom prst="rect">
            <a:avLst/>
          </a:prstGeom>
        </p:spPr>
        <p:txBody>
          <a:bodyPr wrap="none">
            <a:spAutoFit/>
          </a:bodyPr>
          <a:lstStyle/>
          <a:p>
            <a:r>
              <a:rPr lang="en-AU" sz="4000" b="1" dirty="0" smtClean="0">
                <a:solidFill>
                  <a:schemeClr val="accent1">
                    <a:lumMod val="40000"/>
                    <a:lumOff val="60000"/>
                  </a:schemeClr>
                </a:solidFill>
              </a:rPr>
              <a:t>Botany Bay….</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431271" y="4965275"/>
            <a:ext cx="8353463" cy="1446550"/>
          </a:xfrm>
          <a:prstGeom prst="rect">
            <a:avLst/>
          </a:prstGeom>
        </p:spPr>
        <p:txBody>
          <a:bodyPr wrap="square">
            <a:spAutoFit/>
          </a:bodyPr>
          <a:lstStyle/>
          <a:p>
            <a:r>
              <a:rPr lang="en-AU" sz="4400" dirty="0" smtClean="0"/>
              <a:t>Write in your own words what this song is about.</a:t>
            </a:r>
            <a:endParaRPr lang="en-AU" sz="4400" dirty="0"/>
          </a:p>
        </p:txBody>
      </p:sp>
      <p:pic>
        <p:nvPicPr>
          <p:cNvPr id="3" name="aEYseM_R6Hk"/>
          <p:cNvPicPr>
            <a:picLocks noRot="1" noChangeAspect="1"/>
          </p:cNvPicPr>
          <p:nvPr>
            <a:videoFile r:link="rId1"/>
          </p:nvPr>
        </p:nvPicPr>
        <p:blipFill>
          <a:blip r:embed="rId4"/>
          <a:stretch>
            <a:fillRect/>
          </a:stretch>
        </p:blipFill>
        <p:spPr>
          <a:xfrm>
            <a:off x="1043608" y="1046222"/>
            <a:ext cx="6552728" cy="3685910"/>
          </a:xfrm>
          <a:prstGeom prst="rect">
            <a:avLst/>
          </a:prstGeom>
        </p:spPr>
      </p:pic>
      <p:sp>
        <p:nvSpPr>
          <p:cNvPr id="8" name="Rectangle 7"/>
          <p:cNvSpPr/>
          <p:nvPr/>
        </p:nvSpPr>
        <p:spPr>
          <a:xfrm>
            <a:off x="971600" y="4753279"/>
            <a:ext cx="4572000" cy="215444"/>
          </a:xfrm>
          <a:prstGeom prst="rect">
            <a:avLst/>
          </a:prstGeom>
        </p:spPr>
        <p:txBody>
          <a:bodyPr>
            <a:spAutoFit/>
          </a:bodyPr>
          <a:lstStyle/>
          <a:p>
            <a:r>
              <a:rPr lang="en-AU" sz="800" dirty="0" smtClean="0"/>
              <a:t> Source: https://www.youtube.com/watch?v=aEYseM_R6Hk</a:t>
            </a:r>
            <a:endParaRPr lang="en-AU" sz="800" dirty="0"/>
          </a:p>
        </p:txBody>
      </p:sp>
    </p:spTree>
    <p:extLst>
      <p:ext uri="{BB962C8B-B14F-4D97-AF65-F5344CB8AC3E}">
        <p14:creationId xmlns:p14="http://schemas.microsoft.com/office/powerpoint/2010/main" val="609428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5" y="332656"/>
            <a:ext cx="8352928" cy="1077218"/>
          </a:xfrm>
          <a:prstGeom prst="rect">
            <a:avLst/>
          </a:prstGeom>
        </p:spPr>
        <p:txBody>
          <a:bodyPr wrap="square">
            <a:spAutoFit/>
          </a:bodyPr>
          <a:lstStyle/>
          <a:p>
            <a:r>
              <a:rPr lang="en-AU" sz="3200" b="1" dirty="0" smtClean="0">
                <a:solidFill>
                  <a:schemeClr val="tx2">
                    <a:lumMod val="75000"/>
                  </a:schemeClr>
                </a:solidFill>
              </a:rPr>
              <a:t>Young children shouldn’t be convicted of crimes!</a:t>
            </a:r>
            <a:endParaRPr lang="en-AU" sz="32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10" name="TextBox 9"/>
          <p:cNvSpPr txBox="1"/>
          <p:nvPr/>
        </p:nvSpPr>
        <p:spPr>
          <a:xfrm>
            <a:off x="539552" y="5589240"/>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7" name="Rectangle 6"/>
          <p:cNvSpPr/>
          <p:nvPr/>
        </p:nvSpPr>
        <p:spPr>
          <a:xfrm>
            <a:off x="3491880" y="940414"/>
            <a:ext cx="5328592" cy="5755422"/>
          </a:xfrm>
          <a:prstGeom prst="rect">
            <a:avLst/>
          </a:prstGeom>
        </p:spPr>
        <p:txBody>
          <a:bodyPr wrap="square">
            <a:spAutoFit/>
          </a:bodyPr>
          <a:lstStyle/>
          <a:p>
            <a:r>
              <a:rPr lang="en-AU" sz="1600" b="1" dirty="0"/>
              <a:t>What do you think about this </a:t>
            </a:r>
            <a:r>
              <a:rPr lang="en-AU" sz="1600" b="1" dirty="0" smtClean="0"/>
              <a:t>statement? </a:t>
            </a:r>
            <a:r>
              <a:rPr lang="en-AU" sz="1600" b="1" dirty="0"/>
              <a:t>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16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00808"/>
            <a:ext cx="2736304" cy="3679064"/>
          </a:xfrm>
          <a:prstGeom prst="rect">
            <a:avLst/>
          </a:prstGeom>
        </p:spPr>
      </p:pic>
    </p:spTree>
    <p:extLst>
      <p:ext uri="{BB962C8B-B14F-4D97-AF65-F5344CB8AC3E}">
        <p14:creationId xmlns:p14="http://schemas.microsoft.com/office/powerpoint/2010/main" val="363998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352928" cy="584775"/>
          </a:xfrm>
          <a:prstGeom prst="rect">
            <a:avLst/>
          </a:prstGeom>
        </p:spPr>
        <p:txBody>
          <a:bodyPr wrap="square">
            <a:spAutoFit/>
          </a:bodyPr>
          <a:lstStyle/>
          <a:p>
            <a:r>
              <a:rPr lang="en-AU" sz="3200" b="1" dirty="0" smtClean="0">
                <a:solidFill>
                  <a:schemeClr val="tx2">
                    <a:lumMod val="75000"/>
                  </a:schemeClr>
                </a:solidFill>
              </a:rPr>
              <a:t>Australia is a great place to call home!</a:t>
            </a:r>
            <a:endParaRPr lang="en-AU" sz="32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10" name="TextBox 9"/>
          <p:cNvSpPr txBox="1"/>
          <p:nvPr/>
        </p:nvSpPr>
        <p:spPr>
          <a:xfrm>
            <a:off x="138970" y="3284984"/>
            <a:ext cx="1030885" cy="400110"/>
          </a:xfrm>
          <a:prstGeom prst="rect">
            <a:avLst/>
          </a:prstGeom>
          <a:noFill/>
        </p:spPr>
        <p:txBody>
          <a:bodyPr wrap="square" rtlCol="0">
            <a:spAutoFit/>
          </a:bodyPr>
          <a:lstStyle/>
          <a:p>
            <a:r>
              <a:rPr lang="en-AU" sz="1000" dirty="0" smtClean="0"/>
              <a:t>Found : Google Images</a:t>
            </a:r>
            <a:endParaRPr lang="en-AU" sz="1000" dirty="0"/>
          </a:p>
        </p:txBody>
      </p:sp>
      <p:sp>
        <p:nvSpPr>
          <p:cNvPr id="7" name="Rectangle 6"/>
          <p:cNvSpPr/>
          <p:nvPr/>
        </p:nvSpPr>
        <p:spPr>
          <a:xfrm>
            <a:off x="3780593" y="940414"/>
            <a:ext cx="5328592" cy="5755422"/>
          </a:xfrm>
          <a:prstGeom prst="rect">
            <a:avLst/>
          </a:prstGeom>
        </p:spPr>
        <p:txBody>
          <a:bodyPr wrap="square">
            <a:spAutoFit/>
          </a:bodyPr>
          <a:lstStyle/>
          <a:p>
            <a:r>
              <a:rPr lang="en-AU" sz="1600" b="1" dirty="0"/>
              <a:t>What do you think about this </a:t>
            </a:r>
            <a:r>
              <a:rPr lang="en-AU" sz="1600" b="1" dirty="0" smtClean="0"/>
              <a:t>statement? </a:t>
            </a:r>
            <a:r>
              <a:rPr lang="en-AU" sz="1600" b="1" dirty="0"/>
              <a:t>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16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5" y="1196752"/>
            <a:ext cx="2445359" cy="136485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304" t="6456" r="5573" b="4838"/>
          <a:stretch/>
        </p:blipFill>
        <p:spPr>
          <a:xfrm>
            <a:off x="1473137" y="2792211"/>
            <a:ext cx="2176173" cy="16449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43" y="4613221"/>
            <a:ext cx="2131780" cy="1965513"/>
          </a:xfrm>
          <a:prstGeom prst="rect">
            <a:avLst/>
          </a:prstGeom>
        </p:spPr>
      </p:pic>
    </p:spTree>
    <p:extLst>
      <p:ext uri="{BB962C8B-B14F-4D97-AF65-F5344CB8AC3E}">
        <p14:creationId xmlns:p14="http://schemas.microsoft.com/office/powerpoint/2010/main" val="106247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439229" cy="707886"/>
          </a:xfrm>
          <a:prstGeom prst="rect">
            <a:avLst/>
          </a:prstGeom>
        </p:spPr>
        <p:txBody>
          <a:bodyPr wrap="none">
            <a:spAutoFit/>
          </a:bodyPr>
          <a:lstStyle/>
          <a:p>
            <a:r>
              <a:rPr lang="en-AU" sz="4000" b="1" dirty="0" smtClean="0">
                <a:solidFill>
                  <a:schemeClr val="accent1">
                    <a:lumMod val="40000"/>
                    <a:lumOff val="60000"/>
                  </a:schemeClr>
                </a:solidFill>
              </a:rPr>
              <a:t>A convicts life…….</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6156176" y="1268760"/>
            <a:ext cx="2880320" cy="4893647"/>
          </a:xfrm>
          <a:prstGeom prst="rect">
            <a:avLst/>
          </a:prstGeom>
        </p:spPr>
        <p:txBody>
          <a:bodyPr wrap="square">
            <a:spAutoFit/>
          </a:bodyPr>
          <a:lstStyle/>
          <a:p>
            <a:r>
              <a:rPr lang="en-AU" sz="3600" dirty="0">
                <a:solidFill>
                  <a:schemeClr val="accent2">
                    <a:lumMod val="60000"/>
                    <a:lumOff val="40000"/>
                  </a:schemeClr>
                </a:solidFill>
              </a:rPr>
              <a:t>Tell the story about what was happening when this picture was </a:t>
            </a:r>
            <a:r>
              <a:rPr lang="en-AU" sz="3600" dirty="0" smtClean="0">
                <a:solidFill>
                  <a:schemeClr val="accent2">
                    <a:lumMod val="60000"/>
                    <a:lumOff val="40000"/>
                  </a:schemeClr>
                </a:solidFill>
              </a:rPr>
              <a:t>taken.</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TextBox 9"/>
          <p:cNvSpPr txBox="1"/>
          <p:nvPr/>
        </p:nvSpPr>
        <p:spPr>
          <a:xfrm>
            <a:off x="320657" y="5425993"/>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57" y="1628800"/>
            <a:ext cx="5691503" cy="3207116"/>
          </a:xfrm>
          <a:prstGeom prst="rect">
            <a:avLst/>
          </a:prstGeom>
        </p:spPr>
      </p:pic>
    </p:spTree>
    <p:extLst>
      <p:ext uri="{BB962C8B-B14F-4D97-AF65-F5344CB8AC3E}">
        <p14:creationId xmlns:p14="http://schemas.microsoft.com/office/powerpoint/2010/main" val="1897502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152932" cy="707886"/>
          </a:xfrm>
          <a:prstGeom prst="rect">
            <a:avLst/>
          </a:prstGeom>
        </p:spPr>
        <p:txBody>
          <a:bodyPr wrap="none">
            <a:spAutoFit/>
          </a:bodyPr>
          <a:lstStyle/>
          <a:p>
            <a:r>
              <a:rPr lang="en-AU" sz="4000" b="1" dirty="0" smtClean="0">
                <a:solidFill>
                  <a:schemeClr val="accent1">
                    <a:lumMod val="40000"/>
                    <a:lumOff val="60000"/>
                  </a:schemeClr>
                </a:solidFill>
              </a:rPr>
              <a:t>A diary entry…….</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282248" y="5077373"/>
            <a:ext cx="8676456" cy="2123658"/>
          </a:xfrm>
          <a:prstGeom prst="rect">
            <a:avLst/>
          </a:prstGeom>
        </p:spPr>
        <p:txBody>
          <a:bodyPr wrap="square">
            <a:spAutoFit/>
          </a:bodyPr>
          <a:lstStyle/>
          <a:p>
            <a:r>
              <a:rPr lang="en-AU" sz="3600" dirty="0" smtClean="0">
                <a:solidFill>
                  <a:schemeClr val="accent2">
                    <a:lumMod val="60000"/>
                    <a:lumOff val="40000"/>
                  </a:schemeClr>
                </a:solidFill>
              </a:rPr>
              <a:t>Write a diary entry from the perspective of a convict who has just arrived at the colony.</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TextBox 9"/>
          <p:cNvSpPr txBox="1"/>
          <p:nvPr/>
        </p:nvSpPr>
        <p:spPr>
          <a:xfrm>
            <a:off x="7112442" y="1556791"/>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97" y="1268759"/>
            <a:ext cx="6762883" cy="3431911"/>
          </a:xfrm>
          <a:prstGeom prst="rect">
            <a:avLst/>
          </a:prstGeom>
        </p:spPr>
      </p:pic>
    </p:spTree>
    <p:extLst>
      <p:ext uri="{BB962C8B-B14F-4D97-AF65-F5344CB8AC3E}">
        <p14:creationId xmlns:p14="http://schemas.microsoft.com/office/powerpoint/2010/main" val="1053420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6433556" cy="707886"/>
          </a:xfrm>
          <a:prstGeom prst="rect">
            <a:avLst/>
          </a:prstGeom>
        </p:spPr>
        <p:txBody>
          <a:bodyPr wrap="none">
            <a:spAutoFit/>
          </a:bodyPr>
          <a:lstStyle/>
          <a:p>
            <a:r>
              <a:rPr lang="en-AU" sz="4000" b="1" dirty="0" err="1" smtClean="0">
                <a:solidFill>
                  <a:schemeClr val="accent1">
                    <a:lumMod val="40000"/>
                    <a:lumOff val="60000"/>
                  </a:schemeClr>
                </a:solidFill>
              </a:rPr>
              <a:t>Enora</a:t>
            </a:r>
            <a:r>
              <a:rPr lang="en-AU" sz="4000" b="1" dirty="0" smtClean="0">
                <a:solidFill>
                  <a:schemeClr val="accent1">
                    <a:lumMod val="40000"/>
                    <a:lumOff val="60000"/>
                  </a:schemeClr>
                </a:solidFill>
              </a:rPr>
              <a:t> and the black crane</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282248" y="5077373"/>
            <a:ext cx="8676456" cy="2123658"/>
          </a:xfrm>
          <a:prstGeom prst="rect">
            <a:avLst/>
          </a:prstGeom>
        </p:spPr>
        <p:txBody>
          <a:bodyPr wrap="square">
            <a:spAutoFit/>
          </a:bodyPr>
          <a:lstStyle/>
          <a:p>
            <a:r>
              <a:rPr lang="en-AU" sz="3600" dirty="0" smtClean="0">
                <a:solidFill>
                  <a:schemeClr val="accent2">
                    <a:lumMod val="60000"/>
                    <a:lumOff val="40000"/>
                  </a:schemeClr>
                </a:solidFill>
              </a:rPr>
              <a:t>Write a description of what life was like for </a:t>
            </a:r>
            <a:r>
              <a:rPr lang="en-AU" sz="3600" dirty="0" err="1" smtClean="0">
                <a:solidFill>
                  <a:schemeClr val="accent2">
                    <a:lumMod val="60000"/>
                    <a:lumOff val="40000"/>
                  </a:schemeClr>
                </a:solidFill>
              </a:rPr>
              <a:t>Enora</a:t>
            </a:r>
            <a:r>
              <a:rPr lang="en-AU" sz="3600" dirty="0" smtClean="0">
                <a:solidFill>
                  <a:schemeClr val="accent2">
                    <a:lumMod val="60000"/>
                    <a:lumOff val="40000"/>
                  </a:schemeClr>
                </a:solidFill>
              </a:rPr>
              <a:t>.</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TextBox 9"/>
          <p:cNvSpPr txBox="1"/>
          <p:nvPr/>
        </p:nvSpPr>
        <p:spPr>
          <a:xfrm>
            <a:off x="458463" y="4725144"/>
            <a:ext cx="3429144" cy="246221"/>
          </a:xfrm>
          <a:prstGeom prst="rect">
            <a:avLst/>
          </a:prstGeom>
          <a:noFill/>
        </p:spPr>
        <p:txBody>
          <a:bodyPr wrap="none" rtlCol="0">
            <a:spAutoFit/>
          </a:bodyPr>
          <a:lstStyle/>
          <a:p>
            <a:r>
              <a:rPr lang="en-AU" sz="1000" dirty="0" smtClean="0"/>
              <a:t>Found : https://www.youtube.com/watch?v=PeuAlybq0Po</a:t>
            </a:r>
            <a:endParaRPr lang="en-AU" sz="1000" dirty="0"/>
          </a:p>
        </p:txBody>
      </p:sp>
      <p:pic>
        <p:nvPicPr>
          <p:cNvPr id="2" name="PeuAlybq0Po"/>
          <p:cNvPicPr>
            <a:picLocks noRot="1" noChangeAspect="1"/>
          </p:cNvPicPr>
          <p:nvPr>
            <a:videoFile r:link="rId1"/>
          </p:nvPr>
        </p:nvPicPr>
        <p:blipFill>
          <a:blip r:embed="rId4"/>
          <a:stretch>
            <a:fillRect/>
          </a:stretch>
        </p:blipFill>
        <p:spPr>
          <a:xfrm>
            <a:off x="623982" y="1072443"/>
            <a:ext cx="6396290" cy="3597914"/>
          </a:xfrm>
          <a:prstGeom prst="rect">
            <a:avLst/>
          </a:prstGeom>
        </p:spPr>
      </p:pic>
    </p:spTree>
    <p:extLst>
      <p:ext uri="{BB962C8B-B14F-4D97-AF65-F5344CB8AC3E}">
        <p14:creationId xmlns:p14="http://schemas.microsoft.com/office/powerpoint/2010/main" val="205462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5764911" cy="707886"/>
          </a:xfrm>
          <a:prstGeom prst="rect">
            <a:avLst/>
          </a:prstGeom>
        </p:spPr>
        <p:txBody>
          <a:bodyPr wrap="none">
            <a:spAutoFit/>
          </a:bodyPr>
          <a:lstStyle/>
          <a:p>
            <a:r>
              <a:rPr lang="en-AU" sz="4000" b="1" dirty="0" smtClean="0">
                <a:solidFill>
                  <a:schemeClr val="tx2">
                    <a:lumMod val="75000"/>
                  </a:schemeClr>
                </a:solidFill>
              </a:rPr>
              <a:t>Colonial Day Incursion</a:t>
            </a:r>
            <a:endParaRPr lang="en-AU" sz="40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4860032" y="1556792"/>
            <a:ext cx="4098929" cy="2800767"/>
          </a:xfrm>
          <a:prstGeom prst="rect">
            <a:avLst/>
          </a:prstGeom>
        </p:spPr>
        <p:txBody>
          <a:bodyPr wrap="square">
            <a:spAutoFit/>
          </a:bodyPr>
          <a:lstStyle/>
          <a:p>
            <a:r>
              <a:rPr lang="en-AU" sz="4400" b="1" dirty="0" smtClean="0"/>
              <a:t>Write a recount about our Colonial Day incursion</a:t>
            </a:r>
            <a:r>
              <a:rPr lang="en-AU" sz="4400" dirty="0" smtClean="0"/>
              <a:t>.</a:t>
            </a:r>
            <a:endParaRPr lang="en-AU" sz="4400" dirty="0"/>
          </a:p>
        </p:txBody>
      </p:sp>
      <p:pic>
        <p:nvPicPr>
          <p:cNvPr id="8" name="Picture 7" descr="E:\Colonial day Pictures\IMG_0520.jpg"/>
          <p:cNvPicPr/>
          <p:nvPr/>
        </p:nvPicPr>
        <p:blipFill rotWithShape="1">
          <a:blip r:embed="rId3" cstate="print">
            <a:extLst>
              <a:ext uri="{28A0092B-C50C-407E-A947-70E740481C1C}">
                <a14:useLocalDpi xmlns:a14="http://schemas.microsoft.com/office/drawing/2010/main" val="0"/>
              </a:ext>
            </a:extLst>
          </a:blip>
          <a:srcRect l="6927" t="24248" r="27704"/>
          <a:stretch/>
        </p:blipFill>
        <p:spPr bwMode="auto">
          <a:xfrm>
            <a:off x="251520" y="908720"/>
            <a:ext cx="1753925" cy="2493109"/>
          </a:xfrm>
          <a:prstGeom prst="rect">
            <a:avLst/>
          </a:prstGeom>
          <a:noFill/>
          <a:ln>
            <a:noFill/>
          </a:ln>
          <a:extLst>
            <a:ext uri="{53640926-AAD7-44D8-BBD7-CCE9431645EC}">
              <a14:shadowObscured xmlns:a14="http://schemas.microsoft.com/office/drawing/2010/main"/>
            </a:ext>
          </a:extLst>
        </p:spPr>
      </p:pic>
      <p:pic>
        <p:nvPicPr>
          <p:cNvPr id="9" name="Picture 8" descr="E:\Colonial day Pictures\IMG_047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3605" y="2708920"/>
            <a:ext cx="2398395" cy="3570917"/>
          </a:xfrm>
          <a:prstGeom prst="rect">
            <a:avLst/>
          </a:prstGeom>
          <a:noFill/>
          <a:ln>
            <a:noFill/>
          </a:ln>
        </p:spPr>
      </p:pic>
    </p:spTree>
    <p:extLst>
      <p:ext uri="{BB962C8B-B14F-4D97-AF65-F5344CB8AC3E}">
        <p14:creationId xmlns:p14="http://schemas.microsoft.com/office/powerpoint/2010/main" val="3673881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XSX5cPL0oZs"/>
          <p:cNvPicPr>
            <a:picLocks noRot="1" noChangeAspect="1"/>
          </p:cNvPicPr>
          <p:nvPr>
            <a:videoFile r:link="rId1"/>
          </p:nvPr>
        </p:nvPicPr>
        <p:blipFill>
          <a:blip r:embed="rId4"/>
          <a:stretch>
            <a:fillRect/>
          </a:stretch>
        </p:blipFill>
        <p:spPr>
          <a:xfrm>
            <a:off x="755576" y="1014800"/>
            <a:ext cx="6840760" cy="3847928"/>
          </a:xfrm>
          <a:prstGeom prst="rect">
            <a:avLst/>
          </a:prstGeom>
        </p:spPr>
      </p:pic>
      <p:sp>
        <p:nvSpPr>
          <p:cNvPr id="5" name="Rectangle 4"/>
          <p:cNvSpPr/>
          <p:nvPr/>
        </p:nvSpPr>
        <p:spPr>
          <a:xfrm>
            <a:off x="467544" y="332656"/>
            <a:ext cx="3065134" cy="707886"/>
          </a:xfrm>
          <a:prstGeom prst="rect">
            <a:avLst/>
          </a:prstGeom>
        </p:spPr>
        <p:txBody>
          <a:bodyPr wrap="none">
            <a:spAutoFit/>
          </a:bodyPr>
          <a:lstStyle/>
          <a:p>
            <a:r>
              <a:rPr lang="en-AU" sz="4000" b="1" dirty="0" smtClean="0">
                <a:solidFill>
                  <a:schemeClr val="accent1">
                    <a:lumMod val="40000"/>
                    <a:lumOff val="60000"/>
                  </a:schemeClr>
                </a:solidFill>
              </a:rPr>
              <a:t>Oliver Twist</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611560" y="5117219"/>
            <a:ext cx="7344816" cy="1723549"/>
          </a:xfrm>
          <a:prstGeom prst="rect">
            <a:avLst/>
          </a:prstGeom>
        </p:spPr>
        <p:txBody>
          <a:bodyPr wrap="square">
            <a:spAutoFit/>
          </a:bodyPr>
          <a:lstStyle/>
          <a:p>
            <a:pPr marL="457200" indent="-457200">
              <a:buFont typeface="Wingdings" panose="05000000000000000000" pitchFamily="2" charset="2"/>
              <a:buChar char="Ø"/>
            </a:pPr>
            <a:r>
              <a:rPr lang="en-AU" sz="3200" dirty="0" smtClean="0"/>
              <a:t>Write a story about what life was like for Oliver in England, 250 years ago.</a:t>
            </a:r>
          </a:p>
          <a:p>
            <a:endParaRPr lang="en-AU" sz="2800" dirty="0" smtClean="0"/>
          </a:p>
          <a:p>
            <a:endParaRPr lang="en-AU" sz="1400" dirty="0"/>
          </a:p>
        </p:txBody>
      </p:sp>
      <p:sp>
        <p:nvSpPr>
          <p:cNvPr id="2" name="Rectangle 1"/>
          <p:cNvSpPr/>
          <p:nvPr/>
        </p:nvSpPr>
        <p:spPr>
          <a:xfrm>
            <a:off x="755576" y="4887035"/>
            <a:ext cx="4572000" cy="215444"/>
          </a:xfrm>
          <a:prstGeom prst="rect">
            <a:avLst/>
          </a:prstGeom>
        </p:spPr>
        <p:txBody>
          <a:bodyPr>
            <a:spAutoFit/>
          </a:bodyPr>
          <a:lstStyle/>
          <a:p>
            <a:r>
              <a:rPr lang="en-AU" sz="800" dirty="0" smtClean="0"/>
              <a:t> Found: https://www.youtube.com/watch?v=mIWmYGxd2AY</a:t>
            </a:r>
            <a:endParaRPr lang="en-AU" sz="800" dirty="0"/>
          </a:p>
        </p:txBody>
      </p:sp>
    </p:spTree>
    <p:extLst>
      <p:ext uri="{BB962C8B-B14F-4D97-AF65-F5344CB8AC3E}">
        <p14:creationId xmlns:p14="http://schemas.microsoft.com/office/powerpoint/2010/main" val="4009177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975786" cy="707886"/>
          </a:xfrm>
          <a:prstGeom prst="rect">
            <a:avLst/>
          </a:prstGeom>
        </p:spPr>
        <p:txBody>
          <a:bodyPr wrap="none">
            <a:spAutoFit/>
          </a:bodyPr>
          <a:lstStyle/>
          <a:p>
            <a:r>
              <a:rPr lang="en-AU" sz="4000" b="1" dirty="0" smtClean="0">
                <a:solidFill>
                  <a:schemeClr val="tx2">
                    <a:lumMod val="75000"/>
                  </a:schemeClr>
                </a:solidFill>
              </a:rPr>
              <a:t>Wanted Poster……….</a:t>
            </a:r>
            <a:endParaRPr lang="en-AU" sz="40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3707904" y="1556792"/>
            <a:ext cx="5251057" cy="3539430"/>
          </a:xfrm>
          <a:prstGeom prst="rect">
            <a:avLst/>
          </a:prstGeom>
        </p:spPr>
        <p:txBody>
          <a:bodyPr wrap="square">
            <a:spAutoFit/>
          </a:bodyPr>
          <a:lstStyle/>
          <a:p>
            <a:r>
              <a:rPr lang="en-AU" sz="2800" b="1" dirty="0"/>
              <a:t>Design a wanted poster to catch </a:t>
            </a:r>
            <a:r>
              <a:rPr lang="en-AU" sz="2800" b="1" dirty="0" smtClean="0"/>
              <a:t>an escaped convict.</a:t>
            </a:r>
          </a:p>
          <a:p>
            <a:endParaRPr lang="en-AU" sz="2400" dirty="0"/>
          </a:p>
          <a:p>
            <a:r>
              <a:rPr lang="en-AU" sz="2400" b="1" dirty="0"/>
              <a:t>Include: </a:t>
            </a:r>
            <a:r>
              <a:rPr lang="en-AU" sz="2400" dirty="0"/>
              <a:t>physical description with an accompanying picture or photograph, </a:t>
            </a:r>
            <a:r>
              <a:rPr lang="en-AU" sz="2400" dirty="0" smtClean="0"/>
              <a:t>approximate age </a:t>
            </a:r>
            <a:r>
              <a:rPr lang="en-AU" sz="2400" dirty="0"/>
              <a:t>of the offender, summary of </a:t>
            </a:r>
            <a:r>
              <a:rPr lang="en-AU" sz="2400" dirty="0" smtClean="0"/>
              <a:t>crimes committed, </a:t>
            </a:r>
            <a:r>
              <a:rPr lang="en-AU" sz="2400" dirty="0"/>
              <a:t>where he/she </a:t>
            </a:r>
            <a:r>
              <a:rPr lang="en-AU" sz="2400" dirty="0" smtClean="0"/>
              <a:t>was last </a:t>
            </a:r>
            <a:r>
              <a:rPr lang="en-AU" sz="2400" dirty="0"/>
              <a:t>seen, </a:t>
            </a:r>
            <a:r>
              <a:rPr lang="en-AU" sz="2400" dirty="0" smtClean="0"/>
              <a:t>reward </a:t>
            </a:r>
            <a:r>
              <a:rPr lang="en-AU" sz="2400" dirty="0"/>
              <a:t>offered and who </a:t>
            </a:r>
            <a:r>
              <a:rPr lang="en-AU" sz="2400" dirty="0" smtClean="0"/>
              <a:t>to contact </a:t>
            </a:r>
            <a:r>
              <a:rPr lang="en-AU" sz="2400" dirty="0"/>
              <a:t>with </a:t>
            </a:r>
            <a:r>
              <a:rPr lang="en-AU" sz="2400" dirty="0" smtClean="0"/>
              <a:t>information.</a:t>
            </a:r>
            <a:endParaRPr lang="en-AU"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3168352" cy="5037324"/>
          </a:xfrm>
          <a:prstGeom prst="rect">
            <a:avLst/>
          </a:prstGeom>
        </p:spPr>
      </p:pic>
      <p:sp>
        <p:nvSpPr>
          <p:cNvPr id="10" name="TextBox 9"/>
          <p:cNvSpPr txBox="1"/>
          <p:nvPr/>
        </p:nvSpPr>
        <p:spPr>
          <a:xfrm>
            <a:off x="320657" y="6396209"/>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71302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3628814" cy="707886"/>
          </a:xfrm>
          <a:prstGeom prst="rect">
            <a:avLst/>
          </a:prstGeom>
        </p:spPr>
        <p:txBody>
          <a:bodyPr wrap="none">
            <a:spAutoFit/>
          </a:bodyPr>
          <a:lstStyle/>
          <a:p>
            <a:r>
              <a:rPr lang="en-AU" sz="4000" b="1" dirty="0" smtClean="0">
                <a:solidFill>
                  <a:schemeClr val="accent6">
                    <a:lumMod val="60000"/>
                    <a:lumOff val="40000"/>
                  </a:schemeClr>
                </a:solidFill>
              </a:rPr>
              <a:t>Acrostic poem</a:t>
            </a:r>
            <a:endParaRPr lang="en-AU" sz="4000" b="1" dirty="0">
              <a:solidFill>
                <a:schemeClr val="accent6">
                  <a:lumMod val="60000"/>
                  <a:lumOff val="4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7" name="Rectangle 6"/>
          <p:cNvSpPr/>
          <p:nvPr/>
        </p:nvSpPr>
        <p:spPr>
          <a:xfrm>
            <a:off x="4572000" y="1055612"/>
            <a:ext cx="4464496" cy="5632311"/>
          </a:xfrm>
          <a:prstGeom prst="rect">
            <a:avLst/>
          </a:prstGeom>
        </p:spPr>
        <p:txBody>
          <a:bodyPr wrap="square">
            <a:spAutoFit/>
          </a:bodyPr>
          <a:lstStyle/>
          <a:p>
            <a:r>
              <a:rPr lang="en-AU" sz="2400" dirty="0"/>
              <a:t>Imagine you are one of the Aboriginal people in </a:t>
            </a:r>
            <a:r>
              <a:rPr lang="en-AU" sz="2400" dirty="0" err="1"/>
              <a:t>Syron’s</a:t>
            </a:r>
            <a:r>
              <a:rPr lang="en-AU" sz="2400" dirty="0"/>
              <a:t> painting watching from the shore as the European people row towards the land that has been inhabited by your people for thousands of years</a:t>
            </a:r>
            <a:r>
              <a:rPr lang="en-AU" sz="2400" dirty="0" smtClean="0"/>
              <a:t>.</a:t>
            </a:r>
          </a:p>
          <a:p>
            <a:endParaRPr lang="en-AU" sz="2400" dirty="0"/>
          </a:p>
          <a:p>
            <a:r>
              <a:rPr lang="en-AU" sz="2400" b="1" dirty="0"/>
              <a:t>Write four words </a:t>
            </a:r>
            <a:r>
              <a:rPr lang="en-AU" sz="2400" dirty="0"/>
              <a:t>that describe how you feel as the boats approach the shore</a:t>
            </a:r>
            <a:r>
              <a:rPr lang="en-AU" sz="2400" dirty="0" smtClean="0"/>
              <a:t>.</a:t>
            </a:r>
          </a:p>
          <a:p>
            <a:endParaRPr lang="en-AU" sz="2400" dirty="0"/>
          </a:p>
          <a:p>
            <a:r>
              <a:rPr lang="en-AU" sz="2400" dirty="0"/>
              <a:t>Select one of your words to use as the basis of an </a:t>
            </a:r>
            <a:r>
              <a:rPr lang="en-AU" sz="2400" b="1" dirty="0"/>
              <a:t>Acrostic poem</a:t>
            </a:r>
            <a:r>
              <a:rPr lang="en-AU" sz="2400" dirty="0" smtClean="0"/>
              <a:t>.</a:t>
            </a:r>
            <a:endParaRPr lang="en-AU" sz="2400" dirty="0"/>
          </a:p>
        </p:txBody>
      </p:sp>
      <p:sp>
        <p:nvSpPr>
          <p:cNvPr id="10" name="TextBox 9"/>
          <p:cNvSpPr txBox="1"/>
          <p:nvPr/>
        </p:nvSpPr>
        <p:spPr>
          <a:xfrm>
            <a:off x="434330" y="5157192"/>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20553"/>
            <a:ext cx="3840962" cy="3592624"/>
          </a:xfrm>
          <a:prstGeom prst="rect">
            <a:avLst/>
          </a:prstGeom>
        </p:spPr>
      </p:pic>
    </p:spTree>
    <p:extLst>
      <p:ext uri="{BB962C8B-B14F-4D97-AF65-F5344CB8AC3E}">
        <p14:creationId xmlns:p14="http://schemas.microsoft.com/office/powerpoint/2010/main" val="2454942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388253" cy="707886"/>
          </a:xfrm>
          <a:prstGeom prst="rect">
            <a:avLst/>
          </a:prstGeom>
        </p:spPr>
        <p:txBody>
          <a:bodyPr wrap="none">
            <a:spAutoFit/>
          </a:bodyPr>
          <a:lstStyle/>
          <a:p>
            <a:r>
              <a:rPr lang="en-AU" sz="4000" b="1" dirty="0" smtClean="0">
                <a:solidFill>
                  <a:schemeClr val="accent1">
                    <a:lumMod val="40000"/>
                    <a:lumOff val="60000"/>
                  </a:schemeClr>
                </a:solidFill>
              </a:rPr>
              <a:t>Sydney Cove, 1788</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6156176" y="1268760"/>
            <a:ext cx="2880320" cy="4893647"/>
          </a:xfrm>
          <a:prstGeom prst="rect">
            <a:avLst/>
          </a:prstGeom>
        </p:spPr>
        <p:txBody>
          <a:bodyPr wrap="square">
            <a:spAutoFit/>
          </a:bodyPr>
          <a:lstStyle/>
          <a:p>
            <a:r>
              <a:rPr lang="en-AU" sz="3600" dirty="0">
                <a:solidFill>
                  <a:schemeClr val="accent2">
                    <a:lumMod val="60000"/>
                    <a:lumOff val="40000"/>
                  </a:schemeClr>
                </a:solidFill>
              </a:rPr>
              <a:t>Tell the story about what was happening when this picture was </a:t>
            </a:r>
            <a:r>
              <a:rPr lang="en-AU" sz="3600" dirty="0" smtClean="0">
                <a:solidFill>
                  <a:schemeClr val="accent2">
                    <a:lumMod val="60000"/>
                    <a:lumOff val="40000"/>
                  </a:schemeClr>
                </a:solidFill>
              </a:rPr>
              <a:t>taken.</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72" y="1268760"/>
            <a:ext cx="5760640" cy="4078533"/>
          </a:xfrm>
          <a:prstGeom prst="rect">
            <a:avLst/>
          </a:prstGeom>
        </p:spPr>
      </p:pic>
      <p:sp>
        <p:nvSpPr>
          <p:cNvPr id="10" name="TextBox 9"/>
          <p:cNvSpPr txBox="1"/>
          <p:nvPr/>
        </p:nvSpPr>
        <p:spPr>
          <a:xfrm>
            <a:off x="320657" y="5425993"/>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721216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5546134" cy="707886"/>
          </a:xfrm>
          <a:prstGeom prst="rect">
            <a:avLst/>
          </a:prstGeom>
        </p:spPr>
        <p:txBody>
          <a:bodyPr wrap="none">
            <a:spAutoFit/>
          </a:bodyPr>
          <a:lstStyle/>
          <a:p>
            <a:r>
              <a:rPr lang="en-AU" sz="4000" b="1" dirty="0" smtClean="0">
                <a:solidFill>
                  <a:schemeClr val="tx2">
                    <a:lumMod val="75000"/>
                  </a:schemeClr>
                </a:solidFill>
              </a:rPr>
              <a:t>Literary Recount……….</a:t>
            </a:r>
            <a:endParaRPr lang="en-AU" sz="40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484784"/>
            <a:ext cx="3802239" cy="2952327"/>
          </a:xfrm>
          <a:prstGeom prst="rect">
            <a:avLst/>
          </a:prstGeom>
        </p:spPr>
      </p:pic>
      <p:sp>
        <p:nvSpPr>
          <p:cNvPr id="4" name="Rectangle 3"/>
          <p:cNvSpPr/>
          <p:nvPr/>
        </p:nvSpPr>
        <p:spPr>
          <a:xfrm>
            <a:off x="4680012" y="1916832"/>
            <a:ext cx="4392488" cy="3539430"/>
          </a:xfrm>
          <a:prstGeom prst="rect">
            <a:avLst/>
          </a:prstGeom>
        </p:spPr>
        <p:txBody>
          <a:bodyPr wrap="square">
            <a:spAutoFit/>
          </a:bodyPr>
          <a:lstStyle/>
          <a:p>
            <a:pPr marL="457200" indent="-457200">
              <a:buFont typeface="Wingdings" panose="05000000000000000000" pitchFamily="2" charset="2"/>
              <a:buChar char="Ø"/>
            </a:pPr>
            <a:r>
              <a:rPr lang="en-AU" sz="3200" b="1" dirty="0"/>
              <a:t>Write a literary recount of “Meet Captain Cook</a:t>
            </a:r>
            <a:r>
              <a:rPr lang="en-AU" sz="2800" b="1" dirty="0"/>
              <a:t>” </a:t>
            </a:r>
          </a:p>
          <a:p>
            <a:endParaRPr lang="en-AU" sz="2800" dirty="0" smtClean="0"/>
          </a:p>
          <a:p>
            <a:r>
              <a:rPr lang="en-AU" sz="2000" dirty="0" smtClean="0"/>
              <a:t>A </a:t>
            </a:r>
            <a:r>
              <a:rPr lang="en-AU" sz="2000" b="1" dirty="0"/>
              <a:t>literary recount</a:t>
            </a:r>
            <a:r>
              <a:rPr lang="en-AU" sz="2000" dirty="0"/>
              <a:t> gives details about what happened, including who was involved, when and where the event took place, and what may have resulted. </a:t>
            </a:r>
          </a:p>
        </p:txBody>
      </p:sp>
      <p:sp>
        <p:nvSpPr>
          <p:cNvPr id="10" name="TextBox 9"/>
          <p:cNvSpPr txBox="1"/>
          <p:nvPr/>
        </p:nvSpPr>
        <p:spPr>
          <a:xfrm>
            <a:off x="621092" y="4509120"/>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313867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6788782" cy="707886"/>
          </a:xfrm>
          <a:prstGeom prst="rect">
            <a:avLst/>
          </a:prstGeom>
        </p:spPr>
        <p:txBody>
          <a:bodyPr wrap="none">
            <a:spAutoFit/>
          </a:bodyPr>
          <a:lstStyle/>
          <a:p>
            <a:r>
              <a:rPr lang="en-AU" sz="4000" b="1" dirty="0" smtClean="0">
                <a:solidFill>
                  <a:schemeClr val="accent1">
                    <a:lumMod val="40000"/>
                    <a:lumOff val="60000"/>
                  </a:schemeClr>
                </a:solidFill>
              </a:rPr>
              <a:t>Fruity First Fleet Procedure</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5004048" y="1340768"/>
            <a:ext cx="3960440" cy="4278094"/>
          </a:xfrm>
          <a:prstGeom prst="rect">
            <a:avLst/>
          </a:prstGeom>
        </p:spPr>
        <p:txBody>
          <a:bodyPr wrap="square">
            <a:spAutoFit/>
          </a:bodyPr>
          <a:lstStyle/>
          <a:p>
            <a:pPr marL="571500" indent="-571500">
              <a:buFont typeface="Wingdings" panose="05000000000000000000" pitchFamily="2" charset="2"/>
              <a:buChar char="Ø"/>
            </a:pPr>
            <a:r>
              <a:rPr lang="en-AU" sz="4400" dirty="0" smtClean="0">
                <a:solidFill>
                  <a:schemeClr val="accent2">
                    <a:lumMod val="60000"/>
                    <a:lumOff val="40000"/>
                  </a:schemeClr>
                </a:solidFill>
              </a:rPr>
              <a:t>Write a procedure for Fruity First Fleet.</a:t>
            </a:r>
          </a:p>
          <a:p>
            <a:pPr marL="571500" indent="-571500">
              <a:buFont typeface="Wingdings" panose="05000000000000000000" pitchFamily="2" charset="2"/>
              <a:buChar char="Ø"/>
            </a:pP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TextBox 9"/>
          <p:cNvSpPr txBox="1"/>
          <p:nvPr/>
        </p:nvSpPr>
        <p:spPr>
          <a:xfrm>
            <a:off x="320657" y="5425993"/>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919"/>
          <a:stretch/>
        </p:blipFill>
        <p:spPr>
          <a:xfrm>
            <a:off x="320657" y="1340767"/>
            <a:ext cx="4602879" cy="3926773"/>
          </a:xfrm>
          <a:prstGeom prst="rect">
            <a:avLst/>
          </a:prstGeom>
        </p:spPr>
      </p:pic>
    </p:spTree>
    <p:extLst>
      <p:ext uri="{BB962C8B-B14F-4D97-AF65-F5344CB8AC3E}">
        <p14:creationId xmlns:p14="http://schemas.microsoft.com/office/powerpoint/2010/main" val="2178934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7627024" cy="707886"/>
          </a:xfrm>
          <a:prstGeom prst="rect">
            <a:avLst/>
          </a:prstGeom>
        </p:spPr>
        <p:txBody>
          <a:bodyPr wrap="none">
            <a:spAutoFit/>
          </a:bodyPr>
          <a:lstStyle/>
          <a:p>
            <a:r>
              <a:rPr lang="en-AU" sz="4000" b="1" dirty="0" smtClean="0">
                <a:solidFill>
                  <a:schemeClr val="accent1">
                    <a:lumMod val="40000"/>
                    <a:lumOff val="60000"/>
                  </a:schemeClr>
                </a:solidFill>
              </a:rPr>
              <a:t>What’s Australia Day all about?</a:t>
            </a:r>
            <a:endParaRPr lang="en-AU" sz="4000" b="1" dirty="0">
              <a:solidFill>
                <a:schemeClr val="accent1">
                  <a:lumMod val="40000"/>
                  <a:lumOff val="60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8" name="Rectangle 7"/>
          <p:cNvSpPr/>
          <p:nvPr/>
        </p:nvSpPr>
        <p:spPr>
          <a:xfrm>
            <a:off x="5004048" y="1340768"/>
            <a:ext cx="3960440" cy="5262979"/>
          </a:xfrm>
          <a:prstGeom prst="rect">
            <a:avLst/>
          </a:prstGeom>
        </p:spPr>
        <p:txBody>
          <a:bodyPr wrap="square">
            <a:spAutoFit/>
          </a:bodyPr>
          <a:lstStyle/>
          <a:p>
            <a:r>
              <a:rPr lang="en-AU" sz="4800" dirty="0" smtClean="0">
                <a:solidFill>
                  <a:schemeClr val="accent2">
                    <a:lumMod val="60000"/>
                    <a:lumOff val="40000"/>
                  </a:schemeClr>
                </a:solidFill>
              </a:rPr>
              <a:t>Write about how you and your family Celebrate Australia Day.</a:t>
            </a:r>
          </a:p>
          <a:p>
            <a:pPr marL="571500" indent="-571500">
              <a:buFont typeface="Wingdings" panose="05000000000000000000" pitchFamily="2" charset="2"/>
              <a:buChar char="Ø"/>
            </a:pP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pic>
        <p:nvPicPr>
          <p:cNvPr id="9" name="Picture 8"/>
          <p:cNvPicPr/>
          <p:nvPr/>
        </p:nvPicPr>
        <p:blipFill rotWithShape="1">
          <a:blip r:embed="rId3"/>
          <a:srcRect l="16309" t="35503" r="42585" b="26036"/>
          <a:stretch/>
        </p:blipFill>
        <p:spPr bwMode="auto">
          <a:xfrm>
            <a:off x="745464" y="1340768"/>
            <a:ext cx="4139513" cy="287442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11560" y="4365104"/>
            <a:ext cx="4572000" cy="400110"/>
          </a:xfrm>
          <a:prstGeom prst="rect">
            <a:avLst/>
          </a:prstGeom>
        </p:spPr>
        <p:txBody>
          <a:bodyPr>
            <a:spAutoFit/>
          </a:bodyPr>
          <a:lstStyle/>
          <a:p>
            <a:r>
              <a:rPr lang="en-AU" sz="1000" dirty="0" smtClean="0">
                <a:hlinkClick r:id="rId4"/>
              </a:rPr>
              <a:t>http://splash.abc.net.au/media/-/m/598639/what-s-australia-day-all-about</a:t>
            </a:r>
            <a:endParaRPr lang="en-AU" sz="1000" dirty="0" smtClean="0"/>
          </a:p>
          <a:p>
            <a:endParaRPr lang="en-AU" sz="1000" dirty="0"/>
          </a:p>
        </p:txBody>
      </p:sp>
    </p:spTree>
    <p:extLst>
      <p:ext uri="{BB962C8B-B14F-4D97-AF65-F5344CB8AC3E}">
        <p14:creationId xmlns:p14="http://schemas.microsoft.com/office/powerpoint/2010/main" val="1367894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E8EA47-02FC-4F53-8B6D-C7AE0DDD04C6}">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C65F675-7E0A-41B0-BC99-B5C2438B6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70BA6BE-5D53-464B-9E79-02D86A70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269</TotalTime>
  <Words>1523</Words>
  <Application>Microsoft Office PowerPoint</Application>
  <PresentationFormat>On-screen Show (4:3)</PresentationFormat>
  <Paragraphs>197</Paragraphs>
  <Slides>16</Slides>
  <Notes>16</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Karen</cp:lastModifiedBy>
  <cp:revision>28</cp:revision>
  <dcterms:created xsi:type="dcterms:W3CDTF">2015-01-25T01:06:50Z</dcterms:created>
  <dcterms:modified xsi:type="dcterms:W3CDTF">2015-05-30T13:00:49Z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