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CAAF-C7BB-48BA-9E95-39FC9C984F69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C433A192-D9D4-4DCA-AC10-05E97173139B}" type="slidenum">
              <a:rPr lang="en-AU" smtClean="0"/>
              <a:t>‹#›</a:t>
            </a:fld>
            <a:endParaRPr lang="en-A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CAAF-C7BB-48BA-9E95-39FC9C984F69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192-D9D4-4DCA-AC10-05E9717313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CAAF-C7BB-48BA-9E95-39FC9C984F69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192-D9D4-4DCA-AC10-05E9717313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CAAF-C7BB-48BA-9E95-39FC9C984F69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33A192-D9D4-4DCA-AC10-05E97173139B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CAAF-C7BB-48BA-9E95-39FC9C984F69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33A192-D9D4-4DCA-AC10-05E97173139B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CAAF-C7BB-48BA-9E95-39FC9C984F69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192-D9D4-4DCA-AC10-05E97173139B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CAAF-C7BB-48BA-9E95-39FC9C984F69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192-D9D4-4DCA-AC10-05E97173139B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CAAF-C7BB-48BA-9E95-39FC9C984F69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192-D9D4-4DCA-AC10-05E9717313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CAAF-C7BB-48BA-9E95-39FC9C984F69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33A192-D9D4-4DCA-AC10-05E97173139B}" type="slidenum">
              <a:rPr lang="en-AU" smtClean="0"/>
              <a:t>‹#›</a:t>
            </a:fld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20CAAF-C7BB-48BA-9E95-39FC9C984F69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433A192-D9D4-4DCA-AC10-05E97173139B}" type="slidenum">
              <a:rPr lang="en-AU" smtClean="0"/>
              <a:t>‹#›</a:t>
            </a:fld>
            <a:endParaRPr lang="en-A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CAAF-C7BB-48BA-9E95-39FC9C984F69}" type="datetimeFigureOut">
              <a:rPr lang="en-AU" smtClean="0"/>
              <a:t>17/07/2017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192-D9D4-4DCA-AC10-05E9717313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433A192-D9D4-4DCA-AC10-05E97173139B}" type="slidenum">
              <a:rPr lang="en-AU" smtClean="0"/>
              <a:t>‹#›</a:t>
            </a:fld>
            <a:endParaRPr lang="en-A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120CAAF-C7BB-48BA-9E95-39FC9C984F69}" type="datetimeFigureOut">
              <a:rPr lang="en-AU" smtClean="0"/>
              <a:t>17/07/2017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mathsdictionaryforkids.com/qr/e/expectedFrequency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16600" dirty="0"/>
              <a:t>Chance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Stage 3, Year 6</a:t>
            </a:r>
          </a:p>
        </p:txBody>
      </p:sp>
    </p:spTree>
    <p:extLst>
      <p:ext uri="{BB962C8B-B14F-4D97-AF65-F5344CB8AC3E}">
        <p14:creationId xmlns:p14="http://schemas.microsoft.com/office/powerpoint/2010/main" val="395829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23528" y="0"/>
            <a:ext cx="8820472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z="3600" dirty="0"/>
              <a:t>3. Can we describe probabilities using fractions, decimals and percentages?</a:t>
            </a:r>
          </a:p>
        </p:txBody>
      </p:sp>
      <p:pic>
        <p:nvPicPr>
          <p:cNvPr id="4" name="Picture 3" descr="Image result for chance and probabilit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02" y="1628800"/>
            <a:ext cx="4797462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292080" y="1628800"/>
            <a:ext cx="35283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What is the probability that I will land on each of these colours, as a </a:t>
            </a:r>
            <a:r>
              <a:rPr lang="en-AU" b="1" dirty="0"/>
              <a:t>fraction</a:t>
            </a:r>
            <a:r>
              <a:rPr lang="en-AU" dirty="0"/>
              <a:t> ?</a:t>
            </a:r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What is the probability that I will land on each of these colours, as a </a:t>
            </a:r>
            <a:r>
              <a:rPr lang="en-AU" b="1" dirty="0"/>
              <a:t>decimal</a:t>
            </a:r>
            <a:r>
              <a:rPr lang="en-AU" dirty="0"/>
              <a:t>?</a:t>
            </a:r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What is the probability that I will land on each of these colour, as a </a:t>
            </a:r>
            <a:r>
              <a:rPr lang="en-AU" b="1" dirty="0"/>
              <a:t>percentage</a:t>
            </a:r>
            <a:r>
              <a:rPr lang="en-AU" dirty="0"/>
              <a:t>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750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23528" y="0"/>
            <a:ext cx="8820472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z="3600" dirty="0"/>
              <a:t>3. Can we describe probabilities using fractions, decimals and percentages?</a:t>
            </a:r>
          </a:p>
        </p:txBody>
      </p:sp>
      <p:pic>
        <p:nvPicPr>
          <p:cNvPr id="5" name="Picture 4" descr="C:\Users\alice\AppData\Local\Microsoft\Windows\INetCacheContent.Word\20170225_21281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9"/>
            <a:ext cx="8712968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402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23528" y="0"/>
            <a:ext cx="8820472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z="3600" dirty="0"/>
              <a:t>4. </a:t>
            </a:r>
            <a:r>
              <a:rPr lang="en-AU" sz="3600" dirty="0">
                <a:effectLst/>
              </a:rPr>
              <a:t>Can we determine the probability of an event occurring and use fractions, decimals and percentages when examining probability? </a:t>
            </a:r>
            <a:r>
              <a:rPr lang="en-AU" sz="3600" dirty="0"/>
              <a:t>(</a:t>
            </a:r>
            <a:r>
              <a:rPr lang="en-AU" sz="3600" dirty="0">
                <a:solidFill>
                  <a:srgbClr val="FF0000"/>
                </a:solidFill>
              </a:rPr>
              <a:t>Assessment- MA3-19SP</a:t>
            </a:r>
            <a:r>
              <a:rPr lang="en-AU" sz="3600" dirty="0"/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413284" y="2276872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>
                <a:sym typeface="Wingdings" panose="05000000000000000000" pitchFamily="2" charset="2"/>
              </a:rPr>
              <a:t></a:t>
            </a:r>
            <a:r>
              <a:rPr lang="en-AU" sz="2000" dirty="0"/>
              <a:t>Create a spinner using 4 colours that have an unequal chance of occurring when spun.</a:t>
            </a:r>
          </a:p>
          <a:p>
            <a:r>
              <a:rPr lang="en-AU" sz="2000" dirty="0">
                <a:sym typeface="Wingdings"/>
              </a:rPr>
              <a:t></a:t>
            </a:r>
            <a:r>
              <a:rPr lang="en-AU" sz="2000" dirty="0"/>
              <a:t>Calculate the probability of each colour being spun, as a fraction, decimal and percentage.</a:t>
            </a:r>
          </a:p>
          <a:p>
            <a:r>
              <a:rPr lang="en-AU" sz="2000" dirty="0">
                <a:sym typeface="Wingdings"/>
              </a:rPr>
              <a:t></a:t>
            </a:r>
            <a:r>
              <a:rPr lang="en-AU" sz="2000" dirty="0"/>
              <a:t>Use the formula (</a:t>
            </a:r>
            <a:r>
              <a:rPr lang="en-AU" sz="2000" b="1" dirty="0"/>
              <a:t>P</a:t>
            </a:r>
            <a:r>
              <a:rPr lang="en-AU" sz="2000" dirty="0"/>
              <a:t>robability </a:t>
            </a:r>
            <a:r>
              <a:rPr lang="en-AU" sz="2000" b="1" dirty="0"/>
              <a:t>x</a:t>
            </a:r>
            <a:r>
              <a:rPr lang="en-AU" sz="2000" dirty="0"/>
              <a:t> </a:t>
            </a:r>
            <a:r>
              <a:rPr lang="en-AU" sz="2000" b="1" dirty="0"/>
              <a:t>N</a:t>
            </a:r>
            <a:r>
              <a:rPr lang="en-AU" sz="2000" dirty="0"/>
              <a:t>o. of repeats) to determine the expected frequency over 20 spins.</a:t>
            </a:r>
          </a:p>
          <a:p>
            <a:r>
              <a:rPr lang="en-AU" sz="2000" dirty="0">
                <a:sym typeface="Wingdings"/>
              </a:rPr>
              <a:t></a:t>
            </a:r>
            <a:r>
              <a:rPr lang="en-AU" sz="2000" dirty="0"/>
              <a:t>Spin the spinner 20 times and record the observed frequencies of each colour.</a:t>
            </a:r>
          </a:p>
          <a:p>
            <a:r>
              <a:rPr lang="en-AU" sz="2000" dirty="0">
                <a:sym typeface="Wingdings"/>
              </a:rPr>
              <a:t></a:t>
            </a:r>
            <a:r>
              <a:rPr lang="en-AU" sz="2000" dirty="0"/>
              <a:t>Graph the expected results and the observed results using a side-by-side column graph.</a:t>
            </a:r>
          </a:p>
          <a:p>
            <a:r>
              <a:rPr lang="en-AU" sz="2000" dirty="0">
                <a:sym typeface="Wingdings"/>
              </a:rPr>
              <a:t></a:t>
            </a:r>
            <a:r>
              <a:rPr lang="en-AU" sz="2000" dirty="0"/>
              <a:t>Compare the results and explain the differences in data using the </a:t>
            </a:r>
            <a:r>
              <a:rPr lang="en-AU" sz="2000" b="1" dirty="0"/>
              <a:t>See-Think-Wonder</a:t>
            </a:r>
            <a:r>
              <a:rPr lang="en-AU" sz="2000" dirty="0"/>
              <a:t> thinking routine to assist: </a:t>
            </a:r>
          </a:p>
          <a:p>
            <a:r>
              <a:rPr lang="en-AU" sz="2000" b="1" dirty="0"/>
              <a:t>SEE: </a:t>
            </a:r>
            <a:r>
              <a:rPr lang="en-AU" sz="2000" i="1" dirty="0"/>
              <a:t>What similarities and differences do you notice? </a:t>
            </a:r>
          </a:p>
          <a:p>
            <a:r>
              <a:rPr lang="en-AU" sz="2000" b="1" dirty="0"/>
              <a:t>THINK: </a:t>
            </a:r>
            <a:r>
              <a:rPr lang="en-AU" sz="2000" i="1" dirty="0"/>
              <a:t>What does this make you think, in terms of frequencies and chance? </a:t>
            </a:r>
            <a:r>
              <a:rPr lang="en-AU" sz="2000" b="1" dirty="0"/>
              <a:t>WONDER:</a:t>
            </a:r>
            <a:r>
              <a:rPr lang="en-AU" sz="2000" i="1" dirty="0"/>
              <a:t> What questions does this data raise for you?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67017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18648" cy="1800200"/>
          </a:xfrm>
        </p:spPr>
        <p:txBody>
          <a:bodyPr/>
          <a:lstStyle/>
          <a:p>
            <a:pPr algn="ctr"/>
            <a:r>
              <a:rPr lang="en-AU" sz="6600" dirty="0"/>
              <a:t>Teaching and </a:t>
            </a:r>
            <a:br>
              <a:rPr lang="en-AU" sz="6600" dirty="0"/>
            </a:br>
            <a:r>
              <a:rPr lang="en-AU" sz="6600" dirty="0"/>
              <a:t>Learning Sessions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931224" cy="47525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>
                <a:hlinkClick r:id="rId2" action="ppaction://hlinksldjump"/>
              </a:rPr>
              <a:t>Can we determine the probability of an outcome occurring?</a:t>
            </a:r>
            <a:endParaRPr lang="en-AU" dirty="0"/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hlinkClick r:id="rId3" action="ppaction://hlinksldjump"/>
              </a:rPr>
              <a:t>Can we determine the chance of an outcome occurring?</a:t>
            </a:r>
            <a:endParaRPr lang="en-AU" dirty="0"/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hlinkClick r:id="rId4" action="ppaction://hlinksldjump"/>
              </a:rPr>
              <a:t>Can we describe probabilities using fractions, decimals and percentages?</a:t>
            </a:r>
            <a:endParaRPr lang="en-AU" dirty="0"/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hlinkClick r:id="rId5" action="ppaction://hlinksldjump"/>
              </a:rPr>
              <a:t>Can we determine the probability of an event occurring and use fractions, decimals and percentages when examining probability? </a:t>
            </a:r>
            <a:r>
              <a:rPr lang="en-AU" dirty="0"/>
              <a:t>(</a:t>
            </a:r>
            <a:r>
              <a:rPr lang="en-AU" b="1" dirty="0">
                <a:solidFill>
                  <a:srgbClr val="FF0000"/>
                </a:solidFill>
              </a:rPr>
              <a:t>Assessment- MA3-19SP</a:t>
            </a:r>
            <a:r>
              <a:rPr lang="en-AU" b="1" dirty="0"/>
              <a:t>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289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1143000"/>
          </a:xfrm>
        </p:spPr>
        <p:txBody>
          <a:bodyPr/>
          <a:lstStyle/>
          <a:p>
            <a:r>
              <a:rPr lang="en-AU" sz="3600" dirty="0"/>
              <a:t>1. Can we determine the probability of an outcome occurring?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5616624"/>
          </a:xfrm>
        </p:spPr>
        <p:txBody>
          <a:bodyPr/>
          <a:lstStyle/>
          <a:p>
            <a:r>
              <a:rPr lang="en-AU" b="1" i="1" dirty="0"/>
              <a:t>At a birthday party Kaitlin conducted her own investigation into how the lollies were distributed. She found that each person’s lolly bag contained 20 lollies.</a:t>
            </a:r>
          </a:p>
          <a:p>
            <a:pPr lvl="6"/>
            <a:r>
              <a:rPr lang="en-AU" dirty="0"/>
              <a:t>How many of each colour are in the bag?</a:t>
            </a:r>
          </a:p>
          <a:p>
            <a:pPr lvl="6"/>
            <a:r>
              <a:rPr lang="en-AU" dirty="0"/>
              <a:t>Record the probability on a </a:t>
            </a:r>
            <a:r>
              <a:rPr lang="en-AU" dirty="0">
                <a:hlinkClick r:id="rId2" action="ppaction://hlinksldjump"/>
              </a:rPr>
              <a:t>scale</a:t>
            </a:r>
            <a:r>
              <a:rPr lang="en-AU" dirty="0"/>
              <a:t> from 0/0% (impossible) to  1/100% (certain)</a:t>
            </a:r>
          </a:p>
          <a:p>
            <a:pPr lvl="6"/>
            <a:r>
              <a:rPr lang="en-AU" dirty="0"/>
              <a:t>Use the information above to predict how many of each colour will be in the following bags:</a:t>
            </a:r>
          </a:p>
          <a:p>
            <a:pPr lvl="7"/>
            <a:r>
              <a:rPr lang="en-AU" dirty="0"/>
              <a:t>If Stephen and Jane shared their bags of 20 lollies, how many red lollies would they have altogether?</a:t>
            </a:r>
          </a:p>
          <a:p>
            <a:pPr lvl="7"/>
            <a:r>
              <a:rPr lang="en-AU" dirty="0"/>
              <a:t>If Krystal, Tanya and Mark shared their bags of lollies, how many green lollies would they have altogether?</a:t>
            </a:r>
          </a:p>
          <a:p>
            <a:pPr lvl="7"/>
            <a:r>
              <a:rPr lang="en-AU" dirty="0"/>
              <a:t>If Mary, Emily, Jasper and Courtney poured their lollies into one big bag, how many blue lollies do you think they would find?</a:t>
            </a:r>
          </a:p>
          <a:p>
            <a:pPr lvl="7"/>
            <a:r>
              <a:rPr lang="en-AU" dirty="0"/>
              <a:t>Altogether 20 lolly bags were filled. How many purple lollies do you think there were?</a:t>
            </a:r>
          </a:p>
          <a:p>
            <a:pPr marL="3200400" lvl="7" indent="0">
              <a:buNone/>
            </a:pPr>
            <a:endParaRPr lang="en-AU" dirty="0"/>
          </a:p>
        </p:txBody>
      </p:sp>
      <p:grpSp>
        <p:nvGrpSpPr>
          <p:cNvPr id="4" name="Group 3"/>
          <p:cNvGrpSpPr/>
          <p:nvPr/>
        </p:nvGrpSpPr>
        <p:grpSpPr>
          <a:xfrm>
            <a:off x="630714" y="2770740"/>
            <a:ext cx="2395887" cy="2402433"/>
            <a:chOff x="0" y="0"/>
            <a:chExt cx="1198880" cy="1060450"/>
          </a:xfrm>
        </p:grpSpPr>
        <p:sp>
          <p:nvSpPr>
            <p:cNvPr id="5" name="Flowchart: Delay 4"/>
            <p:cNvSpPr/>
            <p:nvPr/>
          </p:nvSpPr>
          <p:spPr>
            <a:xfrm rot="5400000">
              <a:off x="69215" y="-69215"/>
              <a:ext cx="1060450" cy="1198880"/>
            </a:xfrm>
            <a:prstGeom prst="flowChartDe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6" name="Oval 5"/>
            <p:cNvSpPr/>
            <p:nvPr/>
          </p:nvSpPr>
          <p:spPr>
            <a:xfrm>
              <a:off x="650240" y="626110"/>
              <a:ext cx="117043" cy="11704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7" name="Oval 6"/>
            <p:cNvSpPr/>
            <p:nvPr/>
          </p:nvSpPr>
          <p:spPr>
            <a:xfrm>
              <a:off x="478790" y="854710"/>
              <a:ext cx="117043" cy="1170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8" name="Oval 7"/>
            <p:cNvSpPr/>
            <p:nvPr/>
          </p:nvSpPr>
          <p:spPr>
            <a:xfrm>
              <a:off x="288290" y="245110"/>
              <a:ext cx="117043" cy="11704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9" name="Oval 8"/>
            <p:cNvSpPr/>
            <p:nvPr/>
          </p:nvSpPr>
          <p:spPr>
            <a:xfrm rot="1296427">
              <a:off x="583565" y="168910"/>
              <a:ext cx="117043" cy="11704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0" name="Oval 9"/>
            <p:cNvSpPr/>
            <p:nvPr/>
          </p:nvSpPr>
          <p:spPr>
            <a:xfrm>
              <a:off x="993140" y="54610"/>
              <a:ext cx="117043" cy="11704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1" name="Oval 10"/>
            <p:cNvSpPr/>
            <p:nvPr/>
          </p:nvSpPr>
          <p:spPr>
            <a:xfrm>
              <a:off x="345440" y="721360"/>
              <a:ext cx="117043" cy="11704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2" name="Oval 11"/>
            <p:cNvSpPr/>
            <p:nvPr/>
          </p:nvSpPr>
          <p:spPr>
            <a:xfrm>
              <a:off x="1012190" y="540385"/>
              <a:ext cx="117043" cy="11704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3" name="Oval 12"/>
            <p:cNvSpPr/>
            <p:nvPr/>
          </p:nvSpPr>
          <p:spPr>
            <a:xfrm>
              <a:off x="69215" y="359410"/>
              <a:ext cx="117043" cy="11704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4" name="Oval 13"/>
            <p:cNvSpPr/>
            <p:nvPr/>
          </p:nvSpPr>
          <p:spPr>
            <a:xfrm>
              <a:off x="488315" y="473710"/>
              <a:ext cx="117043" cy="117044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5" name="Oval 14"/>
            <p:cNvSpPr/>
            <p:nvPr/>
          </p:nvSpPr>
          <p:spPr>
            <a:xfrm>
              <a:off x="97790" y="635635"/>
              <a:ext cx="117043" cy="117044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6" name="Oval 15"/>
            <p:cNvSpPr/>
            <p:nvPr/>
          </p:nvSpPr>
          <p:spPr>
            <a:xfrm>
              <a:off x="345440" y="64135"/>
              <a:ext cx="117043" cy="117044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7" name="Oval 16"/>
            <p:cNvSpPr/>
            <p:nvPr/>
          </p:nvSpPr>
          <p:spPr>
            <a:xfrm>
              <a:off x="764540" y="35560"/>
              <a:ext cx="117043" cy="117044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8" name="Oval 17"/>
            <p:cNvSpPr/>
            <p:nvPr/>
          </p:nvSpPr>
          <p:spPr>
            <a:xfrm>
              <a:off x="716915" y="845185"/>
              <a:ext cx="117043" cy="117044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9" name="Oval 18"/>
            <p:cNvSpPr/>
            <p:nvPr/>
          </p:nvSpPr>
          <p:spPr>
            <a:xfrm>
              <a:off x="269240" y="530860"/>
              <a:ext cx="117043" cy="117044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0" name="Oval 19"/>
            <p:cNvSpPr/>
            <p:nvPr/>
          </p:nvSpPr>
          <p:spPr>
            <a:xfrm>
              <a:off x="97790" y="121285"/>
              <a:ext cx="117043" cy="117044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1" name="Oval 20"/>
            <p:cNvSpPr/>
            <p:nvPr/>
          </p:nvSpPr>
          <p:spPr>
            <a:xfrm>
              <a:off x="707390" y="368935"/>
              <a:ext cx="117043" cy="117044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2" name="Oval 21"/>
            <p:cNvSpPr/>
            <p:nvPr/>
          </p:nvSpPr>
          <p:spPr>
            <a:xfrm>
              <a:off x="916940" y="264160"/>
              <a:ext cx="117043" cy="117044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3" name="Oval 22"/>
            <p:cNvSpPr/>
            <p:nvPr/>
          </p:nvSpPr>
          <p:spPr>
            <a:xfrm>
              <a:off x="878840" y="692785"/>
              <a:ext cx="117043" cy="117044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204121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chance math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352928" cy="64807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35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1143000"/>
          </a:xfrm>
        </p:spPr>
        <p:txBody>
          <a:bodyPr/>
          <a:lstStyle/>
          <a:p>
            <a:r>
              <a:rPr lang="en-AU" sz="3600" dirty="0"/>
              <a:t>1. Can we determine the probability of an outcome occurring?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5616624"/>
          </a:xfrm>
        </p:spPr>
        <p:txBody>
          <a:bodyPr/>
          <a:lstStyle/>
          <a:p>
            <a:pPr marL="0" indent="0">
              <a:buNone/>
            </a:pPr>
            <a:r>
              <a:rPr lang="en-AU" b="1" i="1" dirty="0"/>
              <a:t>Jimmy has bought 100 rainbow ball lollies for his party. They only came in 4 colours. He put his hand in his bag and pulled out the following sample of 10 lollies.</a:t>
            </a:r>
          </a:p>
          <a:p>
            <a:pPr lvl="0"/>
            <a:r>
              <a:rPr lang="en-AU" dirty="0"/>
              <a:t>Use the sample to predict how many lollies of each colour were in the bag.</a:t>
            </a:r>
          </a:p>
          <a:p>
            <a:pPr lvl="0"/>
            <a:r>
              <a:rPr lang="en-AU" dirty="0"/>
              <a:t>If there was a bag of 500 lollies and Jimmy pulled out the same 10 lollies, how many of each colour do you think there would be in the bag?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652120" y="4581128"/>
            <a:ext cx="3388143" cy="2079029"/>
            <a:chOff x="0" y="0"/>
            <a:chExt cx="1367637" cy="70225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1367637" cy="70225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6" name="Oval 25"/>
            <p:cNvSpPr/>
            <p:nvPr/>
          </p:nvSpPr>
          <p:spPr>
            <a:xfrm>
              <a:off x="104775" y="85725"/>
              <a:ext cx="160934" cy="17556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7" name="Oval 26"/>
            <p:cNvSpPr/>
            <p:nvPr/>
          </p:nvSpPr>
          <p:spPr>
            <a:xfrm>
              <a:off x="923925" y="85725"/>
              <a:ext cx="153416" cy="168047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8" name="Oval 27"/>
            <p:cNvSpPr/>
            <p:nvPr/>
          </p:nvSpPr>
          <p:spPr>
            <a:xfrm>
              <a:off x="133350" y="447675"/>
              <a:ext cx="145719" cy="15334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9" name="Oval 28"/>
            <p:cNvSpPr/>
            <p:nvPr/>
          </p:nvSpPr>
          <p:spPr>
            <a:xfrm>
              <a:off x="400050" y="104775"/>
              <a:ext cx="145719" cy="1533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30" name="Oval 29"/>
            <p:cNvSpPr/>
            <p:nvPr/>
          </p:nvSpPr>
          <p:spPr>
            <a:xfrm>
              <a:off x="695325" y="457200"/>
              <a:ext cx="145719" cy="15334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31" name="Oval 30"/>
            <p:cNvSpPr/>
            <p:nvPr/>
          </p:nvSpPr>
          <p:spPr>
            <a:xfrm>
              <a:off x="923925" y="457200"/>
              <a:ext cx="145719" cy="153340"/>
            </a:xfrm>
            <a:prstGeom prst="ellipse">
              <a:avLst/>
            </a:pr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32" name="Oval 31"/>
            <p:cNvSpPr/>
            <p:nvPr/>
          </p:nvSpPr>
          <p:spPr>
            <a:xfrm>
              <a:off x="1133475" y="447675"/>
              <a:ext cx="145719" cy="15334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33" name="Oval 32"/>
            <p:cNvSpPr/>
            <p:nvPr/>
          </p:nvSpPr>
          <p:spPr>
            <a:xfrm>
              <a:off x="1133475" y="95250"/>
              <a:ext cx="145719" cy="15334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34" name="Oval 33"/>
            <p:cNvSpPr/>
            <p:nvPr/>
          </p:nvSpPr>
          <p:spPr>
            <a:xfrm>
              <a:off x="685800" y="104775"/>
              <a:ext cx="145719" cy="15334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35" name="Oval 34"/>
            <p:cNvSpPr/>
            <p:nvPr/>
          </p:nvSpPr>
          <p:spPr>
            <a:xfrm>
              <a:off x="419100" y="438150"/>
              <a:ext cx="145719" cy="153340"/>
            </a:xfrm>
            <a:prstGeom prst="ellipse">
              <a:avLst/>
            </a:pr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17053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1143000"/>
          </a:xfrm>
        </p:spPr>
        <p:txBody>
          <a:bodyPr/>
          <a:lstStyle/>
          <a:p>
            <a:r>
              <a:rPr lang="en-AU" sz="3600" dirty="0"/>
              <a:t>2. Can we determine the chance of an outcome occurring?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5616624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As a class roll a large dice 10 times and record the observed frequency.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What was the probability of rolling each number as a fraction?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How do I determine the </a:t>
            </a:r>
          </a:p>
          <a:p>
            <a:pPr marL="0" indent="0">
              <a:buNone/>
            </a:pPr>
            <a:r>
              <a:rPr lang="en-AU" dirty="0"/>
              <a:t>expected frequency of a</a:t>
            </a:r>
          </a:p>
          <a:p>
            <a:pPr marL="0" indent="0">
              <a:buNone/>
            </a:pPr>
            <a:r>
              <a:rPr lang="en-AU" dirty="0"/>
              <a:t>number occurring?</a:t>
            </a:r>
          </a:p>
        </p:txBody>
      </p:sp>
      <p:pic>
        <p:nvPicPr>
          <p:cNvPr id="16" name="Picture 15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63" t="60817" r="18030" b="17557"/>
          <a:stretch>
            <a:fillRect/>
          </a:stretch>
        </p:blipFill>
        <p:spPr bwMode="auto">
          <a:xfrm>
            <a:off x="4427984" y="4149080"/>
            <a:ext cx="4692393" cy="27089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060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1143000"/>
          </a:xfrm>
        </p:spPr>
        <p:txBody>
          <a:bodyPr/>
          <a:lstStyle/>
          <a:p>
            <a:r>
              <a:rPr lang="en-AU" sz="3600" dirty="0"/>
              <a:t>2. Can we determine the chance of an outcome occurring?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b="1" i="1" dirty="0"/>
              <a:t>Pair Task: Use two dice to determine the answer to the question: </a:t>
            </a:r>
            <a:r>
              <a:rPr lang="en-AU" b="1" i="1" u="sng" dirty="0"/>
              <a:t>Which numbers are rolled most often?</a:t>
            </a:r>
          </a:p>
          <a:p>
            <a:r>
              <a:rPr lang="en-AU" sz="2000" dirty="0"/>
              <a:t>List all the possible totals of the dice.</a:t>
            </a:r>
          </a:p>
          <a:p>
            <a:r>
              <a:rPr lang="en-AU" sz="2000" dirty="0"/>
              <a:t>Determine the possible combinations that could be rolled to make a number. </a:t>
            </a:r>
            <a:r>
              <a:rPr lang="en-AU" sz="2000" i="1" dirty="0"/>
              <a:t>Does this increase the frequencies of some numbers being rolled more than others?</a:t>
            </a:r>
          </a:p>
          <a:p>
            <a:r>
              <a:rPr lang="en-AU" sz="2000" dirty="0"/>
              <a:t>Write, as a fraction, the chance that the dice will have a total of</a:t>
            </a:r>
          </a:p>
          <a:p>
            <a:pPr marL="0" indent="0">
              <a:buNone/>
            </a:pPr>
            <a:r>
              <a:rPr lang="en-AU" sz="2000" dirty="0"/>
              <a:t> </a:t>
            </a:r>
          </a:p>
          <a:p>
            <a:pPr marL="0" indent="0">
              <a:buNone/>
            </a:pPr>
            <a:endParaRPr lang="en-AU" sz="2000" dirty="0"/>
          </a:p>
          <a:p>
            <a:pPr lvl="0"/>
            <a:r>
              <a:rPr lang="en-AU" sz="2000" dirty="0"/>
              <a:t>Use the answers to the question above to determine the expected frequency of rolling those numbers. (</a:t>
            </a:r>
            <a:r>
              <a:rPr lang="en-AU" sz="2000" b="1" dirty="0"/>
              <a:t>P</a:t>
            </a:r>
            <a:r>
              <a:rPr lang="en-AU" sz="2000" dirty="0"/>
              <a:t>robability </a:t>
            </a:r>
            <a:r>
              <a:rPr lang="en-AU" sz="2000" b="1" dirty="0"/>
              <a:t>x</a:t>
            </a:r>
            <a:r>
              <a:rPr lang="en-AU" sz="2000" dirty="0"/>
              <a:t> </a:t>
            </a:r>
            <a:r>
              <a:rPr lang="en-AU" sz="2000" b="1" dirty="0"/>
              <a:t>N</a:t>
            </a:r>
            <a:r>
              <a:rPr lang="en-AU" sz="2000" dirty="0"/>
              <a:t>o. of repeats) </a:t>
            </a:r>
          </a:p>
          <a:p>
            <a:pPr lvl="0"/>
            <a:r>
              <a:rPr lang="en-AU" sz="2000" dirty="0"/>
              <a:t>Roll two dice 50 times, recording the number of times each number from 2 – 12 is rolled, using tally marks.</a:t>
            </a:r>
          </a:p>
          <a:p>
            <a:pPr lvl="0"/>
            <a:r>
              <a:rPr lang="en-AU" sz="2000" dirty="0"/>
              <a:t>Use your results to draw a </a:t>
            </a:r>
            <a:r>
              <a:rPr lang="en-AU" sz="2000" dirty="0">
                <a:hlinkClick r:id="rId2" action="ppaction://hlinksldjump"/>
              </a:rPr>
              <a:t>column graph </a:t>
            </a:r>
            <a:r>
              <a:rPr lang="en-AU" sz="2000" dirty="0"/>
              <a:t>to show the (observed) frequency of the outcome</a:t>
            </a:r>
          </a:p>
          <a:p>
            <a:pPr lvl="0"/>
            <a:r>
              <a:rPr lang="en-AU" sz="2000" dirty="0"/>
              <a:t>Compare your results to another pair </a:t>
            </a:r>
            <a:r>
              <a:rPr lang="en-AU" sz="2000" dirty="0">
                <a:sym typeface="Wingdings"/>
              </a:rPr>
              <a:t></a:t>
            </a:r>
            <a:r>
              <a:rPr lang="en-AU" sz="2000" dirty="0"/>
              <a:t>Use the </a:t>
            </a:r>
            <a:r>
              <a:rPr lang="en-AU" sz="2000" b="1" dirty="0"/>
              <a:t>See-Think-Wonder</a:t>
            </a:r>
            <a:r>
              <a:rPr lang="en-AU" sz="2000" dirty="0"/>
              <a:t> thinking routine to examine observed and expected frequencies: </a:t>
            </a:r>
            <a:r>
              <a:rPr lang="en-AU" sz="2000" b="1" dirty="0"/>
              <a:t>SEE: </a:t>
            </a:r>
            <a:r>
              <a:rPr lang="en-AU" sz="2000" i="1" dirty="0"/>
              <a:t>What similarities and differences do you notice? </a:t>
            </a:r>
            <a:r>
              <a:rPr lang="en-AU" sz="2000" b="1" dirty="0"/>
              <a:t>THINK: </a:t>
            </a:r>
            <a:r>
              <a:rPr lang="en-AU" sz="2000" i="1" dirty="0"/>
              <a:t>What does this make you think, in terms of frequencies and chance? </a:t>
            </a:r>
            <a:r>
              <a:rPr lang="en-AU" sz="2000" b="1" dirty="0"/>
              <a:t>WONDER:</a:t>
            </a:r>
            <a:r>
              <a:rPr lang="en-AU" sz="2000" i="1" dirty="0"/>
              <a:t> What questions does this data raise for you?</a:t>
            </a:r>
            <a:endParaRPr lang="en-AU" sz="2000" dirty="0"/>
          </a:p>
          <a:p>
            <a:endParaRPr lang="en-AU" sz="2000" dirty="0"/>
          </a:p>
          <a:p>
            <a:endParaRPr lang="en-AU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933295"/>
              </p:ext>
            </p:extLst>
          </p:nvPr>
        </p:nvGraphicFramePr>
        <p:xfrm>
          <a:off x="2195736" y="3068960"/>
          <a:ext cx="4750653" cy="72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3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9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AU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11</a:t>
                      </a:r>
                      <a:endParaRPr lang="en-AU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10</a:t>
                      </a:r>
                      <a:endParaRPr lang="en-AU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5</a:t>
                      </a:r>
                      <a:endParaRPr lang="en-AU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5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9</a:t>
                      </a:r>
                      <a:endParaRPr lang="en-AU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7</a:t>
                      </a:r>
                      <a:endParaRPr lang="en-AU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8</a:t>
                      </a:r>
                      <a:endParaRPr lang="en-AU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6</a:t>
                      </a:r>
                      <a:endParaRPr lang="en-AU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34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equency graph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496944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626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chance maths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" t="25951" b="11237"/>
          <a:stretch/>
        </p:blipFill>
        <p:spPr bwMode="auto">
          <a:xfrm>
            <a:off x="467544" y="1772816"/>
            <a:ext cx="8280920" cy="43924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23528" y="0"/>
            <a:ext cx="8820472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z="3600" dirty="0"/>
              <a:t>3. Can we describe probabilities using fractions, decimals and percentages?</a:t>
            </a:r>
          </a:p>
        </p:txBody>
      </p:sp>
    </p:spTree>
    <p:extLst>
      <p:ext uri="{BB962C8B-B14F-4D97-AF65-F5344CB8AC3E}">
        <p14:creationId xmlns:p14="http://schemas.microsoft.com/office/powerpoint/2010/main" val="325204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287</TotalTime>
  <Words>856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SimSun</vt:lpstr>
      <vt:lpstr>Arial</vt:lpstr>
      <vt:lpstr>Calibri</vt:lpstr>
      <vt:lpstr>Times New Roman</vt:lpstr>
      <vt:lpstr>Wingdings</vt:lpstr>
      <vt:lpstr>Thermal</vt:lpstr>
      <vt:lpstr>Chance</vt:lpstr>
      <vt:lpstr>Teaching and  Learning Sessions</vt:lpstr>
      <vt:lpstr>1. Can we determine the probability of an outcome occurring?</vt:lpstr>
      <vt:lpstr>PowerPoint Presentation</vt:lpstr>
      <vt:lpstr>1. Can we determine the probability of an outcome occurring?</vt:lpstr>
      <vt:lpstr>2. Can we determine the chance of an outcome occurring?</vt:lpstr>
      <vt:lpstr>2. Can we determine the chance of an outcome occurring?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Diocese of Broken Bay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Chance</dc:title>
  <dc:creator>Alice Vigors</dc:creator>
  <cp:lastModifiedBy>Karen Atkins</cp:lastModifiedBy>
  <cp:revision>10</cp:revision>
  <dcterms:created xsi:type="dcterms:W3CDTF">2017-03-12T21:38:05Z</dcterms:created>
  <dcterms:modified xsi:type="dcterms:W3CDTF">2017-07-17T10:32:09Z</dcterms:modified>
</cp:coreProperties>
</file>