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6" r:id="rId5"/>
    <p:sldId id="278" r:id="rId6"/>
    <p:sldId id="281" r:id="rId7"/>
    <p:sldId id="280" r:id="rId8"/>
    <p:sldId id="275" r:id="rId9"/>
    <p:sldId id="276" r:id="rId10"/>
    <p:sldId id="279" r:id="rId11"/>
    <p:sldId id="277" r:id="rId12"/>
    <p:sldId id="274" r:id="rId13"/>
    <p:sldId id="264" r:id="rId14"/>
    <p:sldId id="282" r:id="rId15"/>
    <p:sldId id="283" r:id="rId16"/>
    <p:sldId id="285" r:id="rId17"/>
    <p:sldId id="284" r:id="rId18"/>
    <p:sldId id="286" r:id="rId19"/>
    <p:sldId id="287" r:id="rId20"/>
    <p:sldId id="288" r:id="rId21"/>
    <p:sldId id="28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66CC"/>
    <a:srgbClr val="99CC00"/>
    <a:srgbClr val="2795F9"/>
    <a:srgbClr val="3BC5E5"/>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7" autoAdjust="0"/>
    <p:restoredTop sz="94676" autoAdjust="0"/>
  </p:normalViewPr>
  <p:slideViewPr>
    <p:cSldViewPr snapToGrid="0">
      <p:cViewPr>
        <p:scale>
          <a:sx n="77" d="100"/>
          <a:sy n="77" d="100"/>
        </p:scale>
        <p:origin x="-432" y="-72"/>
      </p:cViewPr>
      <p:guideLst>
        <p:guide orient="horz" pos="2160"/>
        <p:guide pos="3840"/>
      </p:guideLst>
    </p:cSldViewPr>
  </p:slideViewPr>
  <p:notesTextViewPr>
    <p:cViewPr>
      <p:scale>
        <a:sx n="1" d="1"/>
        <a:sy n="1" d="1"/>
      </p:scale>
      <p:origin x="0" y="0"/>
    </p:cViewPr>
  </p:notesTextViewPr>
  <p:notesViewPr>
    <p:cSldViewPr snapToGrid="0">
      <p:cViewPr varScale="1">
        <p:scale>
          <a:sx n="70" d="100"/>
          <a:sy n="70" d="100"/>
        </p:scale>
        <p:origin x="-32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5010" y="0"/>
            <a:ext cx="2971800" cy="457200"/>
          </a:xfrm>
          <a:prstGeom prst="rect">
            <a:avLst/>
          </a:prstGeom>
        </p:spPr>
        <p:txBody>
          <a:bodyPr vert="horz" lIns="91440" tIns="45720" rIns="91440" bIns="45720" rtlCol="0"/>
          <a:lstStyle>
            <a:lvl1pPr algn="r">
              <a:defRPr sz="1200"/>
            </a:lvl1pPr>
          </a:lstStyle>
          <a:p>
            <a:fld id="{D88088FE-B1D7-43EA-B4A2-75E043A7BCD8}" type="datetimeFigureOut">
              <a:rPr lang="en-AU" smtClean="0"/>
              <a:t>27/07/2014</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5010" y="8684684"/>
            <a:ext cx="2971800" cy="457200"/>
          </a:xfrm>
          <a:prstGeom prst="rect">
            <a:avLst/>
          </a:prstGeom>
        </p:spPr>
        <p:txBody>
          <a:bodyPr vert="horz" lIns="91440" tIns="45720" rIns="91440" bIns="45720" rtlCol="0" anchor="b"/>
          <a:lstStyle>
            <a:lvl1pPr algn="r">
              <a:defRPr sz="1200"/>
            </a:lvl1pPr>
          </a:lstStyle>
          <a:p>
            <a:fld id="{7D25E672-0403-47F0-AF0A-3EC78FEDBF62}" type="slidenum">
              <a:rPr lang="en-AU" smtClean="0"/>
              <a:t>‹#›</a:t>
            </a:fld>
            <a:endParaRPr lang="en-AU"/>
          </a:p>
        </p:txBody>
      </p:sp>
    </p:spTree>
    <p:extLst>
      <p:ext uri="{BB962C8B-B14F-4D97-AF65-F5344CB8AC3E}">
        <p14:creationId xmlns:p14="http://schemas.microsoft.com/office/powerpoint/2010/main" val="423010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iboard.co.uk/iwb/Rama-and-Sita-Sequence-and-Retell-6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D25E672-0403-47F0-AF0A-3EC78FEDBF62}" type="slidenum">
              <a:rPr lang="en-AU" smtClean="0"/>
              <a:t>1</a:t>
            </a:fld>
            <a:endParaRPr lang="en-AU"/>
          </a:p>
        </p:txBody>
      </p:sp>
    </p:spTree>
    <p:extLst>
      <p:ext uri="{BB962C8B-B14F-4D97-AF65-F5344CB8AC3E}">
        <p14:creationId xmlns:p14="http://schemas.microsoft.com/office/powerpoint/2010/main" val="3005346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Interesting Chinese New Year Facts:</a:t>
            </a:r>
            <a:r>
              <a:rPr lang="en-AU" dirty="0" smtClean="0"/>
              <a:t> Traditionally Chinese New Year lasted from the last day of the Chinese calendar to the 15th day of the first month. It is a major Chinese holiday. In countries and territories that have high populations of Chinese, Chinese New Year is also celebrated. Hong Kong, Taiwan, Singapore, Indonesia and the Philippines are only a few. Chinatowns in other cities also celebrate Chinese New Year. The exact date of Chinese New Year changes each year because it originated in 2600 B.C. At that time people followed the lunar calendar. The Chinese New Year is symbolic of letting go of the past and welcoming new beginnings. It's a popular time for spring cleaning. Each year of the Chinese New Year calendar is named after an animal. This is a 12 year cycle. Once the 12 year cycle is over the animal list begins again. The list in order is: rat, ox, tiger, rabbit, dragon, snake, horse, ram, monkey, rooster, dog, and pig. As the longest festival in the Chinese calendar, Chinese New Year can last as many as 15 days. Children take an entire month off of school. It's common for Chinese families to have a reunion dinner the night before Chinese New Year festivities begin. The decorations used on doors and windows are red </a:t>
            </a:r>
            <a:r>
              <a:rPr lang="en-AU" dirty="0" err="1" smtClean="0"/>
              <a:t>colored</a:t>
            </a:r>
            <a:r>
              <a:rPr lang="en-AU" dirty="0" smtClean="0"/>
              <a:t> paper-cuts (made similar to the way we make snowflakes). The themes of these paper-cuts are of happiness, good fortune, longevity and wealth. Firecrackers are popular during the Chinese New Year. They are thought to scare off evil spirits. Children receive red envelopes full of money instead of wrapped gifts that other nationalities give at Christmas. The amount they receive is usually an even number. The amount cannot be divisible by four. In Chinese, the number 4 means death. Dragon dances and street fairs are very popular. Dancers dress up as lions and dragons and perform for onlookers. One of the traditional treats is a candied crab-apple on a stick. Since the 1980s China Central TV broadcasts the celebration. This is an evening-long variety style show and it is watched by the entire country. On the last day of Chinese New Year, everyone carries beautiful paper lanterns and walks along the streets. This is supposed to light the way for the New Year. This day is called Lantern Day. In Singapore and Malaysia, Lantern Day is their form of Valentine's Day. On Chinese New Year everyone is a year older. It doesn't matter when you were born; this is like a national birthday. Another name for Chinese New Year is: The First Day of the Great Year. </a:t>
            </a:r>
          </a:p>
          <a:p>
            <a:endParaRPr lang="en-AU" dirty="0" smtClean="0"/>
          </a:p>
          <a:p>
            <a:r>
              <a:rPr lang="en-AU" dirty="0" smtClean="0"/>
              <a:t>Sourced: http://www.softschools.com/facts/holidays/chinese_new_year_facts/143/</a:t>
            </a:r>
          </a:p>
          <a:p>
            <a:endParaRPr lang="en-AU" dirty="0"/>
          </a:p>
        </p:txBody>
      </p:sp>
      <p:sp>
        <p:nvSpPr>
          <p:cNvPr id="4" name="Slide Number Placeholder 3"/>
          <p:cNvSpPr>
            <a:spLocks noGrp="1"/>
          </p:cNvSpPr>
          <p:nvPr>
            <p:ph type="sldNum" sz="quarter" idx="10"/>
          </p:nvPr>
        </p:nvSpPr>
        <p:spPr/>
        <p:txBody>
          <a:bodyPr/>
          <a:lstStyle/>
          <a:p>
            <a:fld id="{7D25E672-0403-47F0-AF0A-3EC78FEDBF62}" type="slidenum">
              <a:rPr lang="en-AU" smtClean="0"/>
              <a:t>14</a:t>
            </a:fld>
            <a:endParaRPr lang="en-AU"/>
          </a:p>
        </p:txBody>
      </p:sp>
    </p:spTree>
    <p:extLst>
      <p:ext uri="{BB962C8B-B14F-4D97-AF65-F5344CB8AC3E}">
        <p14:creationId xmlns:p14="http://schemas.microsoft.com/office/powerpoint/2010/main" val="3495982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837830" cy="4114800"/>
          </a:xfrm>
        </p:spPr>
        <p:txBody>
          <a:bodyPr/>
          <a:lstStyle/>
          <a:p>
            <a:r>
              <a:rPr lang="en-AU" dirty="0" smtClean="0"/>
              <a:t>If you don’t have a copy of the book, it can be viewed at:  http://www.youtube.com/watch?v=2vh6moD9ZOU</a:t>
            </a:r>
          </a:p>
          <a:p>
            <a:endParaRPr lang="en-AU" dirty="0" smtClean="0"/>
          </a:p>
          <a:p>
            <a:r>
              <a:rPr lang="en-AU" b="1" dirty="0" smtClean="0"/>
              <a:t>The Rainbow Serpent</a:t>
            </a:r>
          </a:p>
          <a:p>
            <a:r>
              <a:rPr lang="en-AU" dirty="0" smtClean="0"/>
              <a:t>A common theme in all Aboriginal mythology is the Rainbow Serpent. The Rainbow Serpent is seen as the inhabitant of permanent water holes and is in control of life's most precious resource, water. It is the sometimes unpredictable Rainbow Serpent, who vies with the ever-reliable Sun, that replenishes the stores of water. Serpent stories vary according to environmental differences. Tribes of the monsoonal areas depict an epic interaction of the Sun, Serpent and wind in their Dreaming stories, whereas tribes of the central desert experience less drastic seasonal shifts and their stories reflect this.</a:t>
            </a:r>
          </a:p>
          <a:p>
            <a:r>
              <a:rPr lang="en-AU" dirty="0" smtClean="0"/>
              <a:t>The close affinity between water and snakes may stem from the presence of most snakes in the vicinity of permanent water. The </a:t>
            </a:r>
            <a:r>
              <a:rPr lang="en-AU" dirty="0" err="1" smtClean="0"/>
              <a:t>Walmadjari</a:t>
            </a:r>
            <a:r>
              <a:rPr lang="en-AU" dirty="0" smtClean="0"/>
              <a:t> people of the deserts of the Northern Territory see the spirit of water as the Carpet Snake. This is of scientific interest in that carpet snakes cannot survive long without water and are almost always found near water sources</a:t>
            </a:r>
            <a:r>
              <a:rPr lang="en-AU" dirty="0"/>
              <a:t>. </a:t>
            </a:r>
            <a:r>
              <a:rPr lang="en-AU" dirty="0" smtClean="0"/>
              <a:t>(http</a:t>
            </a:r>
            <a:r>
              <a:rPr lang="en-AU" dirty="0"/>
              <a:t>://</a:t>
            </a:r>
            <a:r>
              <a:rPr lang="en-AU" dirty="0" smtClean="0"/>
              <a:t>www.bom.gov.au/iwk/climate_culture/rainbow_serp.shtml)</a:t>
            </a:r>
          </a:p>
          <a:p>
            <a:endParaRPr lang="en-AU" dirty="0" smtClean="0"/>
          </a:p>
          <a:p>
            <a:endParaRPr lang="en-AU" dirty="0" smtClean="0"/>
          </a:p>
          <a:p>
            <a:r>
              <a:rPr lang="en-AU" dirty="0" smtClean="0"/>
              <a:t> </a:t>
            </a:r>
            <a:endParaRPr lang="en-AU" dirty="0"/>
          </a:p>
        </p:txBody>
      </p:sp>
      <p:sp>
        <p:nvSpPr>
          <p:cNvPr id="4" name="Slide Number Placeholder 3"/>
          <p:cNvSpPr>
            <a:spLocks noGrp="1"/>
          </p:cNvSpPr>
          <p:nvPr>
            <p:ph type="sldNum" sz="quarter" idx="10"/>
          </p:nvPr>
        </p:nvSpPr>
        <p:spPr/>
        <p:txBody>
          <a:bodyPr/>
          <a:lstStyle/>
          <a:p>
            <a:fld id="{7D25E672-0403-47F0-AF0A-3EC78FEDBF62}" type="slidenum">
              <a:rPr lang="en-AU" smtClean="0"/>
              <a:t>15</a:t>
            </a:fld>
            <a:endParaRPr lang="en-AU"/>
          </a:p>
        </p:txBody>
      </p:sp>
    </p:spTree>
    <p:extLst>
      <p:ext uri="{BB962C8B-B14F-4D97-AF65-F5344CB8AC3E}">
        <p14:creationId xmlns:p14="http://schemas.microsoft.com/office/powerpoint/2010/main" val="1866647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 an animated short film of a momentous event in the lives of </a:t>
            </a:r>
            <a:r>
              <a:rPr lang="en-AU" dirty="0" err="1" smtClean="0"/>
              <a:t>Virdianha</a:t>
            </a:r>
            <a:r>
              <a:rPr lang="en-AU" dirty="0" smtClean="0"/>
              <a:t>, </a:t>
            </a:r>
            <a:r>
              <a:rPr lang="en-AU" dirty="0" err="1" smtClean="0"/>
              <a:t>Warrikanha</a:t>
            </a:r>
            <a:r>
              <a:rPr lang="en-AU" dirty="0" smtClean="0"/>
              <a:t> and </a:t>
            </a:r>
            <a:r>
              <a:rPr lang="en-AU" dirty="0" err="1" smtClean="0"/>
              <a:t>Unaanha</a:t>
            </a:r>
            <a:r>
              <a:rPr lang="en-AU" dirty="0" smtClean="0"/>
              <a:t>, three Adnyamathanha children of long ago. The story begins at night when the children tell scary tales of an ancient creature, the </a:t>
            </a:r>
            <a:r>
              <a:rPr lang="en-AU" dirty="0" err="1" smtClean="0"/>
              <a:t>Yamuti</a:t>
            </a:r>
            <a:r>
              <a:rPr lang="en-AU" dirty="0" smtClean="0"/>
              <a:t>. The next day they go looking for stick-nest rats. At a waterhole they come upon strange tracks that </a:t>
            </a:r>
            <a:r>
              <a:rPr lang="en-AU" dirty="0" err="1" smtClean="0"/>
              <a:t>Unaanha</a:t>
            </a:r>
            <a:r>
              <a:rPr lang="en-AU" dirty="0" smtClean="0"/>
              <a:t> believes are the </a:t>
            </a:r>
            <a:r>
              <a:rPr lang="en-AU" dirty="0" err="1" smtClean="0"/>
              <a:t>Yamuti's</a:t>
            </a:r>
            <a:r>
              <a:rPr lang="en-AU" dirty="0" smtClean="0"/>
              <a:t>. They follow the tracks and, while sheltering in a cave, they see a white man on a horse. The terrified children think it is a spirit, one of the dead or the </a:t>
            </a:r>
            <a:r>
              <a:rPr lang="en-AU" dirty="0" err="1" smtClean="0"/>
              <a:t>Yamuti</a:t>
            </a:r>
            <a:r>
              <a:rPr lang="en-AU" dirty="0" smtClean="0"/>
              <a:t>. The dialogue is in Adnyamathanha language with English subtitles. The characters' voices are those of </a:t>
            </a:r>
            <a:r>
              <a:rPr lang="en-AU" dirty="0" err="1" smtClean="0"/>
              <a:t>Salote</a:t>
            </a:r>
            <a:r>
              <a:rPr lang="en-AU" dirty="0" smtClean="0"/>
              <a:t>, </a:t>
            </a:r>
            <a:r>
              <a:rPr lang="en-AU" dirty="0" err="1" smtClean="0"/>
              <a:t>Ema</a:t>
            </a:r>
            <a:r>
              <a:rPr lang="en-AU" dirty="0" smtClean="0"/>
              <a:t> and </a:t>
            </a:r>
            <a:r>
              <a:rPr lang="en-AU" dirty="0" err="1" smtClean="0"/>
              <a:t>Emori</a:t>
            </a:r>
            <a:r>
              <a:rPr lang="en-AU" dirty="0" smtClean="0"/>
              <a:t> </a:t>
            </a:r>
            <a:r>
              <a:rPr lang="en-AU" dirty="0" err="1" smtClean="0"/>
              <a:t>Bovoro</a:t>
            </a:r>
            <a:r>
              <a:rPr lang="en-AU" dirty="0" smtClean="0"/>
              <a:t>.   ( source: </a:t>
            </a:r>
            <a:r>
              <a:rPr lang="en-AU" dirty="0" err="1" smtClean="0"/>
              <a:t>Scootle</a:t>
            </a:r>
            <a:r>
              <a:rPr lang="en-AU" dirty="0" smtClean="0"/>
              <a:t>)</a:t>
            </a:r>
          </a:p>
          <a:p>
            <a:endParaRPr lang="en-AU" dirty="0" smtClean="0"/>
          </a:p>
          <a:p>
            <a:r>
              <a:rPr lang="en-AU" dirty="0" smtClean="0"/>
              <a:t>http://www.scootle.edu.au/ec/viewing/S6111/index.html</a:t>
            </a:r>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7D25E672-0403-47F0-AF0A-3EC78FEDBF62}" type="slidenum">
              <a:rPr lang="en-AU" smtClean="0"/>
              <a:t>16</a:t>
            </a:fld>
            <a:endParaRPr lang="en-AU"/>
          </a:p>
        </p:txBody>
      </p:sp>
    </p:spTree>
    <p:extLst>
      <p:ext uri="{BB962C8B-B14F-4D97-AF65-F5344CB8AC3E}">
        <p14:creationId xmlns:p14="http://schemas.microsoft.com/office/powerpoint/2010/main" val="2053093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Source: http://www.teachhub.com/video-writing-prompts</a:t>
            </a:r>
          </a:p>
          <a:p>
            <a:endParaRPr lang="en-AU" dirty="0" smtClean="0"/>
          </a:p>
          <a:p>
            <a:endParaRPr lang="en-AU" dirty="0" smtClean="0"/>
          </a:p>
          <a:p>
            <a:r>
              <a:rPr lang="en-AU" dirty="0" smtClean="0"/>
              <a:t>More information on Thanksgiving can be found at: http://kids.nationalgeographic.com/kids/stories/peopleplaces/thanksgiving-traditions/</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7D25E672-0403-47F0-AF0A-3EC78FEDBF62}" type="slidenum">
              <a:rPr lang="en-AU" smtClean="0"/>
              <a:t>17</a:t>
            </a:fld>
            <a:endParaRPr lang="en-AU"/>
          </a:p>
        </p:txBody>
      </p:sp>
    </p:spTree>
    <p:extLst>
      <p:ext uri="{BB962C8B-B14F-4D97-AF65-F5344CB8AC3E}">
        <p14:creationId xmlns:p14="http://schemas.microsoft.com/office/powerpoint/2010/main" val="3818150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Source: http://www.teachhub.com/arthur-christmas-video-writing-prompts</a:t>
            </a:r>
            <a:endParaRPr lang="en-AU" dirty="0"/>
          </a:p>
        </p:txBody>
      </p:sp>
      <p:sp>
        <p:nvSpPr>
          <p:cNvPr id="4" name="Slide Number Placeholder 3"/>
          <p:cNvSpPr>
            <a:spLocks noGrp="1"/>
          </p:cNvSpPr>
          <p:nvPr>
            <p:ph type="sldNum" sz="quarter" idx="10"/>
          </p:nvPr>
        </p:nvSpPr>
        <p:spPr/>
        <p:txBody>
          <a:bodyPr/>
          <a:lstStyle/>
          <a:p>
            <a:fld id="{7D25E672-0403-47F0-AF0A-3EC78FEDBF62}" type="slidenum">
              <a:rPr lang="en-AU" smtClean="0"/>
              <a:t>18</a:t>
            </a:fld>
            <a:endParaRPr lang="en-AU"/>
          </a:p>
        </p:txBody>
      </p:sp>
    </p:spTree>
    <p:extLst>
      <p:ext uri="{BB962C8B-B14F-4D97-AF65-F5344CB8AC3E}">
        <p14:creationId xmlns:p14="http://schemas.microsoft.com/office/powerpoint/2010/main" val="1773139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story is a celebration of similarities and differences among people. We all have rights and want to be respected. Acceptance of others is a very important lesson for us all! The book Whoever You Are points out that many of us are different in the way we look (hair colour and texture, eye colour, and skin colour), we are different in the way we live (where we live, what our families look like, where we go to school, our geographical location, our language), but we are all the same in that we all need to feel love, we all smile and laugh when we are happy, and we all cry when we are hurt or sad.  ( sourced: http://prekcarolyn.hubpages.com/hub/whoever-you-are-lesson-plan).</a:t>
            </a:r>
          </a:p>
          <a:p>
            <a:endParaRPr lang="en-AU" dirty="0" smtClean="0"/>
          </a:p>
          <a:p>
            <a:endParaRPr lang="en-AU" dirty="0" smtClean="0"/>
          </a:p>
          <a:p>
            <a:r>
              <a:rPr lang="en-AU" dirty="0" smtClean="0"/>
              <a:t>If you don’t have a copy of the book the story can be viewed online at:</a:t>
            </a:r>
          </a:p>
          <a:p>
            <a:endParaRPr lang="en-AU" dirty="0" smtClean="0"/>
          </a:p>
          <a:p>
            <a:r>
              <a:rPr lang="en-AU" dirty="0" smtClean="0"/>
              <a:t> http://www.youtube.com/watch?v=n9swWI5SPKQ</a:t>
            </a:r>
          </a:p>
          <a:p>
            <a:endParaRPr lang="en-AU" dirty="0" smtClean="0"/>
          </a:p>
          <a:p>
            <a:r>
              <a:rPr lang="en-AU" dirty="0" smtClean="0"/>
              <a:t> </a:t>
            </a:r>
          </a:p>
          <a:p>
            <a:endParaRPr lang="en-AU" dirty="0"/>
          </a:p>
        </p:txBody>
      </p:sp>
      <p:sp>
        <p:nvSpPr>
          <p:cNvPr id="4" name="Slide Number Placeholder 3"/>
          <p:cNvSpPr>
            <a:spLocks noGrp="1"/>
          </p:cNvSpPr>
          <p:nvPr>
            <p:ph type="sldNum" sz="quarter" idx="10"/>
          </p:nvPr>
        </p:nvSpPr>
        <p:spPr/>
        <p:txBody>
          <a:bodyPr/>
          <a:lstStyle/>
          <a:p>
            <a:fld id="{7D25E672-0403-47F0-AF0A-3EC78FEDBF62}" type="slidenum">
              <a:rPr lang="en-AU" smtClean="0"/>
              <a:t>2</a:t>
            </a:fld>
            <a:endParaRPr lang="en-AU"/>
          </a:p>
        </p:txBody>
      </p:sp>
    </p:spTree>
    <p:extLst>
      <p:ext uri="{BB962C8B-B14F-4D97-AF65-F5344CB8AC3E}">
        <p14:creationId xmlns:p14="http://schemas.microsoft.com/office/powerpoint/2010/main" val="654163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Zahra spends all day collecting water in order to help her tree grow so she can get some shade.  She travels back and forth to the water pump but to no avail.  The tree won't grow.  It is not until a bead of sweat falls on the roots that the tree springs forth and grows protectively in order to protect her from the sun. (sourced: http://www.literacyshed.com/the-other-cultures-shed.html  )</a:t>
            </a:r>
            <a:endParaRPr lang="en-AU" dirty="0"/>
          </a:p>
        </p:txBody>
      </p:sp>
      <p:sp>
        <p:nvSpPr>
          <p:cNvPr id="4" name="Slide Number Placeholder 3"/>
          <p:cNvSpPr>
            <a:spLocks noGrp="1"/>
          </p:cNvSpPr>
          <p:nvPr>
            <p:ph type="sldNum" sz="quarter" idx="10"/>
          </p:nvPr>
        </p:nvSpPr>
        <p:spPr/>
        <p:txBody>
          <a:bodyPr/>
          <a:lstStyle/>
          <a:p>
            <a:fld id="{7D25E672-0403-47F0-AF0A-3EC78FEDBF62}" type="slidenum">
              <a:rPr lang="en-AU" smtClean="0"/>
              <a:t>4</a:t>
            </a:fld>
            <a:endParaRPr lang="en-AU"/>
          </a:p>
        </p:txBody>
      </p:sp>
    </p:spTree>
    <p:extLst>
      <p:ext uri="{BB962C8B-B14F-4D97-AF65-F5344CB8AC3E}">
        <p14:creationId xmlns:p14="http://schemas.microsoft.com/office/powerpoint/2010/main" val="1356025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Ensure you have read the story a few times before completing this activity. Additional lessons /ideas for this book can be found at:</a:t>
            </a:r>
          </a:p>
          <a:p>
            <a:endParaRPr lang="en-AU" dirty="0" smtClean="0"/>
          </a:p>
          <a:p>
            <a:r>
              <a:rPr lang="en-AU" dirty="0" smtClean="0"/>
              <a:t>http://www1.curriculum.edu.au/rel/history/book.php?catrelid=1866</a:t>
            </a:r>
          </a:p>
          <a:p>
            <a:endParaRPr lang="en-AU" dirty="0" smtClean="0"/>
          </a:p>
          <a:p>
            <a:endParaRPr lang="en-AU" dirty="0" smtClean="0"/>
          </a:p>
          <a:p>
            <a:r>
              <a:rPr lang="en-AU" dirty="0" smtClean="0"/>
              <a:t> </a:t>
            </a:r>
            <a:endParaRPr lang="en-AU" dirty="0"/>
          </a:p>
        </p:txBody>
      </p:sp>
      <p:sp>
        <p:nvSpPr>
          <p:cNvPr id="4" name="Slide Number Placeholder 3"/>
          <p:cNvSpPr>
            <a:spLocks noGrp="1"/>
          </p:cNvSpPr>
          <p:nvPr>
            <p:ph type="sldNum" sz="quarter" idx="10"/>
          </p:nvPr>
        </p:nvSpPr>
        <p:spPr/>
        <p:txBody>
          <a:bodyPr/>
          <a:lstStyle/>
          <a:p>
            <a:fld id="{7D25E672-0403-47F0-AF0A-3EC78FEDBF62}" type="slidenum">
              <a:rPr lang="en-AU" smtClean="0"/>
              <a:t>5</a:t>
            </a:fld>
            <a:endParaRPr lang="en-AU"/>
          </a:p>
        </p:txBody>
      </p:sp>
    </p:spTree>
    <p:extLst>
      <p:ext uri="{BB962C8B-B14F-4D97-AF65-F5344CB8AC3E}">
        <p14:creationId xmlns:p14="http://schemas.microsoft.com/office/powerpoint/2010/main" val="2254113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Another version of Rama &amp; </a:t>
            </a:r>
            <a:r>
              <a:rPr lang="en-GB" b="1" dirty="0" err="1" smtClean="0"/>
              <a:t>Sita</a:t>
            </a:r>
            <a:r>
              <a:rPr lang="en-GB" b="1" dirty="0" smtClean="0"/>
              <a:t> can be found at: http://www.iboard.co.uk/ ( need to </a:t>
            </a:r>
            <a:r>
              <a:rPr lang="en-GB" b="1" dirty="0" err="1" smtClean="0"/>
              <a:t>subscibe</a:t>
            </a:r>
            <a:r>
              <a:rPr lang="en-GB" b="1" dirty="0" smtClean="0"/>
              <a:t>)</a:t>
            </a:r>
          </a:p>
          <a:p>
            <a:r>
              <a:rPr lang="en-GB" b="1" dirty="0" smtClean="0"/>
              <a:t>The </a:t>
            </a:r>
            <a:r>
              <a:rPr lang="en-GB" b="1" dirty="0"/>
              <a:t>Story of Rama and </a:t>
            </a:r>
            <a:r>
              <a:rPr lang="en-GB" b="1" dirty="0" err="1"/>
              <a:t>Sita</a:t>
            </a:r>
            <a:r>
              <a:rPr lang="en-GB" b="1" dirty="0"/>
              <a:t> (IWB) – Level A text and </a:t>
            </a:r>
            <a:r>
              <a:rPr lang="en-GB" b="1" dirty="0" smtClean="0"/>
              <a:t>sound</a:t>
            </a:r>
          </a:p>
          <a:p>
            <a:r>
              <a:rPr lang="en-AU" dirty="0" smtClean="0"/>
              <a:t>http://www.iboard.co.uk/iwb/Rama-and-Sita-Story-Book-Reading-Level-A-1794</a:t>
            </a:r>
            <a:endParaRPr lang="en-AU" dirty="0"/>
          </a:p>
          <a:p>
            <a:r>
              <a:rPr lang="en-GB" dirty="0"/>
              <a:t>The ancient story of Rama and </a:t>
            </a:r>
            <a:r>
              <a:rPr lang="en-GB" dirty="0" err="1"/>
              <a:t>Sita</a:t>
            </a:r>
            <a:r>
              <a:rPr lang="en-GB" dirty="0"/>
              <a:t> is pivotal to Diwali celebrations – here we retell the story simply, with beautiful illustrations, in a digital format suitable for sharing at the IWB. Supporting materials (below) are available to extend learning and understanding</a:t>
            </a:r>
            <a:r>
              <a:rPr lang="en-GB" dirty="0" smtClean="0"/>
              <a:t>.</a:t>
            </a:r>
          </a:p>
          <a:p>
            <a:endParaRPr lang="en-GB" dirty="0" smtClean="0"/>
          </a:p>
          <a:p>
            <a:r>
              <a:rPr lang="en-GB" b="1" dirty="0"/>
              <a:t>Rama and </a:t>
            </a:r>
            <a:r>
              <a:rPr lang="en-GB" b="1" dirty="0" err="1"/>
              <a:t>Sita</a:t>
            </a:r>
            <a:r>
              <a:rPr lang="en-GB" b="1" dirty="0"/>
              <a:t> - Sequence and Retell (IWB</a:t>
            </a:r>
            <a:r>
              <a:rPr lang="en-GB" b="1" dirty="0" smtClean="0"/>
              <a:t>) </a:t>
            </a:r>
          </a:p>
          <a:p>
            <a:r>
              <a:rPr lang="en-GB" b="1" dirty="0" smtClean="0">
                <a:hlinkClick r:id="rId3"/>
              </a:rPr>
              <a:t>http://www.iboard.co.uk/iwb/Rama-and-Sita-Sequence-and-Retell-66</a:t>
            </a:r>
            <a:endParaRPr lang="en-GB" b="1" dirty="0" smtClean="0"/>
          </a:p>
          <a:p>
            <a:r>
              <a:rPr lang="en-GB" dirty="0" smtClean="0"/>
              <a:t>This </a:t>
            </a:r>
            <a:r>
              <a:rPr lang="en-GB" dirty="0"/>
              <a:t>interactive sequencer has scenes from the story of Rama and </a:t>
            </a:r>
            <a:r>
              <a:rPr lang="en-GB" dirty="0" err="1"/>
              <a:t>Sita</a:t>
            </a:r>
            <a:r>
              <a:rPr lang="en-GB" dirty="0"/>
              <a:t>, with captions (text and audio). Ask pupils to put them into order on the timeline to check their understanding of the story. Once in place, pupils can write their own text next to each scene, to retell the tale in their own words. Ideal to work with the whole class as a quick recap of the events, or for pairs of pupils working together at the computer</a:t>
            </a:r>
            <a:r>
              <a:rPr lang="en-GB" dirty="0" smtClean="0"/>
              <a:t>.</a:t>
            </a:r>
          </a:p>
          <a:p>
            <a:endParaRPr lang="en-GB" dirty="0"/>
          </a:p>
          <a:p>
            <a:r>
              <a:rPr lang="en-GB" b="1" dirty="0"/>
              <a:t>Sequence Images and Captions – Word Doc</a:t>
            </a:r>
            <a:endParaRPr lang="en-AU" dirty="0"/>
          </a:p>
          <a:p>
            <a:r>
              <a:rPr lang="en-GB" dirty="0"/>
              <a:t>A word document to support the above IWB activity. Use flexibly for sequencing, matching, caption writing; or for a retell in your own words writing task.</a:t>
            </a:r>
            <a:endParaRPr lang="en-AU" dirty="0"/>
          </a:p>
        </p:txBody>
      </p:sp>
      <p:sp>
        <p:nvSpPr>
          <p:cNvPr id="4" name="Slide Number Placeholder 3"/>
          <p:cNvSpPr>
            <a:spLocks noGrp="1"/>
          </p:cNvSpPr>
          <p:nvPr>
            <p:ph type="sldNum" sz="quarter" idx="10"/>
          </p:nvPr>
        </p:nvSpPr>
        <p:spPr/>
        <p:txBody>
          <a:bodyPr/>
          <a:lstStyle/>
          <a:p>
            <a:fld id="{7D25E672-0403-47F0-AF0A-3EC78FEDBF62}" type="slidenum">
              <a:rPr lang="en-AU" smtClean="0"/>
              <a:t>6</a:t>
            </a:fld>
            <a:endParaRPr lang="en-AU"/>
          </a:p>
        </p:txBody>
      </p:sp>
    </p:spTree>
    <p:extLst>
      <p:ext uri="{BB962C8B-B14F-4D97-AF65-F5344CB8AC3E}">
        <p14:creationId xmlns:p14="http://schemas.microsoft.com/office/powerpoint/2010/main" val="3400741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Discuss how the tradition of birthday parties started in Europe a long time ago. It was feared that evil spirits were particularly attracted to people on their birthdays. To protect them from harm, friends and family would come be with the birthday person and bring good thoughts and wishes. Giving gifts brought even more good cheer to ward off the evil spirits. This is how birthday parties began. At first it was only kings who were recognised as important enough to have a birthday celebration (which may be how the tradition of birthday crowns began). As time went by, children became included in birthday celebrations. The first children's birthday parties occurred in Germany and were called </a:t>
            </a:r>
            <a:r>
              <a:rPr lang="en-AU" sz="1200" i="1" kern="1200" dirty="0" err="1" smtClean="0">
                <a:solidFill>
                  <a:schemeClr val="tx1"/>
                </a:solidFill>
                <a:effectLst/>
                <a:latin typeface="+mn-lt"/>
                <a:ea typeface="+mn-ea"/>
                <a:cs typeface="+mn-cs"/>
              </a:rPr>
              <a:t>Kinderfeste</a:t>
            </a:r>
            <a:r>
              <a:rPr lang="en-AU"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Discuss other celebrations from various cultures.</a:t>
            </a:r>
          </a:p>
          <a:p>
            <a:endParaRPr lang="en-AU" dirty="0"/>
          </a:p>
        </p:txBody>
      </p:sp>
      <p:sp>
        <p:nvSpPr>
          <p:cNvPr id="4" name="Slide Number Placeholder 3"/>
          <p:cNvSpPr>
            <a:spLocks noGrp="1"/>
          </p:cNvSpPr>
          <p:nvPr>
            <p:ph type="sldNum" sz="quarter" idx="10"/>
          </p:nvPr>
        </p:nvSpPr>
        <p:spPr/>
        <p:txBody>
          <a:bodyPr/>
          <a:lstStyle/>
          <a:p>
            <a:fld id="{7D25E672-0403-47F0-AF0A-3EC78FEDBF62}" type="slidenum">
              <a:rPr lang="en-AU" smtClean="0"/>
              <a:t>7</a:t>
            </a:fld>
            <a:endParaRPr lang="en-AU"/>
          </a:p>
        </p:txBody>
      </p:sp>
    </p:spTree>
    <p:extLst>
      <p:ext uri="{BB962C8B-B14F-4D97-AF65-F5344CB8AC3E}">
        <p14:creationId xmlns:p14="http://schemas.microsoft.com/office/powerpoint/2010/main" val="2707757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Discuss with students the different Hindu deities and describe their purpose and popularity.</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Ensure students have seen the Power point on Hindu Gods before completing this lesson. Power point was created by Anne </a:t>
            </a:r>
            <a:r>
              <a:rPr lang="en-AU" sz="1200" kern="1200" dirty="0" err="1" smtClean="0">
                <a:solidFill>
                  <a:schemeClr val="tx1"/>
                </a:solidFill>
                <a:effectLst/>
                <a:latin typeface="+mn-lt"/>
                <a:ea typeface="+mn-ea"/>
                <a:cs typeface="+mn-cs"/>
              </a:rPr>
              <a:t>Rochetto</a:t>
            </a:r>
            <a:r>
              <a:rPr lang="en-AU" sz="1200" kern="1200" dirty="0" smtClean="0">
                <a:solidFill>
                  <a:schemeClr val="tx1"/>
                </a:solidFill>
                <a:effectLst/>
                <a:latin typeface="+mn-lt"/>
                <a:ea typeface="+mn-ea"/>
                <a:cs typeface="+mn-cs"/>
              </a:rPr>
              <a:t> in 2012 when she worked with me as my student teacher.</a:t>
            </a:r>
          </a:p>
          <a:p>
            <a:r>
              <a:rPr lang="en-AU" sz="1200" kern="1200" dirty="0" smtClean="0">
                <a:solidFill>
                  <a:schemeClr val="tx1"/>
                </a:solidFill>
                <a:effectLst/>
                <a:latin typeface="+mn-lt"/>
                <a:ea typeface="+mn-ea"/>
                <a:cs typeface="+mn-cs"/>
              </a:rPr>
              <a:t>Ask students to draw their own Deity with an accompanying description that includes their name, characteristics, power, transport and popularity.</a:t>
            </a:r>
          </a:p>
          <a:p>
            <a:r>
              <a:rPr lang="en-AU" sz="1200" kern="1200" dirty="0" smtClean="0">
                <a:solidFill>
                  <a:schemeClr val="tx1"/>
                </a:solidFill>
                <a:effectLst/>
                <a:latin typeface="+mn-lt"/>
                <a:ea typeface="+mn-ea"/>
                <a:cs typeface="+mn-cs"/>
              </a:rPr>
              <a:t>Ensure students use information text features including headings, bold print, labels etc…………</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7D25E672-0403-47F0-AF0A-3EC78FEDBF62}" type="slidenum">
              <a:rPr lang="en-AU" smtClean="0"/>
              <a:t>8</a:t>
            </a:fld>
            <a:endParaRPr lang="en-AU"/>
          </a:p>
        </p:txBody>
      </p:sp>
    </p:spTree>
    <p:extLst>
      <p:ext uri="{BB962C8B-B14F-4D97-AF65-F5344CB8AC3E}">
        <p14:creationId xmlns:p14="http://schemas.microsoft.com/office/powerpoint/2010/main" val="606041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D25E672-0403-47F0-AF0A-3EC78FEDBF62}" type="slidenum">
              <a:rPr lang="en-AU" smtClean="0"/>
              <a:t>9</a:t>
            </a:fld>
            <a:endParaRPr lang="en-AU"/>
          </a:p>
        </p:txBody>
      </p:sp>
    </p:spTree>
    <p:extLst>
      <p:ext uri="{BB962C8B-B14F-4D97-AF65-F5344CB8AC3E}">
        <p14:creationId xmlns:p14="http://schemas.microsoft.com/office/powerpoint/2010/main" val="222280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May wish to leave this writing task until after the excursion to Nan Tien Temple in Wollongong so that students are able to draw on that experience.</a:t>
            </a:r>
            <a:endParaRPr lang="en-AU" dirty="0"/>
          </a:p>
        </p:txBody>
      </p:sp>
      <p:sp>
        <p:nvSpPr>
          <p:cNvPr id="4" name="Slide Number Placeholder 3"/>
          <p:cNvSpPr>
            <a:spLocks noGrp="1"/>
          </p:cNvSpPr>
          <p:nvPr>
            <p:ph type="sldNum" sz="quarter" idx="10"/>
          </p:nvPr>
        </p:nvSpPr>
        <p:spPr/>
        <p:txBody>
          <a:bodyPr/>
          <a:lstStyle/>
          <a:p>
            <a:fld id="{7D25E672-0403-47F0-AF0A-3EC78FEDBF62}" type="slidenum">
              <a:rPr lang="en-AU" smtClean="0"/>
              <a:t>10</a:t>
            </a:fld>
            <a:endParaRPr lang="en-AU"/>
          </a:p>
        </p:txBody>
      </p:sp>
    </p:spTree>
    <p:extLst>
      <p:ext uri="{BB962C8B-B14F-4D97-AF65-F5344CB8AC3E}">
        <p14:creationId xmlns:p14="http://schemas.microsoft.com/office/powerpoint/2010/main" val="2331076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4062A0-FD2F-4E22-9132-DD4D02CB0A86}" type="datetimeFigureOut">
              <a:rPr lang="en-AU" smtClean="0"/>
              <a:t>27/07/2014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3226091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4062A0-FD2F-4E22-9132-DD4D02CB0A86}" type="datetimeFigureOut">
              <a:rPr lang="en-AU" smtClean="0"/>
              <a:t>27/07/2014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2430879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4062A0-FD2F-4E22-9132-DD4D02CB0A86}" type="datetimeFigureOut">
              <a:rPr lang="en-AU" smtClean="0"/>
              <a:t>27/07/2014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908063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4B4062A0-FD2F-4E22-9132-DD4D02CB0A86}" type="datetimeFigureOut">
              <a:rPr lang="en-AU" smtClean="0"/>
              <a:t>27/07/2014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1210798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4B4062A0-FD2F-4E22-9132-DD4D02CB0A86}" type="datetimeFigureOut">
              <a:rPr lang="en-AU" smtClean="0"/>
              <a:t>27/07/2014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1834793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4062A0-FD2F-4E22-9132-DD4D02CB0A86}" type="datetimeFigureOut">
              <a:rPr lang="en-AU" smtClean="0"/>
              <a:t>27/07/2014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3289386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4062A0-FD2F-4E22-9132-DD4D02CB0A86}" type="datetimeFigureOut">
              <a:rPr lang="en-AU" smtClean="0"/>
              <a:t>27/07/2014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847219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4062A0-FD2F-4E22-9132-DD4D02CB0A86}" type="datetimeFigureOut">
              <a:rPr lang="en-AU" smtClean="0"/>
              <a:t>27/07/2014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3955218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4062A0-FD2F-4E22-9132-DD4D02CB0A86}" type="datetimeFigureOut">
              <a:rPr lang="en-AU" smtClean="0"/>
              <a:t>27/07/2014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3696244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4062A0-FD2F-4E22-9132-DD4D02CB0A86}" type="datetimeFigureOut">
              <a:rPr lang="en-AU" smtClean="0"/>
              <a:t>27/07/2014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3366730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4062A0-FD2F-4E22-9132-DD4D02CB0A86}" type="datetimeFigureOut">
              <a:rPr lang="en-AU" smtClean="0"/>
              <a:t>27/07/2014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2586483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4062A0-FD2F-4E22-9132-DD4D02CB0A86}" type="datetimeFigureOut">
              <a:rPr lang="en-AU" smtClean="0"/>
              <a:t>27/07/2014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3691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4062A0-FD2F-4E22-9132-DD4D02CB0A86}" type="datetimeFigureOut">
              <a:rPr lang="en-AU" smtClean="0"/>
              <a:t>27/07/2014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2320038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4062A0-FD2F-4E22-9132-DD4D02CB0A86}" type="datetimeFigureOut">
              <a:rPr lang="en-AU" smtClean="0"/>
              <a:t>27/07/2014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1203341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062A0-FD2F-4E22-9132-DD4D02CB0A86}" type="datetimeFigureOut">
              <a:rPr lang="en-AU" smtClean="0"/>
              <a:t>27/07/2014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858369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4062A0-FD2F-4E22-9132-DD4D02CB0A86}" type="datetimeFigureOut">
              <a:rPr lang="en-AU" smtClean="0"/>
              <a:t>27/07/2014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2479714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4B4062A0-FD2F-4E22-9132-DD4D02CB0A86}" type="datetimeFigureOut">
              <a:rPr lang="en-AU" smtClean="0"/>
              <a:t>27/07/2014</a:t>
            </a:fld>
            <a:endParaRPr lang="en-AU"/>
          </a:p>
        </p:txBody>
      </p:sp>
      <p:sp>
        <p:nvSpPr>
          <p:cNvPr id="6" name="Footer Placeholder 5"/>
          <p:cNvSpPr>
            <a:spLocks noGrp="1"/>
          </p:cNvSpPr>
          <p:nvPr>
            <p:ph type="ftr" sz="quarter" idx="11"/>
          </p:nvPr>
        </p:nvSpPr>
        <p:spPr>
          <a:xfrm>
            <a:off x="1141412" y="5883275"/>
            <a:ext cx="5105400" cy="365125"/>
          </a:xfrm>
        </p:spPr>
        <p:txBody>
          <a:bodyPr/>
          <a:lstStyle/>
          <a:p>
            <a:endParaRPr lang="en-AU"/>
          </a:p>
        </p:txBody>
      </p:sp>
      <p:sp>
        <p:nvSpPr>
          <p:cNvPr id="7" name="Slide Number Placeholder 6"/>
          <p:cNvSpPr>
            <a:spLocks noGrp="1"/>
          </p:cNvSpPr>
          <p:nvPr>
            <p:ph type="sldNum" sz="quarter" idx="12"/>
          </p:nvPr>
        </p:nvSpPr>
        <p:spPr>
          <a:xfrm>
            <a:off x="10742612" y="5883275"/>
            <a:ext cx="322567" cy="365125"/>
          </a:xfrm>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540574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B4062A0-FD2F-4E22-9132-DD4D02CB0A86}" type="datetimeFigureOut">
              <a:rPr lang="en-AU" smtClean="0"/>
              <a:t>27/07/2014</a:t>
            </a:fld>
            <a:endParaRPr lang="en-AU"/>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AU"/>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484D676-CFBB-4943-BD40-9F5573EA540D}" type="slidenum">
              <a:rPr lang="en-AU" smtClean="0"/>
              <a:t>‹#›</a:t>
            </a:fld>
            <a:endParaRPr lang="en-AU"/>
          </a:p>
        </p:txBody>
      </p:sp>
    </p:spTree>
    <p:extLst>
      <p:ext uri="{BB962C8B-B14F-4D97-AF65-F5344CB8AC3E}">
        <p14:creationId xmlns:p14="http://schemas.microsoft.com/office/powerpoint/2010/main" val="20844152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https://www.youtube.com/embed/7YMgrj4_rd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scootle.edu.au/ec/viewing/S6111/index.html"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ideo" Target="https://www.youtube.com/embed/AnohHTLMs3Q" TargetMode="Externa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ideo" Target="https://www.youtube.com/embed/7tk-WZSqIGQ"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literacyshed.com/the-other-cultures-shed.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pp59n0So-XE"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CpgCtU6woI"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0856" y="2516713"/>
            <a:ext cx="10548257" cy="1754326"/>
          </a:xfrm>
          <a:prstGeom prst="rect">
            <a:avLst/>
          </a:prstGeom>
        </p:spPr>
        <p:txBody>
          <a:bodyPr wrap="square">
            <a:spAutoFit/>
          </a:bodyPr>
          <a:lstStyle/>
          <a:p>
            <a:pPr algn="ctr"/>
            <a:r>
              <a:rPr lang="en-AU" sz="5400" b="1" dirty="0" smtClean="0"/>
              <a:t>Cultures and their Beliefs </a:t>
            </a:r>
          </a:p>
          <a:p>
            <a:pPr algn="ctr"/>
            <a:r>
              <a:rPr lang="en-AU" sz="5400" b="1" dirty="0" smtClean="0"/>
              <a:t>Writing Prompts</a:t>
            </a:r>
            <a:endParaRPr lang="en-AU" sz="5400" b="1" dirty="0"/>
          </a:p>
        </p:txBody>
      </p:sp>
      <p:sp>
        <p:nvSpPr>
          <p:cNvPr id="14" name="TextBox 13"/>
          <p:cNvSpPr txBox="1"/>
          <p:nvPr/>
        </p:nvSpPr>
        <p:spPr>
          <a:xfrm>
            <a:off x="10453816" y="6540843"/>
            <a:ext cx="1689886" cy="246221"/>
          </a:xfrm>
          <a:prstGeom prst="rect">
            <a:avLst/>
          </a:prstGeom>
          <a:noFill/>
        </p:spPr>
        <p:txBody>
          <a:bodyPr wrap="none" rtlCol="0">
            <a:spAutoFit/>
          </a:bodyPr>
          <a:lstStyle/>
          <a:p>
            <a:r>
              <a:rPr lang="en-AU" sz="1000" dirty="0" smtClean="0"/>
              <a:t>Leanne Williamson  2014</a:t>
            </a:r>
            <a:endParaRPr lang="en-AU" sz="1000" dirty="0"/>
          </a:p>
        </p:txBody>
      </p:sp>
      <p:pic>
        <p:nvPicPr>
          <p:cNvPr id="12" name="Picture 2" descr="drag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60609">
            <a:off x="651055" y="482890"/>
            <a:ext cx="1571988" cy="22826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8885" y="183797"/>
            <a:ext cx="1787299" cy="232258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4903" y="123525"/>
            <a:ext cx="1620268" cy="244312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02668">
            <a:off x="9252640" y="557675"/>
            <a:ext cx="2598297" cy="1839243"/>
          </a:xfrm>
          <a:prstGeom prst="rect">
            <a:avLst/>
          </a:prstGeom>
        </p:spPr>
      </p:pic>
      <p:grpSp>
        <p:nvGrpSpPr>
          <p:cNvPr id="9" name="Group 8"/>
          <p:cNvGrpSpPr/>
          <p:nvPr/>
        </p:nvGrpSpPr>
        <p:grpSpPr>
          <a:xfrm>
            <a:off x="1657455" y="4539153"/>
            <a:ext cx="8633076" cy="1881947"/>
            <a:chOff x="643083" y="4630263"/>
            <a:chExt cx="8633076" cy="1881947"/>
          </a:xfrm>
        </p:grpSpPr>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6455" y="4630263"/>
              <a:ext cx="1771778" cy="1865030"/>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7285" y="4639117"/>
              <a:ext cx="1539939" cy="1856176"/>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38232" y="4630263"/>
              <a:ext cx="1919053" cy="1865029"/>
            </a:xfrm>
            <a:prstGeom prst="rect">
              <a:avLst/>
            </a:prstGeom>
          </p:spPr>
        </p:pic>
        <p:pic>
          <p:nvPicPr>
            <p:cNvPr id="13" name="Picture 12"/>
            <p:cNvPicPr>
              <a:picLocks noChangeAspect="1"/>
            </p:cNvPicPr>
            <p:nvPr/>
          </p:nvPicPr>
          <p:blipFill rotWithShape="1">
            <a:blip r:embed="rId10">
              <a:extLst>
                <a:ext uri="{28A0092B-C50C-407E-A947-70E740481C1C}">
                  <a14:useLocalDpi xmlns:a14="http://schemas.microsoft.com/office/drawing/2010/main" val="0"/>
                </a:ext>
              </a:extLst>
            </a:blip>
            <a:srcRect l="4793" r="4793"/>
            <a:stretch/>
          </p:blipFill>
          <p:spPr>
            <a:xfrm>
              <a:off x="7597224" y="4647180"/>
              <a:ext cx="1678935" cy="1856966"/>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3083" y="4647180"/>
              <a:ext cx="1858813" cy="1865030"/>
            </a:xfrm>
            <a:prstGeom prst="rect">
              <a:avLst/>
            </a:prstGeom>
          </p:spPr>
        </p:pic>
      </p:grpSp>
    </p:spTree>
    <p:extLst>
      <p:ext uri="{BB962C8B-B14F-4D97-AF65-F5344CB8AC3E}">
        <p14:creationId xmlns:p14="http://schemas.microsoft.com/office/powerpoint/2010/main" val="4018281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7457" y="117288"/>
            <a:ext cx="5436974" cy="1661993"/>
          </a:xfrm>
          <a:prstGeom prst="rect">
            <a:avLst/>
          </a:prstGeom>
        </p:spPr>
        <p:txBody>
          <a:bodyPr wrap="square">
            <a:spAutoFit/>
          </a:bodyPr>
          <a:lstStyle/>
          <a:p>
            <a:r>
              <a:rPr lang="en-AU" sz="4800" dirty="0" smtClean="0">
                <a:solidFill>
                  <a:srgbClr val="99CC00"/>
                </a:solidFill>
              </a:rPr>
              <a:t>Buddhist Temple</a:t>
            </a:r>
          </a:p>
          <a:p>
            <a:endParaRPr lang="en-AU" dirty="0">
              <a:solidFill>
                <a:schemeClr val="accent6">
                  <a:lumMod val="60000"/>
                  <a:lumOff val="40000"/>
                </a:schemeClr>
              </a:solidFill>
            </a:endParaRPr>
          </a:p>
          <a:p>
            <a:endParaRPr lang="en-AU" dirty="0">
              <a:solidFill>
                <a:schemeClr val="accent6">
                  <a:lumMod val="60000"/>
                  <a:lumOff val="40000"/>
                </a:schemeClr>
              </a:solidFill>
            </a:endParaRPr>
          </a:p>
          <a:p>
            <a:endParaRPr lang="en-AU"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457" y="1382486"/>
            <a:ext cx="6651172" cy="4156982"/>
          </a:xfrm>
          <a:prstGeom prst="rect">
            <a:avLst/>
          </a:prstGeom>
        </p:spPr>
      </p:pic>
      <p:sp>
        <p:nvSpPr>
          <p:cNvPr id="8" name="Rectangle 7"/>
          <p:cNvSpPr/>
          <p:nvPr/>
        </p:nvSpPr>
        <p:spPr>
          <a:xfrm>
            <a:off x="7155126" y="335876"/>
            <a:ext cx="4623217" cy="3785652"/>
          </a:xfrm>
          <a:prstGeom prst="rect">
            <a:avLst/>
          </a:prstGeom>
        </p:spPr>
        <p:txBody>
          <a:bodyPr wrap="square">
            <a:spAutoFit/>
          </a:bodyPr>
          <a:lstStyle/>
          <a:p>
            <a:r>
              <a:rPr lang="en-AU" sz="4000" dirty="0"/>
              <a:t>W</a:t>
            </a:r>
            <a:r>
              <a:rPr lang="en-AU" sz="4000" dirty="0" smtClean="0"/>
              <a:t>rite a descriptive story about spending a day/night or week at the Buddhist Temple.</a:t>
            </a:r>
          </a:p>
        </p:txBody>
      </p:sp>
      <p:sp>
        <p:nvSpPr>
          <p:cNvPr id="9" name="Rectangle 8"/>
          <p:cNvSpPr/>
          <p:nvPr/>
        </p:nvSpPr>
        <p:spPr>
          <a:xfrm>
            <a:off x="7243355" y="4388737"/>
            <a:ext cx="4786183" cy="1323439"/>
          </a:xfrm>
          <a:prstGeom prst="rect">
            <a:avLst/>
          </a:prstGeom>
        </p:spPr>
        <p:txBody>
          <a:bodyPr wrap="square">
            <a:spAutoFit/>
          </a:bodyPr>
          <a:lstStyle/>
          <a:p>
            <a:r>
              <a:rPr lang="en-AU" sz="2000" dirty="0" smtClean="0"/>
              <a:t>(include your 5 senses)</a:t>
            </a:r>
          </a:p>
          <a:p>
            <a:endParaRPr lang="en-AU" sz="2000" dirty="0"/>
          </a:p>
          <a:p>
            <a:r>
              <a:rPr lang="en-AU" sz="2000" dirty="0" smtClean="0"/>
              <a:t>What can you hear, see, taste smell, touch?</a:t>
            </a:r>
            <a:endParaRPr lang="en-AU" sz="2000" dirty="0"/>
          </a:p>
        </p:txBody>
      </p:sp>
    </p:spTree>
    <p:extLst>
      <p:ext uri="{BB962C8B-B14F-4D97-AF65-F5344CB8AC3E}">
        <p14:creationId xmlns:p14="http://schemas.microsoft.com/office/powerpoint/2010/main" val="2842938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90656" y="1099370"/>
            <a:ext cx="4528458" cy="5262979"/>
          </a:xfrm>
          <a:prstGeom prst="rect">
            <a:avLst/>
          </a:prstGeom>
        </p:spPr>
        <p:txBody>
          <a:bodyPr wrap="square">
            <a:spAutoFit/>
          </a:bodyPr>
          <a:lstStyle/>
          <a:p>
            <a:pPr algn="just"/>
            <a:r>
              <a:rPr lang="en-AU" sz="2800" dirty="0"/>
              <a:t>Write down </a:t>
            </a:r>
            <a:r>
              <a:rPr lang="en-AU" sz="2800" dirty="0" smtClean="0"/>
              <a:t>5 – 10 things </a:t>
            </a:r>
            <a:r>
              <a:rPr lang="en-AU" sz="2800" dirty="0"/>
              <a:t>that you would take with you if you had to flee your home like </a:t>
            </a:r>
            <a:r>
              <a:rPr lang="en-AU" sz="2800" dirty="0" err="1"/>
              <a:t>Anh</a:t>
            </a:r>
            <a:r>
              <a:rPr lang="en-AU" sz="2800" dirty="0"/>
              <a:t> Do</a:t>
            </a:r>
            <a:r>
              <a:rPr lang="en-AU" sz="2800" dirty="0" smtClean="0"/>
              <a:t>.</a:t>
            </a:r>
          </a:p>
          <a:p>
            <a:pPr algn="just"/>
            <a:endParaRPr lang="en-AU" sz="2800" dirty="0"/>
          </a:p>
          <a:p>
            <a:pPr algn="just"/>
            <a:r>
              <a:rPr lang="en-AU" sz="2800" dirty="0" smtClean="0"/>
              <a:t>They </a:t>
            </a:r>
            <a:r>
              <a:rPr lang="en-AU" sz="2800" dirty="0"/>
              <a:t>must be able to fit into a backpack and be carried by you</a:t>
            </a:r>
            <a:r>
              <a:rPr lang="en-AU" sz="2800" dirty="0" smtClean="0"/>
              <a:t>.</a:t>
            </a:r>
          </a:p>
          <a:p>
            <a:pPr algn="just"/>
            <a:endParaRPr lang="en-AU" sz="2800" dirty="0"/>
          </a:p>
          <a:p>
            <a:pPr algn="just"/>
            <a:r>
              <a:rPr lang="en-AU" sz="2800" dirty="0" smtClean="0"/>
              <a:t>You need to justify why you would take each item</a:t>
            </a:r>
            <a:endParaRPr lang="en-AU"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429" y="1139428"/>
            <a:ext cx="4299857" cy="5182864"/>
          </a:xfrm>
          <a:prstGeom prst="rect">
            <a:avLst/>
          </a:prstGeom>
        </p:spPr>
      </p:pic>
      <p:sp>
        <p:nvSpPr>
          <p:cNvPr id="4" name="Rectangle 3"/>
          <p:cNvSpPr/>
          <p:nvPr/>
        </p:nvSpPr>
        <p:spPr>
          <a:xfrm>
            <a:off x="716973" y="21771"/>
            <a:ext cx="10059883" cy="830997"/>
          </a:xfrm>
          <a:prstGeom prst="rect">
            <a:avLst/>
          </a:prstGeom>
        </p:spPr>
        <p:txBody>
          <a:bodyPr wrap="square">
            <a:spAutoFit/>
          </a:bodyPr>
          <a:lstStyle/>
          <a:p>
            <a:r>
              <a:rPr lang="en-AU" sz="4800" dirty="0" smtClean="0">
                <a:solidFill>
                  <a:srgbClr val="3BC5E5"/>
                </a:solidFill>
              </a:rPr>
              <a:t>The Little Refugee…</a:t>
            </a:r>
            <a:endParaRPr lang="en-AU" u="sng" dirty="0"/>
          </a:p>
        </p:txBody>
      </p:sp>
    </p:spTree>
    <p:extLst>
      <p:ext uri="{BB962C8B-B14F-4D97-AF65-F5344CB8AC3E}">
        <p14:creationId xmlns:p14="http://schemas.microsoft.com/office/powerpoint/2010/main" val="3672396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8714" y="239486"/>
            <a:ext cx="10755085" cy="830997"/>
          </a:xfrm>
          <a:prstGeom prst="rect">
            <a:avLst/>
          </a:prstGeom>
        </p:spPr>
        <p:txBody>
          <a:bodyPr wrap="square">
            <a:spAutoFit/>
          </a:bodyPr>
          <a:lstStyle/>
          <a:p>
            <a:r>
              <a:rPr lang="en-AU" sz="4800" dirty="0" smtClean="0">
                <a:solidFill>
                  <a:schemeClr val="accent2">
                    <a:lumMod val="40000"/>
                    <a:lumOff val="60000"/>
                  </a:schemeClr>
                </a:solidFill>
              </a:rPr>
              <a:t>I do believe in fairies! I do! I do! I do!</a:t>
            </a:r>
            <a:endParaRPr lang="en-AU" u="sng" dirty="0">
              <a:solidFill>
                <a:schemeClr val="accent2">
                  <a:lumMod val="40000"/>
                  <a:lumOff val="6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634" y="1164771"/>
            <a:ext cx="4265023" cy="5331279"/>
          </a:xfrm>
          <a:prstGeom prst="rect">
            <a:avLst/>
          </a:prstGeom>
        </p:spPr>
      </p:pic>
      <p:sp>
        <p:nvSpPr>
          <p:cNvPr id="4" name="Rectangle 3"/>
          <p:cNvSpPr/>
          <p:nvPr/>
        </p:nvSpPr>
        <p:spPr>
          <a:xfrm>
            <a:off x="5976256" y="2150907"/>
            <a:ext cx="5377543" cy="3046988"/>
          </a:xfrm>
          <a:prstGeom prst="rect">
            <a:avLst/>
          </a:prstGeom>
        </p:spPr>
        <p:txBody>
          <a:bodyPr wrap="square">
            <a:spAutoFit/>
          </a:bodyPr>
          <a:lstStyle/>
          <a:p>
            <a:pPr algn="just"/>
            <a:r>
              <a:rPr lang="en-AU" sz="2400" dirty="0"/>
              <a:t>A young fairy catcher in the enchanted forest near Cranberry </a:t>
            </a:r>
            <a:r>
              <a:rPr lang="en-AU" sz="2400" dirty="0" smtClean="0"/>
              <a:t>Tops sees a bright sparkling light. ” </a:t>
            </a:r>
            <a:r>
              <a:rPr lang="en-AU" sz="2400" dirty="0"/>
              <a:t>I won't let her go, I caught her and she is mine</a:t>
            </a:r>
            <a:r>
              <a:rPr lang="en-AU" sz="2400" dirty="0" smtClean="0"/>
              <a:t>!”</a:t>
            </a:r>
          </a:p>
          <a:p>
            <a:pPr algn="just"/>
            <a:endParaRPr lang="en-AU" sz="2400" dirty="0"/>
          </a:p>
          <a:p>
            <a:pPr algn="just"/>
            <a:endParaRPr lang="en-AU" sz="2400" dirty="0" smtClean="0"/>
          </a:p>
          <a:p>
            <a:pPr algn="just"/>
            <a:r>
              <a:rPr lang="en-AU" sz="2400" dirty="0" smtClean="0"/>
              <a:t>Write what happens next……</a:t>
            </a:r>
            <a:endParaRPr lang="en-AU" sz="2400" dirty="0"/>
          </a:p>
        </p:txBody>
      </p:sp>
    </p:spTree>
    <p:extLst>
      <p:ext uri="{BB962C8B-B14F-4D97-AF65-F5344CB8AC3E}">
        <p14:creationId xmlns:p14="http://schemas.microsoft.com/office/powerpoint/2010/main" val="200949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7YMgrj4_rdE"/>
          <p:cNvPicPr>
            <a:picLocks noRot="1" noChangeAspect="1"/>
          </p:cNvPicPr>
          <p:nvPr>
            <a:videoFile r:link="rId1"/>
          </p:nvPr>
        </p:nvPicPr>
        <p:blipFill>
          <a:blip r:embed="rId3"/>
          <a:stretch>
            <a:fillRect/>
          </a:stretch>
        </p:blipFill>
        <p:spPr>
          <a:xfrm>
            <a:off x="446313" y="1163411"/>
            <a:ext cx="7665961" cy="4312103"/>
          </a:xfrm>
          <a:prstGeom prst="rect">
            <a:avLst/>
          </a:prstGeom>
        </p:spPr>
      </p:pic>
      <p:sp>
        <p:nvSpPr>
          <p:cNvPr id="3" name="Rectangle 2"/>
          <p:cNvSpPr/>
          <p:nvPr/>
        </p:nvSpPr>
        <p:spPr>
          <a:xfrm>
            <a:off x="576942" y="175231"/>
            <a:ext cx="6052457" cy="830997"/>
          </a:xfrm>
          <a:prstGeom prst="rect">
            <a:avLst/>
          </a:prstGeom>
        </p:spPr>
        <p:txBody>
          <a:bodyPr wrap="square">
            <a:spAutoFit/>
          </a:bodyPr>
          <a:lstStyle/>
          <a:p>
            <a:r>
              <a:rPr lang="en-AU" sz="4800" dirty="0" smtClean="0">
                <a:solidFill>
                  <a:schemeClr val="accent2">
                    <a:lumMod val="40000"/>
                    <a:lumOff val="60000"/>
                  </a:schemeClr>
                </a:solidFill>
              </a:rPr>
              <a:t>Yoko’s problem…</a:t>
            </a:r>
            <a:endParaRPr lang="en-AU" u="sng" dirty="0">
              <a:solidFill>
                <a:schemeClr val="accent2">
                  <a:lumMod val="40000"/>
                  <a:lumOff val="60000"/>
                </a:schemeClr>
              </a:solidFill>
            </a:endParaRPr>
          </a:p>
        </p:txBody>
      </p:sp>
      <p:sp>
        <p:nvSpPr>
          <p:cNvPr id="4" name="Rectangle 3"/>
          <p:cNvSpPr/>
          <p:nvPr/>
        </p:nvSpPr>
        <p:spPr>
          <a:xfrm>
            <a:off x="8599713" y="1599418"/>
            <a:ext cx="3341915" cy="3539430"/>
          </a:xfrm>
          <a:prstGeom prst="rect">
            <a:avLst/>
          </a:prstGeom>
        </p:spPr>
        <p:txBody>
          <a:bodyPr wrap="square">
            <a:spAutoFit/>
          </a:bodyPr>
          <a:lstStyle/>
          <a:p>
            <a:r>
              <a:rPr lang="en-AU" sz="3200" dirty="0" smtClean="0"/>
              <a:t>Pretend you are Mrs Jenkins. Write what would have you done to help Yoko with her problem.</a:t>
            </a:r>
            <a:endParaRPr lang="en-AU" sz="3200" dirty="0"/>
          </a:p>
        </p:txBody>
      </p:sp>
    </p:spTree>
    <p:extLst>
      <p:ext uri="{BB962C8B-B14F-4D97-AF65-F5344CB8AC3E}">
        <p14:creationId xmlns:p14="http://schemas.microsoft.com/office/powerpoint/2010/main" val="3126635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44343" y="1583571"/>
            <a:ext cx="5105400" cy="2554545"/>
          </a:xfrm>
          <a:prstGeom prst="rect">
            <a:avLst/>
          </a:prstGeom>
        </p:spPr>
        <p:txBody>
          <a:bodyPr wrap="square">
            <a:spAutoFit/>
          </a:bodyPr>
          <a:lstStyle/>
          <a:p>
            <a:pPr algn="just"/>
            <a:r>
              <a:rPr lang="en-AU" sz="2000" dirty="0"/>
              <a:t>Chinese New Year is a traditional and very important Chinese holiday. It was originally a festival to </a:t>
            </a:r>
            <a:r>
              <a:rPr lang="en-AU" sz="2000" dirty="0" smtClean="0"/>
              <a:t>honour </a:t>
            </a:r>
            <a:r>
              <a:rPr lang="en-AU" sz="2000" dirty="0"/>
              <a:t>ancestors as well as holy or sacred beings. It is also known as the Spring </a:t>
            </a:r>
            <a:r>
              <a:rPr lang="en-AU" sz="2000" dirty="0" smtClean="0"/>
              <a:t>Festival.</a:t>
            </a:r>
          </a:p>
          <a:p>
            <a:pPr algn="just"/>
            <a:endParaRPr lang="en-AU" sz="2000" dirty="0"/>
          </a:p>
          <a:p>
            <a:pPr algn="just"/>
            <a:r>
              <a:rPr lang="en-AU" sz="2000" dirty="0" smtClean="0"/>
              <a:t>Design your own dragon and then write a description to match.</a:t>
            </a:r>
            <a:endParaRPr lang="en-AU"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007" y="1162494"/>
            <a:ext cx="2495523" cy="2418906"/>
          </a:xfrm>
          <a:prstGeom prst="rect">
            <a:avLst/>
          </a:prstGeom>
        </p:spPr>
      </p:pic>
      <p:sp>
        <p:nvSpPr>
          <p:cNvPr id="4" name="Rectangle 3"/>
          <p:cNvSpPr/>
          <p:nvPr/>
        </p:nvSpPr>
        <p:spPr>
          <a:xfrm>
            <a:off x="629888" y="152400"/>
            <a:ext cx="10059883" cy="830997"/>
          </a:xfrm>
          <a:prstGeom prst="rect">
            <a:avLst/>
          </a:prstGeom>
        </p:spPr>
        <p:txBody>
          <a:bodyPr wrap="square">
            <a:spAutoFit/>
          </a:bodyPr>
          <a:lstStyle/>
          <a:p>
            <a:r>
              <a:rPr lang="en-AU" sz="4800" dirty="0" smtClean="0">
                <a:solidFill>
                  <a:srgbClr val="00FFFF"/>
                </a:solidFill>
              </a:rPr>
              <a:t>Chinese New Year …</a:t>
            </a:r>
            <a:endParaRPr lang="en-AU" u="sng" dirty="0">
              <a:solidFill>
                <a:srgbClr val="00FFFF"/>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7549" y="2232094"/>
            <a:ext cx="2989066" cy="198188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063" y="4430921"/>
            <a:ext cx="3404507" cy="2259274"/>
          </a:xfrm>
          <a:prstGeom prst="rect">
            <a:avLst/>
          </a:prstGeom>
        </p:spPr>
      </p:pic>
    </p:spTree>
    <p:extLst>
      <p:ext uri="{BB962C8B-B14F-4D97-AF65-F5344CB8AC3E}">
        <p14:creationId xmlns:p14="http://schemas.microsoft.com/office/powerpoint/2010/main" val="2047948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793" r="4793"/>
          <a:stretch/>
        </p:blipFill>
        <p:spPr>
          <a:xfrm>
            <a:off x="729340" y="564276"/>
            <a:ext cx="4909459" cy="5430049"/>
          </a:xfrm>
          <a:prstGeom prst="rect">
            <a:avLst/>
          </a:prstGeom>
        </p:spPr>
      </p:pic>
      <p:sp>
        <p:nvSpPr>
          <p:cNvPr id="3" name="Rectangle 2"/>
          <p:cNvSpPr/>
          <p:nvPr/>
        </p:nvSpPr>
        <p:spPr>
          <a:xfrm>
            <a:off x="6389914" y="319042"/>
            <a:ext cx="5203372" cy="5447645"/>
          </a:xfrm>
          <a:prstGeom prst="rect">
            <a:avLst/>
          </a:prstGeom>
        </p:spPr>
        <p:txBody>
          <a:bodyPr wrap="square">
            <a:spAutoFit/>
          </a:bodyPr>
          <a:lstStyle/>
          <a:p>
            <a:r>
              <a:rPr lang="en-AU" sz="4800" dirty="0" smtClean="0">
                <a:solidFill>
                  <a:schemeClr val="accent2">
                    <a:lumMod val="60000"/>
                    <a:lumOff val="40000"/>
                  </a:schemeClr>
                </a:solidFill>
              </a:rPr>
              <a:t>Dreamtime Story</a:t>
            </a:r>
          </a:p>
          <a:p>
            <a:endParaRPr lang="en-AU" sz="4800" dirty="0" smtClean="0">
              <a:solidFill>
                <a:schemeClr val="accent6">
                  <a:lumMod val="75000"/>
                </a:schemeClr>
              </a:solidFill>
            </a:endParaRPr>
          </a:p>
          <a:p>
            <a:pPr marL="571500" indent="-571500">
              <a:buFont typeface="Arial" panose="020B0604020202020204" pitchFamily="34" charset="0"/>
              <a:buChar char="•"/>
            </a:pPr>
            <a:r>
              <a:rPr lang="en-AU" sz="3600" dirty="0" smtClean="0"/>
              <a:t>Draw the most important scene from the story and then write a paragraph explaining why it is important.</a:t>
            </a:r>
            <a:endParaRPr lang="en-AU" sz="3600" dirty="0"/>
          </a:p>
        </p:txBody>
      </p:sp>
    </p:spTree>
    <p:extLst>
      <p:ext uri="{BB962C8B-B14F-4D97-AF65-F5344CB8AC3E}">
        <p14:creationId xmlns:p14="http://schemas.microsoft.com/office/powerpoint/2010/main" val="2627093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cstate="print">
            <a:extLst>
              <a:ext uri="{28A0092B-C50C-407E-A947-70E740481C1C}">
                <a14:useLocalDpi xmlns:a14="http://schemas.microsoft.com/office/drawing/2010/main" val="0"/>
              </a:ext>
            </a:extLst>
          </a:blip>
          <a:srcRect l="23987" t="12190" r="25429" b="60406"/>
          <a:stretch/>
        </p:blipFill>
        <p:spPr bwMode="auto">
          <a:xfrm>
            <a:off x="234706" y="1306652"/>
            <a:ext cx="6688608" cy="3325086"/>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0" y="6200393"/>
            <a:ext cx="7249885" cy="646331"/>
          </a:xfrm>
          <a:prstGeom prst="rect">
            <a:avLst/>
          </a:prstGeom>
        </p:spPr>
        <p:txBody>
          <a:bodyPr wrap="square">
            <a:spAutoFit/>
          </a:bodyPr>
          <a:lstStyle/>
          <a:p>
            <a:r>
              <a:rPr lang="en-AU" dirty="0">
                <a:hlinkClick r:id="rId4"/>
              </a:rPr>
              <a:t>http://</a:t>
            </a:r>
            <a:r>
              <a:rPr lang="en-AU" dirty="0" smtClean="0">
                <a:hlinkClick r:id="rId4"/>
              </a:rPr>
              <a:t>www.scootle.edu.au/ec/viewing/S6111/index.html</a:t>
            </a:r>
            <a:endParaRPr lang="en-AU" dirty="0" smtClean="0"/>
          </a:p>
          <a:p>
            <a:endParaRPr lang="en-AU" dirty="0"/>
          </a:p>
        </p:txBody>
      </p:sp>
      <p:sp>
        <p:nvSpPr>
          <p:cNvPr id="5" name="Rectangle 4"/>
          <p:cNvSpPr/>
          <p:nvPr/>
        </p:nvSpPr>
        <p:spPr>
          <a:xfrm>
            <a:off x="576942" y="175231"/>
            <a:ext cx="7424058" cy="830997"/>
          </a:xfrm>
          <a:prstGeom prst="rect">
            <a:avLst/>
          </a:prstGeom>
        </p:spPr>
        <p:txBody>
          <a:bodyPr wrap="square">
            <a:spAutoFit/>
          </a:bodyPr>
          <a:lstStyle/>
          <a:p>
            <a:r>
              <a:rPr lang="en-AU" sz="4800" dirty="0" err="1" smtClean="0">
                <a:solidFill>
                  <a:schemeClr val="accent2">
                    <a:lumMod val="40000"/>
                    <a:lumOff val="60000"/>
                  </a:schemeClr>
                </a:solidFill>
              </a:rPr>
              <a:t>Yamuti</a:t>
            </a:r>
            <a:r>
              <a:rPr lang="en-AU" sz="4800" dirty="0" smtClean="0">
                <a:solidFill>
                  <a:schemeClr val="accent2">
                    <a:lumMod val="40000"/>
                    <a:lumOff val="60000"/>
                  </a:schemeClr>
                </a:solidFill>
              </a:rPr>
              <a:t> Description…</a:t>
            </a:r>
            <a:endParaRPr lang="en-AU" u="sng" dirty="0">
              <a:solidFill>
                <a:schemeClr val="accent2">
                  <a:lumMod val="40000"/>
                  <a:lumOff val="60000"/>
                </a:schemeClr>
              </a:solidFill>
            </a:endParaRPr>
          </a:p>
        </p:txBody>
      </p:sp>
      <p:sp>
        <p:nvSpPr>
          <p:cNvPr id="7" name="Rectangle 6"/>
          <p:cNvSpPr/>
          <p:nvPr/>
        </p:nvSpPr>
        <p:spPr>
          <a:xfrm>
            <a:off x="7445828" y="2374994"/>
            <a:ext cx="4615543" cy="3170099"/>
          </a:xfrm>
          <a:prstGeom prst="rect">
            <a:avLst/>
          </a:prstGeom>
        </p:spPr>
        <p:txBody>
          <a:bodyPr wrap="square">
            <a:spAutoFit/>
          </a:bodyPr>
          <a:lstStyle/>
          <a:p>
            <a:r>
              <a:rPr lang="en-AU" sz="4000" dirty="0" smtClean="0"/>
              <a:t>Draw a picture of your own </a:t>
            </a:r>
            <a:r>
              <a:rPr lang="en-AU" sz="4000" dirty="0" err="1" smtClean="0"/>
              <a:t>Yamuti</a:t>
            </a:r>
            <a:r>
              <a:rPr lang="en-AU" sz="4000" dirty="0" smtClean="0"/>
              <a:t>. Then write a description to match.</a:t>
            </a:r>
            <a:endParaRPr lang="en-AU" sz="4000" dirty="0"/>
          </a:p>
        </p:txBody>
      </p:sp>
    </p:spTree>
    <p:extLst>
      <p:ext uri="{BB962C8B-B14F-4D97-AF65-F5344CB8AC3E}">
        <p14:creationId xmlns:p14="http://schemas.microsoft.com/office/powerpoint/2010/main" val="951975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24058" y="1565970"/>
            <a:ext cx="4572000" cy="3539430"/>
          </a:xfrm>
          <a:prstGeom prst="rect">
            <a:avLst/>
          </a:prstGeom>
        </p:spPr>
        <p:txBody>
          <a:bodyPr wrap="square">
            <a:spAutoFit/>
          </a:bodyPr>
          <a:lstStyle/>
          <a:p>
            <a:pPr algn="just"/>
            <a:r>
              <a:rPr lang="en-AU" sz="2800" dirty="0"/>
              <a:t>Decide on one thing you are most thankful for and create a thank you card for that person, place or thing. Decorate it and include a short message explaining why you appreciate it/him/her. </a:t>
            </a:r>
          </a:p>
        </p:txBody>
      </p:sp>
      <p:pic>
        <p:nvPicPr>
          <p:cNvPr id="3" name="AnohHTLMs3Q"/>
          <p:cNvPicPr>
            <a:picLocks noRot="1" noChangeAspect="1"/>
          </p:cNvPicPr>
          <p:nvPr>
            <a:videoFile r:link="rId1"/>
          </p:nvPr>
        </p:nvPicPr>
        <p:blipFill>
          <a:blip r:embed="rId4"/>
          <a:stretch>
            <a:fillRect/>
          </a:stretch>
        </p:blipFill>
        <p:spPr>
          <a:xfrm>
            <a:off x="239485" y="1292955"/>
            <a:ext cx="6777680" cy="3812445"/>
          </a:xfrm>
          <a:prstGeom prst="rect">
            <a:avLst/>
          </a:prstGeom>
        </p:spPr>
      </p:pic>
      <p:sp>
        <p:nvSpPr>
          <p:cNvPr id="4" name="Rectangle 3"/>
          <p:cNvSpPr/>
          <p:nvPr/>
        </p:nvSpPr>
        <p:spPr>
          <a:xfrm>
            <a:off x="149412" y="261647"/>
            <a:ext cx="9158276" cy="646331"/>
          </a:xfrm>
          <a:prstGeom prst="rect">
            <a:avLst/>
          </a:prstGeom>
        </p:spPr>
        <p:txBody>
          <a:bodyPr wrap="none">
            <a:spAutoFit/>
          </a:bodyPr>
          <a:lstStyle/>
          <a:p>
            <a:r>
              <a:rPr lang="en-AU" sz="3600" dirty="0">
                <a:solidFill>
                  <a:srgbClr val="00FFFF"/>
                </a:solidFill>
              </a:rPr>
              <a:t>Thanksgiving around a </a:t>
            </a:r>
            <a:r>
              <a:rPr lang="en-AU" sz="3600" dirty="0" err="1">
                <a:solidFill>
                  <a:srgbClr val="00FFFF"/>
                </a:solidFill>
              </a:rPr>
              <a:t>ping-pong</a:t>
            </a:r>
            <a:r>
              <a:rPr lang="en-AU" sz="3600" dirty="0">
                <a:solidFill>
                  <a:srgbClr val="00FFFF"/>
                </a:solidFill>
              </a:rPr>
              <a:t> table </a:t>
            </a:r>
          </a:p>
        </p:txBody>
      </p:sp>
    </p:spTree>
    <p:extLst>
      <p:ext uri="{BB962C8B-B14F-4D97-AF65-F5344CB8AC3E}">
        <p14:creationId xmlns:p14="http://schemas.microsoft.com/office/powerpoint/2010/main" val="355927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10455" y="1393095"/>
            <a:ext cx="5105400" cy="4524315"/>
          </a:xfrm>
          <a:prstGeom prst="rect">
            <a:avLst/>
          </a:prstGeom>
        </p:spPr>
        <p:txBody>
          <a:bodyPr wrap="square">
            <a:spAutoFit/>
          </a:bodyPr>
          <a:lstStyle/>
          <a:p>
            <a:r>
              <a:rPr lang="en-AU" sz="2400" dirty="0"/>
              <a:t>The Christmas crew can identify how naughty or nice kids are. It's not too late to make sure you're nice count is higher than your naughty count.</a:t>
            </a:r>
          </a:p>
          <a:p>
            <a:r>
              <a:rPr lang="en-AU" sz="2400" dirty="0"/>
              <a:t> </a:t>
            </a:r>
          </a:p>
          <a:p>
            <a:r>
              <a:rPr lang="en-AU" sz="2400" dirty="0"/>
              <a:t>Write down 3 naughty, or not-so-nice, things you've done this year. For each naughty thing you did, write a way you can make it up to the person your naughty </a:t>
            </a:r>
            <a:r>
              <a:rPr lang="en-AU" sz="2400" dirty="0" smtClean="0"/>
              <a:t>behaviour </a:t>
            </a:r>
            <a:r>
              <a:rPr lang="en-AU" sz="2400" dirty="0"/>
              <a:t>affected.</a:t>
            </a:r>
          </a:p>
        </p:txBody>
      </p:sp>
      <p:sp>
        <p:nvSpPr>
          <p:cNvPr id="3" name="Rectangle 2"/>
          <p:cNvSpPr/>
          <p:nvPr/>
        </p:nvSpPr>
        <p:spPr>
          <a:xfrm>
            <a:off x="367052" y="250763"/>
            <a:ext cx="6343403" cy="769441"/>
          </a:xfrm>
          <a:prstGeom prst="rect">
            <a:avLst/>
          </a:prstGeom>
        </p:spPr>
        <p:txBody>
          <a:bodyPr wrap="none">
            <a:spAutoFit/>
          </a:bodyPr>
          <a:lstStyle/>
          <a:p>
            <a:r>
              <a:rPr lang="en-AU" sz="4400" dirty="0">
                <a:solidFill>
                  <a:schemeClr val="accent5">
                    <a:lumMod val="60000"/>
                    <a:lumOff val="40000"/>
                  </a:schemeClr>
                </a:solidFill>
              </a:rPr>
              <a:t>From Naughty to </a:t>
            </a:r>
            <a:r>
              <a:rPr lang="en-AU" sz="4400" dirty="0" smtClean="0">
                <a:solidFill>
                  <a:schemeClr val="accent5">
                    <a:lumMod val="60000"/>
                    <a:lumOff val="40000"/>
                  </a:schemeClr>
                </a:solidFill>
              </a:rPr>
              <a:t>Nice!</a:t>
            </a:r>
            <a:endParaRPr lang="en-AU" sz="4400" dirty="0">
              <a:solidFill>
                <a:schemeClr val="accent5">
                  <a:lumMod val="60000"/>
                  <a:lumOff val="40000"/>
                </a:schemeClr>
              </a:solidFill>
            </a:endParaRPr>
          </a:p>
        </p:txBody>
      </p:sp>
      <p:pic>
        <p:nvPicPr>
          <p:cNvPr id="4" name="7tk-WZSqIGQ"/>
          <p:cNvPicPr>
            <a:picLocks noRot="1" noChangeAspect="1"/>
          </p:cNvPicPr>
          <p:nvPr>
            <a:videoFile r:link="rId1"/>
          </p:nvPr>
        </p:nvPicPr>
        <p:blipFill>
          <a:blip r:embed="rId4"/>
          <a:stretch>
            <a:fillRect/>
          </a:stretch>
        </p:blipFill>
        <p:spPr>
          <a:xfrm>
            <a:off x="195943" y="1381933"/>
            <a:ext cx="6231957" cy="3505476"/>
          </a:xfrm>
          <a:prstGeom prst="rect">
            <a:avLst/>
          </a:prstGeom>
        </p:spPr>
      </p:pic>
    </p:spTree>
    <p:extLst>
      <p:ext uri="{BB962C8B-B14F-4D97-AF65-F5344CB8AC3E}">
        <p14:creationId xmlns:p14="http://schemas.microsoft.com/office/powerpoint/2010/main" val="2592290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 y="1130689"/>
            <a:ext cx="4632960" cy="4876800"/>
          </a:xfrm>
          <a:prstGeom prst="rect">
            <a:avLst/>
          </a:prstGeom>
        </p:spPr>
      </p:pic>
      <p:sp>
        <p:nvSpPr>
          <p:cNvPr id="5" name="Rectangle 4"/>
          <p:cNvSpPr/>
          <p:nvPr/>
        </p:nvSpPr>
        <p:spPr>
          <a:xfrm>
            <a:off x="5625440" y="1207521"/>
            <a:ext cx="6307282" cy="4524315"/>
          </a:xfrm>
          <a:prstGeom prst="rect">
            <a:avLst/>
          </a:prstGeom>
        </p:spPr>
        <p:txBody>
          <a:bodyPr wrap="square">
            <a:spAutoFit/>
          </a:bodyPr>
          <a:lstStyle/>
          <a:p>
            <a:pPr algn="just"/>
            <a:r>
              <a:rPr lang="en-AU" sz="2400" dirty="0" smtClean="0">
                <a:solidFill>
                  <a:srgbClr val="FFFF00"/>
                </a:solidFill>
              </a:rPr>
              <a:t>Discuss with your learning partner what the author’s main message was in this book.</a:t>
            </a:r>
          </a:p>
          <a:p>
            <a:pPr algn="just"/>
            <a:endParaRPr lang="en-AU" sz="2400" dirty="0">
              <a:solidFill>
                <a:srgbClr val="FFFF00"/>
              </a:solidFill>
            </a:endParaRPr>
          </a:p>
          <a:p>
            <a:pPr algn="just"/>
            <a:r>
              <a:rPr lang="en-AU" sz="2400" dirty="0" smtClean="0">
                <a:solidFill>
                  <a:srgbClr val="FFFF00"/>
                </a:solidFill>
              </a:rPr>
              <a:t>Then write two paragraphs.</a:t>
            </a:r>
          </a:p>
          <a:p>
            <a:pPr algn="just"/>
            <a:endParaRPr lang="en-AU" sz="2400" dirty="0" smtClean="0">
              <a:solidFill>
                <a:srgbClr val="FFFF00"/>
              </a:solidFill>
            </a:endParaRPr>
          </a:p>
          <a:p>
            <a:pPr algn="just"/>
            <a:r>
              <a:rPr lang="en-AU" sz="2400" dirty="0" smtClean="0">
                <a:solidFill>
                  <a:srgbClr val="FFFF00"/>
                </a:solidFill>
              </a:rPr>
              <a:t>In the first write what makes you the same as everyone else. In the second, write what makes you different to your friends or family.</a:t>
            </a:r>
            <a:endParaRPr lang="en-AU" sz="2400" dirty="0">
              <a:solidFill>
                <a:srgbClr val="FFFF00"/>
              </a:solidFill>
            </a:endParaRPr>
          </a:p>
          <a:p>
            <a:pPr lvl="1">
              <a:lnSpc>
                <a:spcPct val="150000"/>
              </a:lnSpc>
            </a:pPr>
            <a:endParaRPr lang="en-AU" sz="3200" dirty="0">
              <a:solidFill>
                <a:schemeClr val="accent6">
                  <a:lumMod val="60000"/>
                  <a:lumOff val="40000"/>
                </a:schemeClr>
              </a:solidFill>
            </a:endParaRPr>
          </a:p>
        </p:txBody>
      </p:sp>
      <p:sp>
        <p:nvSpPr>
          <p:cNvPr id="6" name="Rectangle 5"/>
          <p:cNvSpPr/>
          <p:nvPr/>
        </p:nvSpPr>
        <p:spPr>
          <a:xfrm>
            <a:off x="1174173" y="0"/>
            <a:ext cx="10059883" cy="830997"/>
          </a:xfrm>
          <a:prstGeom prst="rect">
            <a:avLst/>
          </a:prstGeom>
        </p:spPr>
        <p:txBody>
          <a:bodyPr wrap="square">
            <a:spAutoFit/>
          </a:bodyPr>
          <a:lstStyle/>
          <a:p>
            <a:r>
              <a:rPr lang="en-AU" sz="4800" dirty="0" smtClean="0">
                <a:solidFill>
                  <a:srgbClr val="3BC5E5"/>
                </a:solidFill>
              </a:rPr>
              <a:t>We are the same, yet different!</a:t>
            </a:r>
            <a:endParaRPr lang="en-AU" u="sng" dirty="0"/>
          </a:p>
        </p:txBody>
      </p:sp>
    </p:spTree>
    <p:extLst>
      <p:ext uri="{BB962C8B-B14F-4D97-AF65-F5344CB8AC3E}">
        <p14:creationId xmlns:p14="http://schemas.microsoft.com/office/powerpoint/2010/main" val="2127505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173" y="1199706"/>
            <a:ext cx="3435123" cy="5179662"/>
          </a:xfrm>
          <a:prstGeom prst="rect">
            <a:avLst/>
          </a:prstGeom>
        </p:spPr>
      </p:pic>
      <p:sp>
        <p:nvSpPr>
          <p:cNvPr id="3" name="Rectangle 2"/>
          <p:cNvSpPr/>
          <p:nvPr/>
        </p:nvSpPr>
        <p:spPr>
          <a:xfrm>
            <a:off x="6082690" y="2114106"/>
            <a:ext cx="5390851" cy="2862322"/>
          </a:xfrm>
          <a:prstGeom prst="rect">
            <a:avLst/>
          </a:prstGeom>
        </p:spPr>
        <p:txBody>
          <a:bodyPr wrap="square">
            <a:spAutoFit/>
          </a:bodyPr>
          <a:lstStyle/>
          <a:p>
            <a:r>
              <a:rPr lang="en-AU" sz="6000" dirty="0" smtClean="0"/>
              <a:t>Write a story about this character.</a:t>
            </a:r>
            <a:endParaRPr lang="en-AU" sz="6000" dirty="0"/>
          </a:p>
        </p:txBody>
      </p:sp>
      <p:sp>
        <p:nvSpPr>
          <p:cNvPr id="4" name="Rectangle 3"/>
          <p:cNvSpPr/>
          <p:nvPr/>
        </p:nvSpPr>
        <p:spPr>
          <a:xfrm>
            <a:off x="911234" y="97971"/>
            <a:ext cx="10059883" cy="830997"/>
          </a:xfrm>
          <a:prstGeom prst="rect">
            <a:avLst/>
          </a:prstGeom>
        </p:spPr>
        <p:txBody>
          <a:bodyPr wrap="square">
            <a:spAutoFit/>
          </a:bodyPr>
          <a:lstStyle/>
          <a:p>
            <a:r>
              <a:rPr lang="en-AU" sz="4800" dirty="0" smtClean="0">
                <a:solidFill>
                  <a:srgbClr val="FF66CC"/>
                </a:solidFill>
              </a:rPr>
              <a:t>Creative Writing!</a:t>
            </a:r>
            <a:endParaRPr lang="en-AU" u="sng" dirty="0">
              <a:solidFill>
                <a:srgbClr val="FF66CC"/>
              </a:solidFill>
            </a:endParaRPr>
          </a:p>
        </p:txBody>
      </p:sp>
    </p:spTree>
    <p:extLst>
      <p:ext uri="{BB962C8B-B14F-4D97-AF65-F5344CB8AC3E}">
        <p14:creationId xmlns:p14="http://schemas.microsoft.com/office/powerpoint/2010/main" val="1780079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29" y="1197430"/>
            <a:ext cx="6812035" cy="3831770"/>
          </a:xfrm>
          <a:prstGeom prst="rect">
            <a:avLst/>
          </a:prstGeom>
        </p:spPr>
      </p:pic>
      <p:sp>
        <p:nvSpPr>
          <p:cNvPr id="5" name="Rectangle 4"/>
          <p:cNvSpPr/>
          <p:nvPr/>
        </p:nvSpPr>
        <p:spPr>
          <a:xfrm>
            <a:off x="206829" y="6121178"/>
            <a:ext cx="6096000" cy="523220"/>
          </a:xfrm>
          <a:prstGeom prst="rect">
            <a:avLst/>
          </a:prstGeom>
        </p:spPr>
        <p:txBody>
          <a:bodyPr>
            <a:spAutoFit/>
          </a:bodyPr>
          <a:lstStyle/>
          <a:p>
            <a:r>
              <a:rPr lang="en-AU" sz="1400" dirty="0">
                <a:hlinkClick r:id="rId4"/>
              </a:rPr>
              <a:t>http://</a:t>
            </a:r>
            <a:r>
              <a:rPr lang="en-AU" sz="1400" dirty="0" smtClean="0">
                <a:hlinkClick r:id="rId4"/>
              </a:rPr>
              <a:t>www.literacyshed.com/the-other-cultures-shed.html</a:t>
            </a:r>
            <a:endParaRPr lang="en-AU" sz="1400" dirty="0" smtClean="0"/>
          </a:p>
          <a:p>
            <a:endParaRPr lang="en-AU" sz="1400" dirty="0"/>
          </a:p>
        </p:txBody>
      </p:sp>
      <p:sp>
        <p:nvSpPr>
          <p:cNvPr id="6" name="Rectangle 5"/>
          <p:cNvSpPr/>
          <p:nvPr/>
        </p:nvSpPr>
        <p:spPr>
          <a:xfrm>
            <a:off x="7465179" y="587191"/>
            <a:ext cx="4269622" cy="5632311"/>
          </a:xfrm>
          <a:prstGeom prst="rect">
            <a:avLst/>
          </a:prstGeom>
        </p:spPr>
        <p:txBody>
          <a:bodyPr wrap="square">
            <a:spAutoFit/>
          </a:bodyPr>
          <a:lstStyle/>
          <a:p>
            <a:r>
              <a:rPr lang="en-AU" sz="3600" dirty="0" smtClean="0"/>
              <a:t>After viewing the brief video of Zahra:</a:t>
            </a:r>
          </a:p>
          <a:p>
            <a:endParaRPr lang="en-AU" sz="3600" dirty="0"/>
          </a:p>
          <a:p>
            <a:r>
              <a:rPr lang="en-AU" sz="3600" dirty="0" smtClean="0"/>
              <a:t>Write </a:t>
            </a:r>
            <a:r>
              <a:rPr lang="en-AU" sz="3600" dirty="0"/>
              <a:t>a persuasive letter to the government to support funding </a:t>
            </a:r>
            <a:r>
              <a:rPr lang="en-AU" sz="3600" dirty="0" smtClean="0"/>
              <a:t>of water </a:t>
            </a:r>
            <a:r>
              <a:rPr lang="en-AU" sz="3600" dirty="0"/>
              <a:t>supplies in </a:t>
            </a:r>
            <a:r>
              <a:rPr lang="en-AU" sz="3600" dirty="0" smtClean="0"/>
              <a:t>Africa.</a:t>
            </a:r>
            <a:endParaRPr lang="en-AU" sz="3600" dirty="0"/>
          </a:p>
        </p:txBody>
      </p:sp>
    </p:spTree>
    <p:extLst>
      <p:ext uri="{BB962C8B-B14F-4D97-AF65-F5344CB8AC3E}">
        <p14:creationId xmlns:p14="http://schemas.microsoft.com/office/powerpoint/2010/main" val="2101770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392" y="1412117"/>
            <a:ext cx="4733859" cy="4749692"/>
          </a:xfrm>
          <a:prstGeom prst="rect">
            <a:avLst/>
          </a:prstGeom>
        </p:spPr>
      </p:pic>
      <p:sp>
        <p:nvSpPr>
          <p:cNvPr id="5" name="Rectangle 4"/>
          <p:cNvSpPr/>
          <p:nvPr/>
        </p:nvSpPr>
        <p:spPr>
          <a:xfrm>
            <a:off x="5538355" y="1412117"/>
            <a:ext cx="6307282" cy="5709255"/>
          </a:xfrm>
          <a:prstGeom prst="rect">
            <a:avLst/>
          </a:prstGeom>
        </p:spPr>
        <p:txBody>
          <a:bodyPr wrap="square">
            <a:spAutoFit/>
          </a:bodyPr>
          <a:lstStyle/>
          <a:p>
            <a:pPr algn="just"/>
            <a:r>
              <a:rPr lang="en-AU" sz="3000" dirty="0" smtClean="0">
                <a:solidFill>
                  <a:schemeClr val="accent6">
                    <a:lumMod val="40000"/>
                    <a:lumOff val="60000"/>
                  </a:schemeClr>
                </a:solidFill>
              </a:rPr>
              <a:t>Think about the language the  author used to describe what life was like for </a:t>
            </a:r>
            <a:r>
              <a:rPr lang="en-AU" sz="3000" dirty="0" err="1" smtClean="0">
                <a:solidFill>
                  <a:schemeClr val="accent6">
                    <a:lumMod val="40000"/>
                    <a:lumOff val="60000"/>
                  </a:schemeClr>
                </a:solidFill>
              </a:rPr>
              <a:t>Ziba</a:t>
            </a:r>
            <a:r>
              <a:rPr lang="en-AU" sz="3000" dirty="0" smtClean="0">
                <a:solidFill>
                  <a:schemeClr val="accent6">
                    <a:lumMod val="40000"/>
                    <a:lumOff val="60000"/>
                  </a:schemeClr>
                </a:solidFill>
              </a:rPr>
              <a:t>. With this in mind, write a descriptive story about what your life is like.</a:t>
            </a:r>
          </a:p>
          <a:p>
            <a:endParaRPr lang="en-AU" dirty="0" smtClean="0">
              <a:solidFill>
                <a:schemeClr val="accent6">
                  <a:lumMod val="40000"/>
                  <a:lumOff val="60000"/>
                </a:schemeClr>
              </a:solidFill>
            </a:endParaRPr>
          </a:p>
          <a:p>
            <a:r>
              <a:rPr lang="en-AU" b="1" dirty="0" smtClean="0">
                <a:solidFill>
                  <a:schemeClr val="accent6">
                    <a:lumMod val="40000"/>
                    <a:lumOff val="60000"/>
                  </a:schemeClr>
                </a:solidFill>
              </a:rPr>
              <a:t>Consider</a:t>
            </a:r>
            <a:r>
              <a:rPr lang="en-AU" b="1" dirty="0">
                <a:solidFill>
                  <a:schemeClr val="accent6">
                    <a:lumMod val="40000"/>
                    <a:lumOff val="60000"/>
                  </a:schemeClr>
                </a:solidFill>
              </a:rPr>
              <a:t>:</a:t>
            </a:r>
          </a:p>
          <a:p>
            <a:pPr marL="742950" lvl="1" indent="-285750">
              <a:lnSpc>
                <a:spcPct val="150000"/>
              </a:lnSpc>
              <a:buFont typeface="Arial" panose="020B0604020202020204" pitchFamily="34" charset="0"/>
              <a:buChar char="•"/>
            </a:pPr>
            <a:r>
              <a:rPr lang="en-AU" dirty="0" smtClean="0">
                <a:solidFill>
                  <a:schemeClr val="accent6">
                    <a:lumMod val="40000"/>
                    <a:lumOff val="60000"/>
                  </a:schemeClr>
                </a:solidFill>
              </a:rPr>
              <a:t> What </a:t>
            </a:r>
            <a:r>
              <a:rPr lang="en-AU" dirty="0">
                <a:solidFill>
                  <a:schemeClr val="accent6">
                    <a:lumMod val="40000"/>
                    <a:lumOff val="60000"/>
                  </a:schemeClr>
                </a:solidFill>
              </a:rPr>
              <a:t>you remember from when you were </a:t>
            </a:r>
            <a:r>
              <a:rPr lang="en-AU" dirty="0" smtClean="0">
                <a:solidFill>
                  <a:schemeClr val="accent6">
                    <a:lumMod val="40000"/>
                    <a:lumOff val="60000"/>
                  </a:schemeClr>
                </a:solidFill>
              </a:rPr>
              <a:t>younger.</a:t>
            </a:r>
            <a:endParaRPr lang="en-AU" dirty="0">
              <a:solidFill>
                <a:schemeClr val="accent6">
                  <a:lumMod val="40000"/>
                  <a:lumOff val="60000"/>
                </a:schemeClr>
              </a:solidFill>
            </a:endParaRPr>
          </a:p>
          <a:p>
            <a:pPr marL="742950" lvl="1" indent="-285750">
              <a:lnSpc>
                <a:spcPct val="150000"/>
              </a:lnSpc>
              <a:buFont typeface="Arial" panose="020B0604020202020204" pitchFamily="34" charset="0"/>
              <a:buChar char="•"/>
            </a:pPr>
            <a:r>
              <a:rPr lang="en-AU" dirty="0">
                <a:solidFill>
                  <a:schemeClr val="accent6">
                    <a:lumMod val="40000"/>
                    <a:lumOff val="60000"/>
                  </a:schemeClr>
                </a:solidFill>
              </a:rPr>
              <a:t>Think about where you lived.</a:t>
            </a:r>
          </a:p>
          <a:p>
            <a:pPr marL="742950" lvl="1" indent="-285750">
              <a:buFont typeface="Arial" panose="020B0604020202020204" pitchFamily="34" charset="0"/>
              <a:buChar char="•"/>
            </a:pPr>
            <a:r>
              <a:rPr lang="en-AU" dirty="0">
                <a:solidFill>
                  <a:schemeClr val="accent6">
                    <a:lumMod val="40000"/>
                    <a:lumOff val="60000"/>
                  </a:schemeClr>
                </a:solidFill>
              </a:rPr>
              <a:t>What you </a:t>
            </a:r>
            <a:r>
              <a:rPr lang="en-AU" dirty="0" smtClean="0">
                <a:solidFill>
                  <a:schemeClr val="accent6">
                    <a:lumMod val="40000"/>
                    <a:lumOff val="60000"/>
                  </a:schemeClr>
                </a:solidFill>
              </a:rPr>
              <a:t>played.</a:t>
            </a:r>
          </a:p>
          <a:p>
            <a:pPr marL="742950" lvl="1" indent="-285750">
              <a:buFont typeface="Arial" panose="020B0604020202020204" pitchFamily="34" charset="0"/>
              <a:buChar char="•"/>
            </a:pPr>
            <a:r>
              <a:rPr lang="en-AU" dirty="0" smtClean="0">
                <a:solidFill>
                  <a:schemeClr val="accent6">
                    <a:lumMod val="40000"/>
                    <a:lumOff val="60000"/>
                  </a:schemeClr>
                </a:solidFill>
              </a:rPr>
              <a:t>How </a:t>
            </a:r>
            <a:r>
              <a:rPr lang="en-AU" dirty="0">
                <a:solidFill>
                  <a:schemeClr val="accent6">
                    <a:lumMod val="40000"/>
                    <a:lumOff val="60000"/>
                  </a:schemeClr>
                </a:solidFill>
              </a:rPr>
              <a:t>you helped your family</a:t>
            </a:r>
            <a:r>
              <a:rPr lang="en-AU" sz="3200" dirty="0">
                <a:solidFill>
                  <a:schemeClr val="accent6">
                    <a:lumMod val="40000"/>
                    <a:lumOff val="60000"/>
                  </a:schemeClr>
                </a:solidFill>
              </a:rPr>
              <a:t>.</a:t>
            </a:r>
          </a:p>
          <a:p>
            <a:pPr lvl="1">
              <a:lnSpc>
                <a:spcPct val="150000"/>
              </a:lnSpc>
            </a:pPr>
            <a:endParaRPr lang="en-AU" sz="3200" dirty="0">
              <a:solidFill>
                <a:schemeClr val="accent6">
                  <a:lumMod val="60000"/>
                  <a:lumOff val="40000"/>
                </a:schemeClr>
              </a:solidFill>
            </a:endParaRPr>
          </a:p>
        </p:txBody>
      </p:sp>
      <p:sp>
        <p:nvSpPr>
          <p:cNvPr id="6" name="Rectangle 5"/>
          <p:cNvSpPr/>
          <p:nvPr/>
        </p:nvSpPr>
        <p:spPr>
          <a:xfrm>
            <a:off x="1859974" y="161187"/>
            <a:ext cx="7356762" cy="830997"/>
          </a:xfrm>
          <a:prstGeom prst="rect">
            <a:avLst/>
          </a:prstGeom>
        </p:spPr>
        <p:txBody>
          <a:bodyPr wrap="square">
            <a:spAutoFit/>
          </a:bodyPr>
          <a:lstStyle/>
          <a:p>
            <a:r>
              <a:rPr lang="en-AU" sz="4800" dirty="0" smtClean="0">
                <a:solidFill>
                  <a:srgbClr val="3BC5E5"/>
                </a:solidFill>
              </a:rPr>
              <a:t>Descriptive story: </a:t>
            </a:r>
            <a:r>
              <a:rPr lang="en-AU" sz="4800" u="sng" dirty="0" smtClean="0"/>
              <a:t>My life</a:t>
            </a:r>
            <a:endParaRPr lang="en-AU" u="sng" dirty="0"/>
          </a:p>
        </p:txBody>
      </p:sp>
    </p:spTree>
    <p:extLst>
      <p:ext uri="{BB962C8B-B14F-4D97-AF65-F5344CB8AC3E}">
        <p14:creationId xmlns:p14="http://schemas.microsoft.com/office/powerpoint/2010/main" val="3427354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p59n0So-XE"/>
          <p:cNvPicPr>
            <a:picLocks noRot="1" noChangeAspect="1"/>
          </p:cNvPicPr>
          <p:nvPr>
            <a:videoFile r:link="rId1"/>
          </p:nvPr>
        </p:nvPicPr>
        <p:blipFill>
          <a:blip r:embed="rId4"/>
          <a:stretch>
            <a:fillRect/>
          </a:stretch>
        </p:blipFill>
        <p:spPr>
          <a:xfrm>
            <a:off x="401781" y="1457325"/>
            <a:ext cx="6571673" cy="4153766"/>
          </a:xfrm>
          <a:prstGeom prst="rect">
            <a:avLst/>
          </a:prstGeom>
        </p:spPr>
      </p:pic>
      <p:sp>
        <p:nvSpPr>
          <p:cNvPr id="5" name="Rectangle 4"/>
          <p:cNvSpPr/>
          <p:nvPr/>
        </p:nvSpPr>
        <p:spPr>
          <a:xfrm>
            <a:off x="716972" y="285879"/>
            <a:ext cx="10235045" cy="830997"/>
          </a:xfrm>
          <a:prstGeom prst="rect">
            <a:avLst/>
          </a:prstGeom>
        </p:spPr>
        <p:txBody>
          <a:bodyPr wrap="square">
            <a:spAutoFit/>
          </a:bodyPr>
          <a:lstStyle/>
          <a:p>
            <a:r>
              <a:rPr lang="en-AU" sz="4800" dirty="0" smtClean="0">
                <a:solidFill>
                  <a:srgbClr val="92D050"/>
                </a:solidFill>
              </a:rPr>
              <a:t>Story of Diwali : Rama and </a:t>
            </a:r>
            <a:r>
              <a:rPr lang="en-AU" sz="4800" dirty="0" err="1" smtClean="0">
                <a:solidFill>
                  <a:srgbClr val="92D050"/>
                </a:solidFill>
              </a:rPr>
              <a:t>Sita</a:t>
            </a:r>
            <a:endParaRPr lang="en-AU" dirty="0">
              <a:solidFill>
                <a:srgbClr val="92D050"/>
              </a:solidFill>
            </a:endParaRPr>
          </a:p>
        </p:txBody>
      </p:sp>
      <p:sp>
        <p:nvSpPr>
          <p:cNvPr id="6" name="Rectangle 5"/>
          <p:cNvSpPr/>
          <p:nvPr/>
        </p:nvSpPr>
        <p:spPr>
          <a:xfrm>
            <a:off x="7377545" y="1412117"/>
            <a:ext cx="4499264" cy="4524315"/>
          </a:xfrm>
          <a:prstGeom prst="rect">
            <a:avLst/>
          </a:prstGeom>
        </p:spPr>
        <p:txBody>
          <a:bodyPr wrap="square">
            <a:spAutoFit/>
          </a:bodyPr>
          <a:lstStyle/>
          <a:p>
            <a:pPr algn="just"/>
            <a:r>
              <a:rPr lang="en-AU" sz="3200" dirty="0" smtClean="0">
                <a:solidFill>
                  <a:schemeClr val="accent6">
                    <a:lumMod val="40000"/>
                    <a:lumOff val="60000"/>
                  </a:schemeClr>
                </a:solidFill>
              </a:rPr>
              <a:t>Watch the story of Rama and </a:t>
            </a:r>
            <a:r>
              <a:rPr lang="en-AU" sz="3200" dirty="0" err="1" smtClean="0">
                <a:solidFill>
                  <a:schemeClr val="accent6">
                    <a:lumMod val="40000"/>
                    <a:lumOff val="60000"/>
                  </a:schemeClr>
                </a:solidFill>
              </a:rPr>
              <a:t>Sita</a:t>
            </a:r>
            <a:r>
              <a:rPr lang="en-AU" sz="3200" dirty="0" smtClean="0">
                <a:solidFill>
                  <a:schemeClr val="accent6">
                    <a:lumMod val="40000"/>
                    <a:lumOff val="60000"/>
                  </a:schemeClr>
                </a:solidFill>
              </a:rPr>
              <a:t>.</a:t>
            </a:r>
          </a:p>
          <a:p>
            <a:pPr algn="just"/>
            <a:endParaRPr lang="en-AU" sz="3200" dirty="0" smtClean="0">
              <a:solidFill>
                <a:schemeClr val="accent6">
                  <a:lumMod val="40000"/>
                  <a:lumOff val="60000"/>
                </a:schemeClr>
              </a:solidFill>
            </a:endParaRPr>
          </a:p>
          <a:p>
            <a:pPr algn="just"/>
            <a:r>
              <a:rPr lang="en-AU" dirty="0" smtClean="0">
                <a:solidFill>
                  <a:schemeClr val="accent6">
                    <a:lumMod val="40000"/>
                    <a:lumOff val="60000"/>
                  </a:schemeClr>
                </a:solidFill>
              </a:rPr>
              <a:t>Then complete the following:</a:t>
            </a:r>
          </a:p>
          <a:p>
            <a:pPr algn="just"/>
            <a:endParaRPr lang="en-AU" dirty="0">
              <a:solidFill>
                <a:schemeClr val="accent6">
                  <a:lumMod val="40000"/>
                  <a:lumOff val="60000"/>
                </a:schemeClr>
              </a:solidFill>
            </a:endParaRPr>
          </a:p>
          <a:p>
            <a:pPr marL="285750" indent="-285750" algn="just">
              <a:buFont typeface="Arial" panose="020B0604020202020204" pitchFamily="34" charset="0"/>
              <a:buChar char="•"/>
            </a:pPr>
            <a:r>
              <a:rPr lang="en-AU" dirty="0" smtClean="0">
                <a:solidFill>
                  <a:schemeClr val="accent6">
                    <a:lumMod val="40000"/>
                    <a:lumOff val="60000"/>
                  </a:schemeClr>
                </a:solidFill>
              </a:rPr>
              <a:t>Sequence the pictures that have been provided with.</a:t>
            </a:r>
          </a:p>
          <a:p>
            <a:pPr algn="just"/>
            <a:endParaRPr lang="en-AU" dirty="0" smtClean="0">
              <a:solidFill>
                <a:schemeClr val="accent6">
                  <a:lumMod val="40000"/>
                  <a:lumOff val="60000"/>
                </a:schemeClr>
              </a:solidFill>
            </a:endParaRPr>
          </a:p>
          <a:p>
            <a:pPr marL="285750" indent="-285750" algn="just">
              <a:buFont typeface="Arial" panose="020B0604020202020204" pitchFamily="34" charset="0"/>
              <a:buChar char="•"/>
            </a:pPr>
            <a:r>
              <a:rPr lang="en-AU" dirty="0" smtClean="0">
                <a:solidFill>
                  <a:schemeClr val="accent6">
                    <a:lumMod val="40000"/>
                    <a:lumOff val="60000"/>
                  </a:schemeClr>
                </a:solidFill>
              </a:rPr>
              <a:t> write a caption for each so that you are retelling the story in your own words</a:t>
            </a:r>
            <a:endParaRPr lang="en-AU" dirty="0">
              <a:solidFill>
                <a:schemeClr val="accent6">
                  <a:lumMod val="40000"/>
                  <a:lumOff val="60000"/>
                </a:schemeClr>
              </a:solidFill>
            </a:endParaRPr>
          </a:p>
          <a:p>
            <a:pPr lvl="1">
              <a:lnSpc>
                <a:spcPct val="150000"/>
              </a:lnSpc>
            </a:pPr>
            <a:endParaRPr lang="en-AU" sz="3200" dirty="0">
              <a:solidFill>
                <a:schemeClr val="accent6">
                  <a:lumMod val="60000"/>
                  <a:lumOff val="40000"/>
                </a:schemeClr>
              </a:solidFill>
            </a:endParaRPr>
          </a:p>
        </p:txBody>
      </p:sp>
    </p:spTree>
    <p:extLst>
      <p:ext uri="{BB962C8B-B14F-4D97-AF65-F5344CB8AC3E}">
        <p14:creationId xmlns:p14="http://schemas.microsoft.com/office/powerpoint/2010/main" val="3432093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29934">
            <a:off x="477567" y="3145998"/>
            <a:ext cx="3543275" cy="2508160"/>
          </a:xfrm>
          <a:prstGeom prst="rect">
            <a:avLst/>
          </a:prstGeom>
        </p:spPr>
      </p:pic>
      <p:sp>
        <p:nvSpPr>
          <p:cNvPr id="5" name="Rectangle 4"/>
          <p:cNvSpPr/>
          <p:nvPr/>
        </p:nvSpPr>
        <p:spPr>
          <a:xfrm>
            <a:off x="68287" y="116868"/>
            <a:ext cx="5890656" cy="2308324"/>
          </a:xfrm>
          <a:prstGeom prst="rect">
            <a:avLst/>
          </a:prstGeom>
        </p:spPr>
        <p:txBody>
          <a:bodyPr wrap="square">
            <a:spAutoFit/>
          </a:bodyPr>
          <a:lstStyle/>
          <a:p>
            <a:r>
              <a:rPr lang="en-AU" sz="3600" dirty="0" smtClean="0">
                <a:solidFill>
                  <a:srgbClr val="FFFF00"/>
                </a:solidFill>
              </a:rPr>
              <a:t>Design an invitation for a celebration which is significant to your culture….</a:t>
            </a:r>
            <a:endParaRPr lang="en-AU" sz="3600" u="sng" dirty="0">
              <a:solidFill>
                <a:srgbClr val="FFFF00"/>
              </a:solidFill>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6983" t="4286" r="16983" b="2952"/>
          <a:stretch/>
        </p:blipFill>
        <p:spPr>
          <a:xfrm>
            <a:off x="4502697" y="1578431"/>
            <a:ext cx="2584134" cy="363005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78842">
            <a:off x="8423389" y="480152"/>
            <a:ext cx="3340116" cy="250599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8755" y="3875313"/>
            <a:ext cx="4137200" cy="2754243"/>
          </a:xfrm>
          <a:prstGeom prst="rect">
            <a:avLst/>
          </a:prstGeom>
        </p:spPr>
      </p:pic>
    </p:spTree>
    <p:extLst>
      <p:ext uri="{BB962C8B-B14F-4D97-AF65-F5344CB8AC3E}">
        <p14:creationId xmlns:p14="http://schemas.microsoft.com/office/powerpoint/2010/main" val="1068184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pgCtU6woI"/>
          <p:cNvPicPr>
            <a:picLocks noRot="1" noChangeAspect="1"/>
          </p:cNvPicPr>
          <p:nvPr>
            <a:videoFile r:link="rId1"/>
          </p:nvPr>
        </p:nvPicPr>
        <p:blipFill>
          <a:blip r:embed="rId4"/>
          <a:stretch>
            <a:fillRect/>
          </a:stretch>
        </p:blipFill>
        <p:spPr>
          <a:xfrm>
            <a:off x="257540" y="1535906"/>
            <a:ext cx="7506909" cy="4222637"/>
          </a:xfrm>
          <a:prstGeom prst="rect">
            <a:avLst/>
          </a:prstGeom>
        </p:spPr>
      </p:pic>
      <p:sp>
        <p:nvSpPr>
          <p:cNvPr id="3" name="TextBox 2"/>
          <p:cNvSpPr txBox="1"/>
          <p:nvPr/>
        </p:nvSpPr>
        <p:spPr>
          <a:xfrm>
            <a:off x="7899577" y="1127615"/>
            <a:ext cx="4158343" cy="3754874"/>
          </a:xfrm>
          <a:prstGeom prst="rect">
            <a:avLst/>
          </a:prstGeom>
          <a:noFill/>
        </p:spPr>
        <p:txBody>
          <a:bodyPr wrap="square">
            <a:spAutoFit/>
          </a:bodyPr>
          <a:lstStyle/>
          <a:p>
            <a:pPr>
              <a:defRPr/>
            </a:pPr>
            <a:r>
              <a:rPr lang="en-AU" sz="2000" b="1" dirty="0" smtClean="0"/>
              <a:t>Create your own  God/ Goddess.</a:t>
            </a:r>
          </a:p>
          <a:p>
            <a:pPr>
              <a:defRPr/>
            </a:pPr>
            <a:endParaRPr lang="en-AU" sz="2000" b="1" dirty="0"/>
          </a:p>
          <a:p>
            <a:pPr>
              <a:defRPr/>
            </a:pPr>
            <a:r>
              <a:rPr lang="en-AU" sz="2000" b="1" dirty="0" smtClean="0"/>
              <a:t>Write </a:t>
            </a:r>
            <a:r>
              <a:rPr lang="en-AU" sz="2000" b="1" dirty="0"/>
              <a:t>a description of your God/Goddess including:</a:t>
            </a:r>
          </a:p>
          <a:p>
            <a:pPr marL="285750" indent="-285750">
              <a:buFont typeface="Arial" pitchFamily="34" charset="0"/>
              <a:buChar char="•"/>
              <a:defRPr/>
            </a:pPr>
            <a:r>
              <a:rPr lang="en-AU" sz="2000" b="1" dirty="0"/>
              <a:t>Name</a:t>
            </a:r>
          </a:p>
          <a:p>
            <a:pPr marL="285750" indent="-285750">
              <a:buFont typeface="Arial" pitchFamily="34" charset="0"/>
              <a:buChar char="•"/>
              <a:defRPr/>
            </a:pPr>
            <a:r>
              <a:rPr lang="en-AU" sz="2000" b="1" dirty="0"/>
              <a:t>Relations</a:t>
            </a:r>
          </a:p>
          <a:p>
            <a:pPr marL="285750" indent="-285750">
              <a:buFont typeface="Arial" pitchFamily="34" charset="0"/>
              <a:buChar char="•"/>
              <a:defRPr/>
            </a:pPr>
            <a:r>
              <a:rPr lang="en-AU" sz="2000" b="1" dirty="0"/>
              <a:t>Characteristics</a:t>
            </a:r>
          </a:p>
          <a:p>
            <a:pPr marL="285750" indent="-285750">
              <a:buFont typeface="Arial" pitchFamily="34" charset="0"/>
              <a:buChar char="•"/>
              <a:defRPr/>
            </a:pPr>
            <a:r>
              <a:rPr lang="en-AU" sz="2000" b="1" dirty="0"/>
              <a:t>Power</a:t>
            </a:r>
          </a:p>
          <a:p>
            <a:pPr marL="285750" indent="-285750">
              <a:buFont typeface="Arial" pitchFamily="34" charset="0"/>
              <a:buChar char="•"/>
              <a:defRPr/>
            </a:pPr>
            <a:r>
              <a:rPr lang="en-AU" sz="2000" b="1" dirty="0"/>
              <a:t>Transport</a:t>
            </a:r>
          </a:p>
          <a:p>
            <a:pPr marL="285750" indent="-285750">
              <a:buFont typeface="Arial" pitchFamily="34" charset="0"/>
              <a:buChar char="•"/>
              <a:defRPr/>
            </a:pPr>
            <a:r>
              <a:rPr lang="en-AU" sz="2000" b="1" dirty="0"/>
              <a:t>Popularity</a:t>
            </a:r>
          </a:p>
          <a:p>
            <a:pPr marL="285750" indent="-285750">
              <a:buFont typeface="Arial" pitchFamily="34" charset="0"/>
              <a:buChar char="•"/>
              <a:defRPr/>
            </a:pPr>
            <a:endParaRPr lang="en-AU" dirty="0"/>
          </a:p>
        </p:txBody>
      </p:sp>
      <p:sp>
        <p:nvSpPr>
          <p:cNvPr id="4" name="TextBox 4"/>
          <p:cNvSpPr txBox="1">
            <a:spLocks noChangeArrowheads="1"/>
          </p:cNvSpPr>
          <p:nvPr/>
        </p:nvSpPr>
        <p:spPr bwMode="auto">
          <a:xfrm>
            <a:off x="7995954" y="5085329"/>
            <a:ext cx="44095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AU" altLang="en-US" sz="2000" dirty="0"/>
              <a:t>Once you have completed the description, draw a picture of your deity</a:t>
            </a:r>
            <a:r>
              <a:rPr lang="en-AU" altLang="en-US" sz="2400" dirty="0"/>
              <a:t>.</a:t>
            </a:r>
          </a:p>
        </p:txBody>
      </p:sp>
      <p:sp>
        <p:nvSpPr>
          <p:cNvPr id="5" name="Rectangle 4"/>
          <p:cNvSpPr/>
          <p:nvPr/>
        </p:nvSpPr>
        <p:spPr>
          <a:xfrm>
            <a:off x="401287" y="100822"/>
            <a:ext cx="10235045" cy="1200329"/>
          </a:xfrm>
          <a:prstGeom prst="rect">
            <a:avLst/>
          </a:prstGeom>
        </p:spPr>
        <p:txBody>
          <a:bodyPr wrap="square">
            <a:spAutoFit/>
          </a:bodyPr>
          <a:lstStyle/>
          <a:p>
            <a:r>
              <a:rPr lang="en-AU" sz="3600" dirty="0" smtClean="0">
                <a:solidFill>
                  <a:srgbClr val="FFFF00"/>
                </a:solidFill>
              </a:rPr>
              <a:t>Create your own deity and write a description to match</a:t>
            </a:r>
            <a:endParaRPr lang="en-AU" sz="3600" dirty="0">
              <a:solidFill>
                <a:srgbClr val="FFFF00"/>
              </a:solidFill>
            </a:endParaRPr>
          </a:p>
        </p:txBody>
      </p:sp>
    </p:spTree>
    <p:extLst>
      <p:ext uri="{BB962C8B-B14F-4D97-AF65-F5344CB8AC3E}">
        <p14:creationId xmlns:p14="http://schemas.microsoft.com/office/powerpoint/2010/main" val="2722933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rag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6" y="1031050"/>
            <a:ext cx="3585152" cy="52060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81051" y="1031050"/>
            <a:ext cx="7685809" cy="4401205"/>
          </a:xfrm>
          <a:prstGeom prst="rect">
            <a:avLst/>
          </a:prstGeom>
        </p:spPr>
        <p:txBody>
          <a:bodyPr wrap="square">
            <a:spAutoFit/>
          </a:bodyPr>
          <a:lstStyle/>
          <a:p>
            <a:pPr algn="just"/>
            <a:r>
              <a:rPr lang="en-AU" sz="1400" dirty="0"/>
              <a:t>In the far western mountains of the Han Empire in ancient China, an aging dragon, his wife (who soon dies), and a young slave girl are used, abused and neglected by the cruel Master </a:t>
            </a:r>
            <a:r>
              <a:rPr lang="en-AU" sz="1400" dirty="0" err="1"/>
              <a:t>Lan</a:t>
            </a:r>
            <a:r>
              <a:rPr lang="en-AU" sz="1400" dirty="0"/>
              <a:t>. Nameless and alone, the slave girl is without hope and her only friend is her pet rat, Hua. After one of the last remaining Imperial Dragons, the mate of the aging one, suddenly dies, the slave girl feels guilty and responsible. She finds herself coming to the last dragon, </a:t>
            </a:r>
            <a:r>
              <a:rPr lang="en-AU" sz="1400" dirty="0" err="1"/>
              <a:t>Danzi</a:t>
            </a:r>
            <a:r>
              <a:rPr lang="en-AU" sz="1400" dirty="0"/>
              <a:t>. The two escape, but when the emperor finds out that his other dragons are dead, Master </a:t>
            </a:r>
            <a:r>
              <a:rPr lang="en-AU" sz="1400" dirty="0" err="1"/>
              <a:t>Lan</a:t>
            </a:r>
            <a:r>
              <a:rPr lang="en-AU" sz="1400" dirty="0"/>
              <a:t> blames it on her and she finds herself chased by the imperial guards, who believe she is an evil sorceress. The dragon, Long </a:t>
            </a:r>
            <a:r>
              <a:rPr lang="en-AU" sz="1400" dirty="0" err="1"/>
              <a:t>Danzi</a:t>
            </a:r>
            <a:r>
              <a:rPr lang="en-AU" sz="1400" dirty="0"/>
              <a:t> (meaning courageous dragon), tells the slave girl her true name: Ping (meaning duckweed). Ping and the dragon must go on a dangerous journey across China to Ocean, an apparent magical healing place. She must protect a mysterious stone that is vital to the dragon's legacy. A dragon hunter named </a:t>
            </a:r>
            <a:r>
              <a:rPr lang="en-AU" sz="1400" dirty="0" err="1"/>
              <a:t>Diao</a:t>
            </a:r>
            <a:r>
              <a:rPr lang="en-AU" sz="1400" dirty="0"/>
              <a:t>, who are determined to kill the dragon and take the dragon's stone, are chasing her and the dragon. While traveling with </a:t>
            </a:r>
            <a:r>
              <a:rPr lang="en-AU" sz="1400" dirty="0" err="1"/>
              <a:t>Danzi</a:t>
            </a:r>
            <a:r>
              <a:rPr lang="en-AU" sz="1400" dirty="0"/>
              <a:t>, Ping learns many things that will, in time, help her with her struggles. Ping also learns the value of friendship and courage and discovers her destiny as a Dragon Keeper. After reaching the ocean, </a:t>
            </a:r>
            <a:r>
              <a:rPr lang="en-AU" sz="1400" dirty="0" err="1"/>
              <a:t>Danzi</a:t>
            </a:r>
            <a:r>
              <a:rPr lang="en-AU" sz="1400" dirty="0"/>
              <a:t> tells Ping he must go over Ocean to reach a river of life and will take Hua, who was hurt by </a:t>
            </a:r>
            <a:r>
              <a:rPr lang="en-AU" sz="1400" dirty="0" err="1"/>
              <a:t>Diao</a:t>
            </a:r>
            <a:r>
              <a:rPr lang="en-AU" sz="1400" dirty="0"/>
              <a:t>, with him, so that the river can heal them both. The stone (now found to be an egg) hatches into a purple baby dragon. Before </a:t>
            </a:r>
            <a:r>
              <a:rPr lang="en-AU" sz="1400" dirty="0" err="1"/>
              <a:t>Danzi</a:t>
            </a:r>
            <a:r>
              <a:rPr lang="en-AU" sz="1400" dirty="0"/>
              <a:t> leaves, he gives the baby a name: Long Kai </a:t>
            </a:r>
            <a:r>
              <a:rPr lang="en-AU" sz="1400" dirty="0" err="1"/>
              <a:t>Duan</a:t>
            </a:r>
            <a:r>
              <a:rPr lang="en-AU" sz="1400" dirty="0"/>
              <a:t>. Ping is now left alone with the baby </a:t>
            </a:r>
            <a:r>
              <a:rPr lang="en-AU" sz="1400" dirty="0" smtClean="0"/>
              <a:t>dragon.</a:t>
            </a:r>
            <a:endParaRPr lang="en-AU" sz="1400" dirty="0"/>
          </a:p>
        </p:txBody>
      </p:sp>
      <p:sp>
        <p:nvSpPr>
          <p:cNvPr id="6" name="Rectangle 5"/>
          <p:cNvSpPr/>
          <p:nvPr/>
        </p:nvSpPr>
        <p:spPr>
          <a:xfrm>
            <a:off x="1891145" y="161188"/>
            <a:ext cx="9486900" cy="830997"/>
          </a:xfrm>
          <a:prstGeom prst="rect">
            <a:avLst/>
          </a:prstGeom>
        </p:spPr>
        <p:txBody>
          <a:bodyPr wrap="square">
            <a:spAutoFit/>
          </a:bodyPr>
          <a:lstStyle/>
          <a:p>
            <a:r>
              <a:rPr lang="en-AU" sz="4800" dirty="0" smtClean="0">
                <a:solidFill>
                  <a:srgbClr val="92D050"/>
                </a:solidFill>
              </a:rPr>
              <a:t>Ping and the baby dragon</a:t>
            </a:r>
            <a:endParaRPr lang="en-AU" dirty="0">
              <a:solidFill>
                <a:srgbClr val="92D050"/>
              </a:solidFill>
            </a:endParaRPr>
          </a:p>
        </p:txBody>
      </p:sp>
      <p:sp>
        <p:nvSpPr>
          <p:cNvPr id="2" name="Rectangle 1"/>
          <p:cNvSpPr/>
          <p:nvPr/>
        </p:nvSpPr>
        <p:spPr>
          <a:xfrm>
            <a:off x="5430553" y="5590745"/>
            <a:ext cx="6248827" cy="646331"/>
          </a:xfrm>
          <a:prstGeom prst="rect">
            <a:avLst/>
          </a:prstGeom>
        </p:spPr>
        <p:txBody>
          <a:bodyPr wrap="none">
            <a:spAutoFit/>
          </a:bodyPr>
          <a:lstStyle/>
          <a:p>
            <a:r>
              <a:rPr lang="en-AU" sz="3600" b="1" dirty="0">
                <a:solidFill>
                  <a:srgbClr val="92D050"/>
                </a:solidFill>
              </a:rPr>
              <a:t>Write what happens next…</a:t>
            </a:r>
          </a:p>
        </p:txBody>
      </p:sp>
    </p:spTree>
    <p:extLst>
      <p:ext uri="{BB962C8B-B14F-4D97-AF65-F5344CB8AC3E}">
        <p14:creationId xmlns:p14="http://schemas.microsoft.com/office/powerpoint/2010/main" val="17396934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EB53960409D646B2B73C51C3513D40" ma:contentTypeVersion="0" ma:contentTypeDescription="Create a new document." ma:contentTypeScope="" ma:versionID="ef9bcb3b4e51566b60eddfd86c9cfd16">
  <xsd:schema xmlns:xsd="http://www.w3.org/2001/XMLSchema" xmlns:xs="http://www.w3.org/2001/XMLSchema" xmlns:p="http://schemas.microsoft.com/office/2006/metadata/properties" targetNamespace="http://schemas.microsoft.com/office/2006/metadata/properties" ma:root="true" ma:fieldsID="5da0bab1e00c84e9291a2a9b340ddbc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01BF90-6E6A-42CF-AFEC-984878EDC3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2D9DFE2-B1D8-498A-A34A-A12467316C80}">
  <ds:schemaRefs>
    <ds:schemaRef ds:uri="http://schemas.microsoft.com/sharepoint/v3/contenttype/forms"/>
  </ds:schemaRefs>
</ds:datastoreItem>
</file>

<file path=customXml/itemProps3.xml><?xml version="1.0" encoding="utf-8"?>
<ds:datastoreItem xmlns:ds="http://schemas.openxmlformats.org/officeDocument/2006/customXml" ds:itemID="{CC4DAC4C-9420-4E8D-999F-9F0E41D177F1}">
  <ds:schemaRefs>
    <ds:schemaRef ds:uri="http://purl.org/dc/terms/"/>
    <ds:schemaRef ds:uri="http://schemas.microsoft.com/office/2006/metadata/properties"/>
    <ds:schemaRef ds:uri="http://www.w3.org/XML/1998/namespace"/>
    <ds:schemaRef ds:uri="http://purl.org/dc/elements/1.1/"/>
    <ds:schemaRef ds:uri="http://schemas.microsoft.com/office/infopath/2007/PartnerControls"/>
    <ds:schemaRef ds:uri="http://purl.org/dc/dcmitype/"/>
    <ds:schemaRef ds:uri="http://schemas.microsoft.com/office/2006/documentManagement/typ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903</TotalTime>
  <Words>2525</Words>
  <Application>Microsoft Office PowerPoint</Application>
  <PresentationFormat>Custom</PresentationFormat>
  <Paragraphs>154</Paragraphs>
  <Slides>18</Slides>
  <Notes>14</Notes>
  <HiddenSlides>0</HiddenSlides>
  <MMClips>5</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 westwood</dc:creator>
  <cp:lastModifiedBy>Karen</cp:lastModifiedBy>
  <cp:revision>91</cp:revision>
  <dcterms:created xsi:type="dcterms:W3CDTF">2014-04-20T05:37:59Z</dcterms:created>
  <dcterms:modified xsi:type="dcterms:W3CDTF">2014-07-27T13:18:07Z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0x01010099EB53960409D646B2B73C51C3513D40</vt:lpwstr>
  </property>
</Properties>
</file>