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72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EE6"/>
    <a:srgbClr val="A10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Cow</c:v>
                </c:pt>
                <c:pt idx="1">
                  <c:v>Sheep</c:v>
                </c:pt>
                <c:pt idx="2">
                  <c:v>Goat</c:v>
                </c:pt>
                <c:pt idx="3">
                  <c:v>Horse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Cow</c:v>
                </c:pt>
                <c:pt idx="1">
                  <c:v>Sheep</c:v>
                </c:pt>
                <c:pt idx="2">
                  <c:v>Goat</c:v>
                </c:pt>
                <c:pt idx="3">
                  <c:v>Horse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Cow</c:v>
                </c:pt>
                <c:pt idx="1">
                  <c:v>Sheep</c:v>
                </c:pt>
                <c:pt idx="2">
                  <c:v>Goat</c:v>
                </c:pt>
                <c:pt idx="3">
                  <c:v>Horse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41984"/>
        <c:axId val="134043520"/>
      </c:barChart>
      <c:catAx>
        <c:axId val="134041984"/>
        <c:scaling>
          <c:orientation val="minMax"/>
        </c:scaling>
        <c:delete val="0"/>
        <c:axPos val="l"/>
        <c:majorTickMark val="out"/>
        <c:minorTickMark val="none"/>
        <c:tickLblPos val="nextTo"/>
        <c:crossAx val="134043520"/>
        <c:crosses val="autoZero"/>
        <c:auto val="1"/>
        <c:lblAlgn val="ctr"/>
        <c:lblOffset val="100"/>
        <c:noMultiLvlLbl val="0"/>
      </c:catAx>
      <c:valAx>
        <c:axId val="1340435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404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15</c:v>
                </c:pt>
                <c:pt idx="2">
                  <c:v>25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672960"/>
        <c:axId val="135674496"/>
        <c:axId val="0"/>
      </c:bar3DChart>
      <c:catAx>
        <c:axId val="135672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35674496"/>
        <c:crosses val="autoZero"/>
        <c:auto val="1"/>
        <c:lblAlgn val="ctr"/>
        <c:lblOffset val="100"/>
        <c:noMultiLvlLbl val="0"/>
      </c:catAx>
      <c:valAx>
        <c:axId val="13567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67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00F17-7662-43D9-BD48-BFECEF6DDF5E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D2FAF-F63F-4F9F-BC5E-643F19D239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571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>
                <a:solidFill>
                  <a:srgbClr val="FF0000"/>
                </a:solidFill>
              </a:rPr>
              <a:t>Outcome: </a:t>
            </a:r>
            <a:endParaRPr lang="en-AU" b="1" dirty="0" smtClean="0">
              <a:solidFill>
                <a:srgbClr val="FF0000"/>
              </a:solidFill>
            </a:endParaRPr>
          </a:p>
          <a:p>
            <a:r>
              <a:rPr lang="en-AU" b="1" dirty="0" smtClean="0"/>
              <a:t>MA1-17SP</a:t>
            </a:r>
            <a:r>
              <a:rPr lang="en-AU" dirty="0" smtClean="0"/>
              <a:t> </a:t>
            </a:r>
            <a:r>
              <a:rPr lang="en-AU" dirty="0"/>
              <a:t>Gathers and organises data, displays data in lists, tables and picture graphs, and interprets the results</a:t>
            </a:r>
          </a:p>
          <a:p>
            <a:endParaRPr lang="en-AU" dirty="0" smtClean="0"/>
          </a:p>
          <a:p>
            <a:r>
              <a:rPr lang="en-AU" b="1" dirty="0" smtClean="0"/>
              <a:t>MA2-18SP </a:t>
            </a:r>
            <a:r>
              <a:rPr lang="en-AU" dirty="0"/>
              <a:t>selects appropriate methods to collect data, and constructs, compares, interprets and evaluates data displays, including tables, picture graphs and column </a:t>
            </a:r>
            <a:r>
              <a:rPr lang="en-AU" dirty="0" smtClean="0"/>
              <a:t>graphs</a:t>
            </a:r>
            <a:endParaRPr lang="en-AU" b="1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2FAF-F63F-4F9F-BC5E-643F19D2391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685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2FAF-F63F-4F9F-BC5E-643F19D2391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1528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2FAF-F63F-4F9F-BC5E-643F19D2391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5146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2FAF-F63F-4F9F-BC5E-643F19D2391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2153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2FAF-F63F-4F9F-BC5E-643F19D2391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861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2FAF-F63F-4F9F-BC5E-643F19D2391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79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2FAF-F63F-4F9F-BC5E-643F19D2391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3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2FAF-F63F-4F9F-BC5E-643F19D2391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3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2FAF-F63F-4F9F-BC5E-643F19D2391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3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2FAF-F63F-4F9F-BC5E-643F19D2391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59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2FAF-F63F-4F9F-BC5E-643F19D2391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132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2FAF-F63F-4F9F-BC5E-643F19D2391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794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2FAF-F63F-4F9F-BC5E-643F19D2391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24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01FE-EDC1-43BF-9EF1-6E35B31F60D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AB9-5C7A-4535-98E6-48C2F888BC8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01FE-EDC1-43BF-9EF1-6E35B31F60D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AB9-5C7A-4535-98E6-48C2F888BC8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01FE-EDC1-43BF-9EF1-6E35B31F60D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AB9-5C7A-4535-98E6-48C2F888BC8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01FE-EDC1-43BF-9EF1-6E35B31F60D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AB9-5C7A-4535-98E6-48C2F888BC8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01FE-EDC1-43BF-9EF1-6E35B31F60D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AB9-5C7A-4535-98E6-48C2F888BC8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01FE-EDC1-43BF-9EF1-6E35B31F60D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AB9-5C7A-4535-98E6-48C2F888BC8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01FE-EDC1-43BF-9EF1-6E35B31F60D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AB9-5C7A-4535-98E6-48C2F888BC8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01FE-EDC1-43BF-9EF1-6E35B31F60D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AB9-5C7A-4535-98E6-48C2F888BC8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01FE-EDC1-43BF-9EF1-6E35B31F60D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AB9-5C7A-4535-98E6-48C2F888BC8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01FE-EDC1-43BF-9EF1-6E35B31F60D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AB9-5C7A-4535-98E6-48C2F888BC8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01FE-EDC1-43BF-9EF1-6E35B31F60D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AB9-5C7A-4535-98E6-48C2F888BC8A}" type="slidenum">
              <a:rPr lang="en-AU" smtClean="0"/>
              <a:t>‹#›</a:t>
            </a:fld>
            <a:endParaRPr lang="en-A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01FE-EDC1-43BF-9EF1-6E35B31F60D1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90AB9-5C7A-4535-98E6-48C2F888BC8A}" type="slidenum">
              <a:rPr lang="en-AU" smtClean="0"/>
              <a:t>‹#›</a:t>
            </a:fld>
            <a:endParaRPr lang="en-A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1.xml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04664"/>
            <a:ext cx="4780476" cy="39087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Stage Two</a:t>
            </a:r>
          </a:p>
          <a:p>
            <a:pPr algn="ctr"/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Problem Solving</a:t>
            </a:r>
          </a:p>
          <a:p>
            <a:pPr algn="ctr"/>
            <a:endParaRPr lang="en-US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9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DATA</a:t>
            </a:r>
            <a:endParaRPr lang="en-US" sz="9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24" y="6470264"/>
            <a:ext cx="838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Black Chancery" pitchFamily="2" charset="0"/>
              </a:rPr>
              <a:t>Leanne Williamson, </a:t>
            </a:r>
            <a:r>
              <a:rPr lang="en-AU" dirty="0">
                <a:latin typeface="Black Chancery" pitchFamily="2" charset="0"/>
              </a:rPr>
              <a:t>2015 </a:t>
            </a:r>
            <a:r>
              <a:rPr lang="en-AU" dirty="0" smtClean="0">
                <a:latin typeface="Black Chancery" pitchFamily="2" charset="0"/>
              </a:rPr>
              <a:t> - Problems </a:t>
            </a:r>
            <a:r>
              <a:rPr lang="en-AU" dirty="0">
                <a:latin typeface="Black Chancery" pitchFamily="2" charset="0"/>
              </a:rPr>
              <a:t>have been adapted from previous </a:t>
            </a:r>
            <a:r>
              <a:rPr lang="en-AU" dirty="0" err="1">
                <a:latin typeface="Black Chancery" pitchFamily="2" charset="0"/>
              </a:rPr>
              <a:t>Naplan</a:t>
            </a:r>
            <a:r>
              <a:rPr lang="en-AU" dirty="0">
                <a:latin typeface="Black Chancery" pitchFamily="2" charset="0"/>
              </a:rPr>
              <a:t> questions.</a:t>
            </a:r>
          </a:p>
          <a:p>
            <a:endParaRPr lang="en-AU" dirty="0">
              <a:latin typeface="Black Chancery" pitchFamily="2" charset="0"/>
            </a:endParaRPr>
          </a:p>
        </p:txBody>
      </p:sp>
      <p:pic>
        <p:nvPicPr>
          <p:cNvPr id="2050" name="Picture 2" descr="C:\Users\Stephanie\AppData\Local\Temp\Temp1_dws2013-cuteowls1.zip\clip art 1\dws2013-cuteowls1 (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59" y="2297267"/>
            <a:ext cx="4297689" cy="420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ephanie\AppData\Local\Temp\Temp1_lravz-tc-springowls3.zip\lravz-tc-springowls3\flower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68874"/>
            <a:ext cx="4116031" cy="9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5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Some students chose their favourite sport. They made a graph.</a:t>
            </a:r>
          </a:p>
          <a:p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Tennis was the </a:t>
            </a:r>
            <a:r>
              <a:rPr lang="en-AU" b="1" dirty="0" smtClean="0"/>
              <a:t>most</a:t>
            </a:r>
            <a:r>
              <a:rPr lang="en-AU" dirty="0" smtClean="0"/>
              <a:t> popular.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Football was </a:t>
            </a:r>
            <a:r>
              <a:rPr lang="en-AU" b="1" dirty="0" smtClean="0"/>
              <a:t>more</a:t>
            </a:r>
            <a:r>
              <a:rPr lang="en-AU" dirty="0" smtClean="0"/>
              <a:t> popular than soccer.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Netball was </a:t>
            </a:r>
            <a:r>
              <a:rPr lang="en-AU" b="1" dirty="0" smtClean="0"/>
              <a:t>less</a:t>
            </a:r>
            <a:r>
              <a:rPr lang="en-AU" dirty="0" smtClean="0"/>
              <a:t> popular than football.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 smtClean="0"/>
              <a:t>Which column shows football on the graph?</a:t>
            </a:r>
            <a:endParaRPr lang="en-AU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98748193"/>
              </p:ext>
            </p:extLst>
          </p:nvPr>
        </p:nvGraphicFramePr>
        <p:xfrm>
          <a:off x="1763688" y="2628938"/>
          <a:ext cx="54366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3688" y="2590261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solidFill>
                  <a:schemeClr val="bg2"/>
                </a:solidFill>
              </a:rPr>
              <a:t>Favourite Sport</a:t>
            </a:r>
            <a:endParaRPr lang="en-AU" sz="16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5830613"/>
            <a:ext cx="540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Sport</a:t>
            </a:r>
            <a:endParaRPr lang="en-A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64502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Number of</a:t>
            </a:r>
          </a:p>
          <a:p>
            <a:pPr algn="ctr"/>
            <a:r>
              <a:rPr lang="en-AU" dirty="0" smtClean="0"/>
              <a:t>students</a:t>
            </a:r>
            <a:endParaRPr lang="en-AU" dirty="0"/>
          </a:p>
        </p:txBody>
      </p:sp>
      <p:pic>
        <p:nvPicPr>
          <p:cNvPr id="3074" name="Picture 2" descr="C:\Users\Stephanie\Documents\2015\clipart\Sports_Big_Eyes_Monkey\sbm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09" y="578194"/>
            <a:ext cx="1751383" cy="235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ephanie\Documents\2015\clipart\Sports_Big_Eyes_Monkey\sbm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4" y="4941168"/>
            <a:ext cx="1672260" cy="16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72024" y="6488668"/>
            <a:ext cx="267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Black Chancery" pitchFamily="2" charset="0"/>
              </a:rPr>
              <a:t>Leanne Williamson, 2015</a:t>
            </a:r>
            <a:endParaRPr lang="en-AU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Four friends were trying to kick balls into a net.</a:t>
            </a:r>
          </a:p>
          <a:p>
            <a:endParaRPr lang="en-AU" dirty="0"/>
          </a:p>
          <a:p>
            <a:r>
              <a:rPr lang="en-AU" dirty="0" smtClean="0"/>
              <a:t>This graph shows how many balls each of the friends kicked into the net.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35270"/>
              </p:ext>
            </p:extLst>
          </p:nvPr>
        </p:nvGraphicFramePr>
        <p:xfrm>
          <a:off x="1187624" y="1844824"/>
          <a:ext cx="6096000" cy="2595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Balls kicked into a net</a:t>
                      </a:r>
                      <a:endParaRPr lang="en-A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Aaron</a:t>
                      </a:r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Steph</a:t>
                      </a:r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Amie</a:t>
                      </a:r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Cameron</a:t>
                      </a:r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C:\Users\Stephanie\Documents\2015\clipart\SportsBalls_byScrappinDoodles\Soccer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86" y="3747697"/>
            <a:ext cx="303675" cy="3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ephanie\Documents\2015\clipart\SportsBalls_byScrappinDoodles\Soccer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87" y="2228005"/>
            <a:ext cx="303675" cy="3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tephanie\Documents\2015\clipart\SportsBalls_byScrappinDoodles\Soccer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87" y="2616144"/>
            <a:ext cx="303675" cy="3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tephanie\Documents\2015\clipart\SportsBalls_byScrappinDoodles\Soccer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00" y="2988884"/>
            <a:ext cx="303675" cy="3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tephanie\Documents\2015\clipart\SportsBalls_byScrappinDoodles\Soccer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988">
            <a:off x="1548787" y="3374008"/>
            <a:ext cx="303675" cy="3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tephanie\Documents\2015\clipart\SportsBalls_byScrappinDoodles\Soccer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62" y="3744784"/>
            <a:ext cx="303675" cy="3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tephanie\Documents\2015\clipart\SportsBalls_byScrappinDoodles\Soccer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59" y="3015729"/>
            <a:ext cx="303675" cy="3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tephanie\Documents\2015\clipart\SportsBalls_byScrappinDoodles\Soccer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58" y="3393437"/>
            <a:ext cx="303675" cy="3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tephanie\Documents\2015\clipart\SportsBalls_byScrappinDoodles\Soccer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59" y="3737277"/>
            <a:ext cx="303675" cy="3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tephanie\Documents\2015\clipart\SportsBalls_byScrappinDoodles\Soccer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44784"/>
            <a:ext cx="303675" cy="3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tephanie\Documents\2015\clipart\SportsBalls_byScrappinDoodles\SoccerBa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431047" y="2612018"/>
            <a:ext cx="151837" cy="3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Stephanie\Documents\2015\clipart\SportsBalls_byScrappinDoodles\Soccer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62" y="2988883"/>
            <a:ext cx="303675" cy="3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tephanie\Documents\2015\clipart\SportsBalls_byScrappinDoodles\SoccerB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62" y="3374007"/>
            <a:ext cx="303675" cy="3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tephanie\Documents\2015\clipart\SportsBalls_byScrappinDoodles\SoccerBa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228184" y="3354579"/>
            <a:ext cx="151837" cy="3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08518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Steph kicked 6 balls into the net.</a:t>
            </a:r>
          </a:p>
          <a:p>
            <a:r>
              <a:rPr lang="en-AU" dirty="0" smtClean="0"/>
              <a:t>Amie kicked 7 balls into the net.</a:t>
            </a:r>
          </a:p>
          <a:p>
            <a:r>
              <a:rPr lang="en-AU" dirty="0" smtClean="0"/>
              <a:t>How many more balls did Aaron kick into the net than Cameron?</a:t>
            </a:r>
            <a:endParaRPr lang="en-AU" dirty="0"/>
          </a:p>
        </p:txBody>
      </p:sp>
      <p:pic>
        <p:nvPicPr>
          <p:cNvPr id="4099" name="Picture 3" descr="C:\Users\Stephanie\AppData\Local\Temp\Temp1_Little_Sports_Gator_by_ScrappinDoodles.zip\Little_Sports_Gator_by_ScrappinDoodles\Little_Sports_Gator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70" y="3015730"/>
            <a:ext cx="1714280" cy="25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Four friends were trying to shoot baskets.</a:t>
            </a:r>
          </a:p>
          <a:p>
            <a:endParaRPr lang="en-AU" dirty="0"/>
          </a:p>
          <a:p>
            <a:r>
              <a:rPr lang="en-AU" dirty="0" smtClean="0"/>
              <a:t>This graph shows how many balls each of the friends got into the hoop.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40840"/>
              </p:ext>
            </p:extLst>
          </p:nvPr>
        </p:nvGraphicFramePr>
        <p:xfrm>
          <a:off x="2699792" y="1988840"/>
          <a:ext cx="6096000" cy="2595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Balls shot into the hoop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Kelsey</a:t>
                      </a:r>
                      <a:endParaRPr lang="en-A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Steph</a:t>
                      </a:r>
                      <a:endParaRPr lang="en-A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Tenniah</a:t>
                      </a:r>
                      <a:endParaRPr lang="en-A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Ebonie</a:t>
                      </a:r>
                      <a:endParaRPr lang="en-A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508518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Kelsey shot 1 ball into the hoop.</a:t>
            </a:r>
          </a:p>
          <a:p>
            <a:r>
              <a:rPr lang="en-AU" dirty="0" err="1" smtClean="0"/>
              <a:t>Tenniah</a:t>
            </a:r>
            <a:r>
              <a:rPr lang="en-AU" dirty="0" smtClean="0"/>
              <a:t> shot 7 balls into the hoop.</a:t>
            </a:r>
          </a:p>
          <a:p>
            <a:r>
              <a:rPr lang="en-AU" dirty="0" smtClean="0"/>
              <a:t>How many more balls did the girls shoot into the hop altogether?</a:t>
            </a:r>
            <a:endParaRPr lang="en-AU" dirty="0"/>
          </a:p>
        </p:txBody>
      </p:sp>
      <p:pic>
        <p:nvPicPr>
          <p:cNvPr id="5122" name="Picture 2" descr="C:\Users\Stephanie\AppData\Local\Temp\Temp1_Little_Sports_Gator_by_ScrappinDoodles.zip\Little_Sports_Gator_by_ScrappinDoodles\Little_Sports_Gato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" y="1700808"/>
            <a:ext cx="2448272" cy="30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ephanie\Documents\2015\clipart\SportsBalls_byScrappinDoodles\Baske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91" y="3931597"/>
            <a:ext cx="256153" cy="2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Stephanie\Documents\2015\clipart\SportsBalls_byScrappinDoodles\Baske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12" y="3518703"/>
            <a:ext cx="256153" cy="2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Stephanie\Documents\2015\clipart\SportsBalls_byScrappinDoodles\Baske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13" y="3930897"/>
            <a:ext cx="256153" cy="2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Stephanie\Documents\2015\clipart\SportsBalls_byScrappinDoodles\Baske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55" y="3140586"/>
            <a:ext cx="256153" cy="2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Stephanie\Documents\2015\clipart\SportsBalls_byScrappinDoodles\Baske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31" y="3518704"/>
            <a:ext cx="256153" cy="2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Stephanie\Documents\2015\clipart\SportsBalls_byScrappinDoodles\Baske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0898"/>
            <a:ext cx="256153" cy="2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Stephanie\Documents\2015\clipart\SportsBalls_byScrappinDoodles\Baske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510" y="3518705"/>
            <a:ext cx="256153" cy="2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Stephanie\Documents\2015\clipart\SportsBalls_byScrappinDoodles\Baske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88" y="3931596"/>
            <a:ext cx="256153" cy="2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Stephanie\Documents\2015\clipart\SportsBalls_byScrappinDoodles\Baske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13" y="2838278"/>
            <a:ext cx="256153" cy="2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Stephanie\Documents\2015\clipart\SportsBalls_byScrappinDoodles\Baske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14" y="3154196"/>
            <a:ext cx="256153" cy="2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Stephanie\Documents\2015\clipart\SportsBalls_byScrappinDoodles\Basketbal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000"/>
          <a:stretch/>
        </p:blipFill>
        <p:spPr bwMode="auto">
          <a:xfrm>
            <a:off x="4871710" y="3154196"/>
            <a:ext cx="128076" cy="2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Stephanie\Documents\2015\clipart\SportsBalls_byScrappinDoodles\Basketbal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000"/>
          <a:stretch/>
        </p:blipFill>
        <p:spPr bwMode="auto">
          <a:xfrm>
            <a:off x="6337269" y="2798842"/>
            <a:ext cx="128076" cy="2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Stephanie\Documents\2015\clipart\SportsBalls_byScrappinDoodles\Basketbal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000"/>
          <a:stretch/>
        </p:blipFill>
        <p:spPr bwMode="auto">
          <a:xfrm>
            <a:off x="7904412" y="2398561"/>
            <a:ext cx="128076" cy="2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 smtClean="0"/>
          </a:p>
          <a:p>
            <a:r>
              <a:rPr lang="en-AU" sz="2400" dirty="0" smtClean="0"/>
              <a:t>What is the difference in metres between the longest and shortest baseball hit?</a:t>
            </a:r>
            <a:endParaRPr lang="en-AU" sz="2400" dirty="0"/>
          </a:p>
        </p:txBody>
      </p:sp>
      <p:pic>
        <p:nvPicPr>
          <p:cNvPr id="6146" name="Picture 2" descr="C:\Users\Stephanie\Documents\2015\clipart\Sports_Big_Eyes_Monkey\sbm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92714"/>
            <a:ext cx="3102026" cy="42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296353"/>
              </p:ext>
            </p:extLst>
          </p:nvPr>
        </p:nvGraphicFramePr>
        <p:xfrm>
          <a:off x="539552" y="2204864"/>
          <a:ext cx="4608512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0200"/>
                <a:gridCol w="280831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Distance baseball travelled</a:t>
                      </a:r>
                      <a:endParaRPr lang="en-A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Name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Distance in metres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Justin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Leszek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Michael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Donovan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22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Greg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14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78565"/>
            <a:ext cx="267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Black Chancery" pitchFamily="2" charset="0"/>
              </a:rPr>
              <a:t>Leanne Williamson, 2015</a:t>
            </a:r>
            <a:endParaRPr lang="en-AU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748409"/>
              </p:ext>
            </p:extLst>
          </p:nvPr>
        </p:nvGraphicFramePr>
        <p:xfrm>
          <a:off x="617535" y="1277257"/>
          <a:ext cx="5642331" cy="39186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54885"/>
                <a:gridCol w="4287446"/>
              </a:tblGrid>
              <a:tr h="979664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Leanne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664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Justin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664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Rebecca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400" dirty="0" smtClean="0"/>
                        <a:t>?</a:t>
                      </a:r>
                      <a:endParaRPr lang="en-AU" sz="44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9664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Emily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Stephanie\AppData\Local\Temp\Temp1_dwstc-softspringowls1(1).zip\dwstc-softspringowls1\ow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76" y="2422411"/>
            <a:ext cx="690150" cy="5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ephanie\AppData\Local\Temp\Temp1_dwstc-softspringowls1(1).zip\dwstc-softspringowls1\ow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37" y="2428437"/>
            <a:ext cx="690150" cy="5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tephanie\AppData\Local\Temp\Temp1_dwstc-softspringowls1(1).zip\dwstc-softspringowls1\ow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61" y="2422412"/>
            <a:ext cx="690150" cy="5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tephanie\AppData\Local\Temp\Temp1_dwstc-softspringowls1(1).zip\dwstc-softspringowls1\ow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82" y="4350190"/>
            <a:ext cx="690150" cy="5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tephanie\AppData\Local\Temp\Temp1_dwstc-softspringowls1(1).zip\dwstc-softspringowls1\ow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86" y="4381233"/>
            <a:ext cx="690150" cy="5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tephanie\AppData\Local\Temp\Temp1_dwstc-softspringowls1(1).zip\dwstc-softspringowls1\ow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37" y="4370055"/>
            <a:ext cx="690150" cy="5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tephanie\AppData\Local\Temp\Temp1_dwstc-softspringowls1(1).zip\dwstc-softspringowls1\ow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13" y="4381233"/>
            <a:ext cx="690150" cy="5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tephanie\AppData\Local\Temp\Temp1_dwstc-softspringowls1(1).zip\dwstc-softspringowls1\ow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71" y="2422412"/>
            <a:ext cx="690150" cy="5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tephanie\AppData\Local\Temp\Temp1_dwstc-softspringowls1(1).zip\dwstc-softspringowls1\ow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74" y="2368114"/>
            <a:ext cx="690150" cy="5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tephanie\AppData\Local\Temp\Temp1_dwstc-softspringowls1(1).zip\dwstc-softspringowls1\ow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81" y="1526581"/>
            <a:ext cx="690150" cy="5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tephanie\AppData\Local\Temp\Temp1_dwstc-softspringowls1(1).zip\dwstc-softspringowls1\ow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33" y="1528146"/>
            <a:ext cx="690150" cy="58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8274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Four children have some stickers on a chart.</a:t>
            </a:r>
            <a:endParaRPr lang="en-A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362" y="5657671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Rebecca has more stickers than Leanne but fewer stickers than Emily. How many stickers does Rebecca have?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0017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544779"/>
              </p:ext>
            </p:extLst>
          </p:nvPr>
        </p:nvGraphicFramePr>
        <p:xfrm>
          <a:off x="617535" y="1277257"/>
          <a:ext cx="6762777" cy="39186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94225"/>
                <a:gridCol w="4968552"/>
              </a:tblGrid>
              <a:tr h="979664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Stephanie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664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Emma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dirty="0" smtClean="0"/>
                        <a:t>?</a:t>
                      </a:r>
                      <a:endParaRPr lang="en-AU" sz="4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664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Amy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9664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Rachel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8274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Four children have bear biscuits in their lunch boxes.</a:t>
            </a:r>
            <a:endParaRPr lang="en-A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362" y="5657671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Emma has more biscuits than Amy but fewer biscuits than Rachel. How many biscuits does Emma have? </a:t>
            </a:r>
            <a:endParaRPr lang="en-AU" sz="2400" dirty="0"/>
          </a:p>
        </p:txBody>
      </p:sp>
      <p:pic>
        <p:nvPicPr>
          <p:cNvPr id="17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15" y="1394708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94706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84" y="1394708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01" y="1398156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98156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490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961" y="1412489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73" y="3284984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07" y="3299318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34" y="3324537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18" y="3324536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72" y="4365104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07" y="4359323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33" y="4359322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66" y="4359321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93" y="4342656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Stephanie\AppData\Local\Temp\Temp1_csd-fairybears1.zip\Fairy bears Pro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1771"/>
            <a:ext cx="618267" cy="7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391338"/>
              </p:ext>
            </p:extLst>
          </p:nvPr>
        </p:nvGraphicFramePr>
        <p:xfrm>
          <a:off x="205745" y="1346343"/>
          <a:ext cx="5754665" cy="39186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94225"/>
                <a:gridCol w="3960440"/>
              </a:tblGrid>
              <a:tr h="979664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Australia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664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Russia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4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664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America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9664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Japan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3326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This diagram shows the number of pirates in each country.</a:t>
            </a:r>
            <a:endParaRPr lang="en-A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362" y="5657671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Which country has 50 pirates? </a:t>
            </a:r>
            <a:endParaRPr lang="en-AU" sz="2400" dirty="0"/>
          </a:p>
        </p:txBody>
      </p:sp>
      <p:pic>
        <p:nvPicPr>
          <p:cNvPr id="4099" name="Picture 3" descr="C:\Users\Stephanie\AppData\Local\Temp\Temp1_csd-se-littlepiratebears1.zip\csd-se-littlepiratebears1\png\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94" y="1470481"/>
            <a:ext cx="883095" cy="7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Stephanie\AppData\Local\Temp\Temp1_csd-se-littlepiratebears1.zip\csd-se-littlepiratebears1\png\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40" y="1479655"/>
            <a:ext cx="883095" cy="7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Stephanie\AppData\Local\Temp\Temp1_csd-se-littlepiratebears1.zip\csd-se-littlepiratebears1\png\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659" y="1509066"/>
            <a:ext cx="883095" cy="7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Stephanie\AppData\Local\Temp\Temp1_csd-se-littlepiratebears1.zip\csd-se-littlepiratebears1\png\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87" y="1512514"/>
            <a:ext cx="883095" cy="7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Stephanie\AppData\Local\Temp\Temp1_csd-se-littlepiratebears1.zip\csd-se-littlepiratebears1\png\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00" y="4402563"/>
            <a:ext cx="883095" cy="7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Stephanie\AppData\Local\Temp\Temp1_csd-se-littlepiratebears1.zip\csd-se-littlepiratebears1\png\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64" y="4402563"/>
            <a:ext cx="883095" cy="7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Stephanie\AppData\Local\Temp\Temp1_csd-se-littlepiratebears1.zip\csd-se-littlepiratebears1\png\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53" y="4402563"/>
            <a:ext cx="883095" cy="7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Stephanie\AppData\Local\Temp\Temp1_csd-se-littlepiratebears1.zip\csd-se-littlepiratebears1\png\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40" y="3366994"/>
            <a:ext cx="883095" cy="7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Stephanie\AppData\Local\Temp\Temp1_csd-se-littlepiratebears1.zip\csd-se-littlepiratebears1\png\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5" y="3402964"/>
            <a:ext cx="883095" cy="7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Stephanie\AppData\Local\Temp\Temp1_csd-se-littlepiratebears1.zip\csd-se-littlepiratebears1\png\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22" y="2519959"/>
            <a:ext cx="883095" cy="7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Stephanie\AppData\Local\Temp\Temp1_csd-se-littlepiratebears1.zip\csd-se-littlepiratebears1\png\b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56565" y="2519959"/>
            <a:ext cx="441547" cy="7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Stephanie\AppData\Local\Temp\Temp1_csd-se-littlepiratebears1.zip\csd-se-littlepiratebears1\png\b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61432" y="3402964"/>
            <a:ext cx="441547" cy="7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300192" y="2519959"/>
            <a:ext cx="2411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Key:</a:t>
            </a:r>
          </a:p>
          <a:p>
            <a:endParaRPr lang="en-AU" sz="2400" dirty="0" smtClean="0"/>
          </a:p>
          <a:p>
            <a:r>
              <a:rPr lang="en-AU" sz="2400" dirty="0"/>
              <a:t> </a:t>
            </a:r>
            <a:r>
              <a:rPr lang="en-AU" sz="2400" dirty="0" smtClean="0"/>
              <a:t>       = 20</a:t>
            </a:r>
            <a:endParaRPr lang="en-AU" sz="2400" dirty="0"/>
          </a:p>
          <a:p>
            <a:endParaRPr lang="en-AU" sz="2400" dirty="0"/>
          </a:p>
        </p:txBody>
      </p:sp>
      <p:pic>
        <p:nvPicPr>
          <p:cNvPr id="53" name="Picture 3" descr="C:\Users\Stephanie\AppData\Local\Temp\Temp1_csd-se-littlepiratebears1.zip\csd-se-littlepiratebears1\png\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49" y="3129297"/>
            <a:ext cx="883095" cy="7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72024" y="6488668"/>
            <a:ext cx="267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Black Chancery" pitchFamily="2" charset="0"/>
              </a:rPr>
              <a:t>Leanne Williamson, 2015</a:t>
            </a:r>
            <a:endParaRPr lang="en-AU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79193"/>
              </p:ext>
            </p:extLst>
          </p:nvPr>
        </p:nvGraphicFramePr>
        <p:xfrm>
          <a:off x="205745" y="1346343"/>
          <a:ext cx="5754665" cy="39268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94225"/>
                <a:gridCol w="3960440"/>
              </a:tblGrid>
              <a:tr h="785365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3H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365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3M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40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365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3J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5365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4T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365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4S</a:t>
                      </a:r>
                      <a:endParaRPr lang="en-AU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3326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This diagram shows the number flowers each class grew.</a:t>
            </a:r>
            <a:endParaRPr lang="en-A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5661248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Who grew the least amount of flowers? What was the difference between them and 4S?</a:t>
            </a:r>
            <a:endParaRPr lang="en-A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300192" y="2519959"/>
            <a:ext cx="2411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Key:</a:t>
            </a:r>
          </a:p>
          <a:p>
            <a:endParaRPr lang="en-AU" sz="2400" dirty="0" smtClean="0"/>
          </a:p>
          <a:p>
            <a:r>
              <a:rPr lang="en-AU" sz="2400" dirty="0"/>
              <a:t> </a:t>
            </a:r>
            <a:r>
              <a:rPr lang="en-AU" sz="2400" dirty="0" smtClean="0"/>
              <a:t>       = 12</a:t>
            </a:r>
            <a:endParaRPr lang="en-AU" sz="2400" dirty="0"/>
          </a:p>
          <a:p>
            <a:endParaRPr lang="en-AU" sz="2400" dirty="0"/>
          </a:p>
        </p:txBody>
      </p:sp>
      <p:pic>
        <p:nvPicPr>
          <p:cNvPr id="5123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28801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23" y="3140968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04" y="3041836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86" y="3041836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96" y="3000369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16619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28" y="3809143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92" y="3808983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64" y="3785199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92" y="4636066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12" y="4601525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28" y="4601270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92268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35" y="2190041"/>
            <a:ext cx="600189" cy="6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41836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47206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27" y="3816619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48" y="1429181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06" y="1429181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6" y="2215539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00" y="2215539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93" y="2215539"/>
            <a:ext cx="576064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157700" y="1428801"/>
            <a:ext cx="288032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140496" y="2190041"/>
            <a:ext cx="288032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Stephanie\Documents\2015\clipart\Garden clip art\Whimsical_Garden_by_ScrappinDoodles\wg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521491" y="4601525"/>
            <a:ext cx="288032" cy="60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1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A dance studio teaches Jazz and Ballet. One quarter of all students learn Ballet. The rest of the students learn Jazz. No students learn both</a:t>
            </a:r>
            <a:r>
              <a:rPr lang="en-AU" sz="2400" dirty="0" smtClean="0"/>
              <a:t>.</a:t>
            </a:r>
            <a:endParaRPr lang="en-AU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47824"/>
              </p:ext>
            </p:extLst>
          </p:nvPr>
        </p:nvGraphicFramePr>
        <p:xfrm>
          <a:off x="395536" y="2780928"/>
          <a:ext cx="6096000" cy="1371600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Jazz</a:t>
                      </a:r>
                      <a:endParaRPr lang="en-AU" sz="2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Ballet</a:t>
                      </a:r>
                      <a:endParaRPr lang="en-A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Boys</a:t>
                      </a:r>
                      <a:endParaRPr lang="en-A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Girls</a:t>
                      </a:r>
                      <a:endParaRPr lang="en-A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50912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How many girls learn Jazz?</a:t>
            </a:r>
            <a:endParaRPr lang="en-AU" sz="2800" dirty="0"/>
          </a:p>
        </p:txBody>
      </p:sp>
      <p:pic>
        <p:nvPicPr>
          <p:cNvPr id="6147" name="Picture 3" descr="C:\Users\Stephanie\AppData\Local\Temp\Temp1_csd-fairybears1.zip\Fairy bears Pro\b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161570"/>
            <a:ext cx="2234361" cy="285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2024" y="6488668"/>
            <a:ext cx="267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Black Chancery" pitchFamily="2" charset="0"/>
              </a:rPr>
              <a:t>Leanne Williamson, 2015</a:t>
            </a:r>
            <a:endParaRPr lang="en-AU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562850170"/>
              </p:ext>
            </p:extLst>
          </p:nvPr>
        </p:nvGraphicFramePr>
        <p:xfrm>
          <a:off x="286002" y="1168533"/>
          <a:ext cx="5003060" cy="258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967" y="147989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This graph shows the number of animals on the farm.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77285" y="94267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u="sng" dirty="0" smtClean="0"/>
              <a:t>Animals on the farm</a:t>
            </a:r>
            <a:endParaRPr lang="en-AU" sz="1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366211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Number of animals</a:t>
            </a:r>
            <a:endParaRPr lang="en-A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7105" y="4365104"/>
            <a:ext cx="68407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Which is statement is true?</a:t>
            </a:r>
          </a:p>
          <a:p>
            <a:endParaRPr lang="en-AU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 smtClean="0"/>
              <a:t>There are more goats than cows.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 smtClean="0"/>
              <a:t>There are more horses than cows.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 smtClean="0"/>
              <a:t>There are fewer sheep than goats.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 smtClean="0"/>
              <a:t>There are fewer sheep than horses.</a:t>
            </a:r>
            <a:endParaRPr lang="en-A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1" b="989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55" y="4077072"/>
            <a:ext cx="1162261" cy="2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22" b="98678" l="0" r="100000">
                        <a14:foregroundMark x1="26353" y1="21733" x2="26353" y2="21733"/>
                        <a14:foregroundMark x1="26588" y1="25551" x2="26588" y2="25551"/>
                        <a14:foregroundMark x1="21647" y1="30690" x2="21647" y2="30690"/>
                        <a14:foregroundMark x1="21176" y1="42584" x2="21176" y2="42584"/>
                        <a14:foregroundMark x1="18824" y1="49486" x2="18824" y2="50514"/>
                        <a14:foregroundMark x1="18824" y1="55507" x2="19059" y2="56388"/>
                        <a14:foregroundMark x1="71529" y1="52129" x2="71529" y2="52129"/>
                        <a14:foregroundMark x1="73412" y1="60059" x2="73412" y2="60059"/>
                        <a14:foregroundMark x1="75529" y1="68576" x2="75529" y2="68576"/>
                        <a14:foregroundMark x1="71529" y1="78414" x2="71529" y2="78414"/>
                        <a14:foregroundMark x1="72235" y1="83113" x2="72235" y2="83113"/>
                        <a14:foregroundMark x1="40235" y1="79001" x2="40235" y2="79001"/>
                        <a14:foregroundMark x1="63529" y1="80029" x2="63529" y2="80029"/>
                        <a14:foregroundMark x1="28706" y1="17474" x2="28706" y2="17474"/>
                        <a14:foregroundMark x1="31765" y1="16300" x2="31765" y2="16300"/>
                        <a14:foregroundMark x1="72471" y1="29075" x2="72471" y2="29075"/>
                        <a14:foregroundMark x1="73647" y1="34655" x2="73647" y2="35389"/>
                        <a14:foregroundMark x1="72235" y1="40529" x2="72235" y2="40529"/>
                        <a14:foregroundMark x1="68471" y1="41410" x2="68471" y2="41410"/>
                        <a14:foregroundMark x1="15707" y1="90196" x2="15707" y2="90196"/>
                        <a14:foregroundMark x1="19895" y1="33987" x2="19895" y2="33987"/>
                        <a14:foregroundMark x1="17277" y1="40850" x2="17277" y2="40850"/>
                        <a14:foregroundMark x1="13089" y1="54248" x2="13089" y2="54248"/>
                        <a14:foregroundMark x1="13089" y1="63725" x2="13089" y2="63725"/>
                        <a14:foregroundMark x1="13089" y1="72222" x2="13089" y2="72222"/>
                        <a14:foregroundMark x1="73298" y1="27778" x2="73298" y2="27778"/>
                        <a14:foregroundMark x1="80105" y1="47386" x2="80105" y2="47386"/>
                        <a14:foregroundMark x1="80105" y1="89542" x2="80105" y2="89542"/>
                        <a14:foregroundMark x1="76440" y1="92810" x2="76440" y2="9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58" y="5534655"/>
            <a:ext cx="793985" cy="127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0" b="98435" l="0" r="97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88" y="5949280"/>
            <a:ext cx="554145" cy="8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3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332656"/>
            <a:ext cx="8345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This table shows the three favourite subjects of four students</a:t>
            </a:r>
            <a:r>
              <a:rPr lang="en-AU" dirty="0" smtClean="0"/>
              <a:t>.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796236"/>
              </p:ext>
            </p:extLst>
          </p:nvPr>
        </p:nvGraphicFramePr>
        <p:xfrm>
          <a:off x="317982" y="1196752"/>
          <a:ext cx="7854419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3552"/>
                <a:gridCol w="1056250"/>
                <a:gridCol w="1056377"/>
                <a:gridCol w="1122060"/>
                <a:gridCol w="1122060"/>
                <a:gridCol w="1122060"/>
                <a:gridCol w="11220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English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Maths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Art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Sport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Science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Music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/>
                        <a:t>Greg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 smtClean="0">
                          <a:solidFill>
                            <a:schemeClr val="bg2"/>
                          </a:solidFill>
                          <a:sym typeface="Wingdings 2"/>
                        </a:rPr>
                        <a:t></a:t>
                      </a:r>
                      <a:endParaRPr lang="en-AU" sz="18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bg2"/>
                          </a:solidFill>
                          <a:sym typeface="Wingdings 2"/>
                        </a:rPr>
                        <a:t>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bg2"/>
                          </a:solidFill>
                          <a:sym typeface="Wingdings 2"/>
                        </a:rPr>
                        <a:t>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/>
                        <a:t>Donovan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bg2"/>
                          </a:solidFill>
                          <a:sym typeface="Wingdings 2"/>
                        </a:rPr>
                        <a:t>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bg2"/>
                          </a:solidFill>
                          <a:sym typeface="Wingdings 2"/>
                        </a:rPr>
                        <a:t>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bg2"/>
                          </a:solidFill>
                          <a:sym typeface="Wingdings 2"/>
                        </a:rPr>
                        <a:t>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/>
                        <a:t>Leanne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bg2"/>
                          </a:solidFill>
                          <a:sym typeface="Wingdings 2"/>
                        </a:rPr>
                        <a:t>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bg2"/>
                          </a:solidFill>
                          <a:sym typeface="Wingdings 2"/>
                        </a:rPr>
                        <a:t>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bg2"/>
                          </a:solidFill>
                          <a:sym typeface="Wingdings 2"/>
                        </a:rPr>
                        <a:t>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/>
                        <a:t>Yvonne</a:t>
                      </a: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bg2"/>
                          </a:solidFill>
                          <a:sym typeface="Wingdings 2"/>
                        </a:rPr>
                        <a:t>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bg2"/>
                          </a:solidFill>
                          <a:sym typeface="Wingdings 2"/>
                        </a:rPr>
                        <a:t>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bg2"/>
                          </a:solidFill>
                          <a:sym typeface="Wingdings 2"/>
                        </a:rPr>
                        <a:t>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7" y="364502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Which student chose Science but not Art?</a:t>
            </a:r>
            <a:endParaRPr lang="en-AU" sz="2000" dirty="0"/>
          </a:p>
        </p:txBody>
      </p:sp>
      <p:pic>
        <p:nvPicPr>
          <p:cNvPr id="1026" name="Picture 2" descr="C:\Users\Stephanie\Documents\2015\clipart\Bumblee bee Clip art\BumbleBee_Math_byScrappinDoodles\BumbleBee_Math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356992"/>
            <a:ext cx="2570030" cy="33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78565"/>
            <a:ext cx="267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Black Chancery" pitchFamily="2" charset="0"/>
              </a:rPr>
              <a:t>Leanne Williamson, 2015</a:t>
            </a:r>
            <a:endParaRPr lang="en-AU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17497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This table shows the number of books read by some students.</a:t>
            </a:r>
            <a:endParaRPr lang="en-AU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141462"/>
              </p:ext>
            </p:extLst>
          </p:nvPr>
        </p:nvGraphicFramePr>
        <p:xfrm>
          <a:off x="539552" y="1628800"/>
          <a:ext cx="4968552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8565"/>
                <a:gridCol w="35599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Name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Number of books.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Jessica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Harry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Brad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Megan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Teleah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43989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How many books did Jessica and </a:t>
            </a:r>
            <a:r>
              <a:rPr lang="en-AU" sz="2000" dirty="0" err="1" smtClean="0"/>
              <a:t>Teleah</a:t>
            </a:r>
            <a:r>
              <a:rPr lang="en-AU" sz="2000" dirty="0" smtClean="0"/>
              <a:t> read altogether?</a:t>
            </a:r>
            <a:endParaRPr lang="en-AU" sz="2000" dirty="0"/>
          </a:p>
        </p:txBody>
      </p:sp>
      <p:pic>
        <p:nvPicPr>
          <p:cNvPr id="2051" name="Picture 3" descr="C:\Users\Stephanie\AppData\Local\Temp\Temp1_FF-Read-A-Book-Day-Aug29.zip\FF  Read A Book Day Aug29\girl with book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6752"/>
            <a:ext cx="2159718" cy="30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2024" y="6488668"/>
            <a:ext cx="267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Black Chancery" pitchFamily="2" charset="0"/>
              </a:rPr>
              <a:t>Leanne Williamson, 2015</a:t>
            </a:r>
            <a:endParaRPr lang="en-AU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2">
      <a:dk1>
        <a:srgbClr val="00B05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594</TotalTime>
  <Words>611</Words>
  <Application>Microsoft Office PowerPoint</Application>
  <PresentationFormat>On-screen Show (4:3)</PresentationFormat>
  <Paragraphs>166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Karen</cp:lastModifiedBy>
  <cp:revision>37</cp:revision>
  <dcterms:created xsi:type="dcterms:W3CDTF">2015-08-23T08:24:24Z</dcterms:created>
  <dcterms:modified xsi:type="dcterms:W3CDTF">2015-10-13T10:01:30Z</dcterms:modified>
</cp:coreProperties>
</file>