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72" r:id="rId6"/>
    <p:sldId id="265" r:id="rId7"/>
    <p:sldId id="273" r:id="rId8"/>
    <p:sldId id="274" r:id="rId9"/>
    <p:sldId id="275" r:id="rId10"/>
    <p:sldId id="276" r:id="rId11"/>
    <p:sldId id="277" r:id="rId12"/>
    <p:sldId id="279" r:id="rId13"/>
    <p:sldId id="278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525" autoAdjust="0"/>
  </p:normalViewPr>
  <p:slideViewPr>
    <p:cSldViewPr>
      <p:cViewPr varScale="1">
        <p:scale>
          <a:sx n="76" d="100"/>
          <a:sy n="76" d="100"/>
        </p:scale>
        <p:origin x="898" y="6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7/17/2017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7/17/2017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Indicators:</a:t>
            </a:r>
          </a:p>
          <a:p>
            <a:r>
              <a:rPr lang="en-AU" dirty="0">
                <a:sym typeface="Wingdings" panose="05000000000000000000" pitchFamily="2" charset="2"/>
              </a:rPr>
              <a:t>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 fractions with related denominators and locate and represent them on a number line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connections between equivalent fractions, decimals and percentages 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5097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u="sng" dirty="0"/>
              <a:t>Independent Task:</a:t>
            </a:r>
            <a:endParaRPr lang="en-AU" b="0" u="none" dirty="0"/>
          </a:p>
          <a:p>
            <a:r>
              <a:rPr lang="en-AU" b="0" u="none" dirty="0">
                <a:sym typeface="Wingdings" panose="05000000000000000000" pitchFamily="2" charset="2"/>
              </a:rPr>
              <a:t></a:t>
            </a:r>
            <a:r>
              <a:rPr lang="en-AU" b="0" u="sng" dirty="0">
                <a:sym typeface="Wingdings" panose="05000000000000000000" pitchFamily="2" charset="2"/>
              </a:rPr>
              <a:t>Support:</a:t>
            </a:r>
            <a:r>
              <a:rPr lang="en-AU" b="0" u="none" dirty="0">
                <a:sym typeface="Wingdings" panose="05000000000000000000" pitchFamily="2" charset="2"/>
              </a:rPr>
              <a:t> use cubes or counters to model fractions, e.g. with two different colours. 2/6 could be shown as 2 red cubes and 4 yellow cubes.</a:t>
            </a:r>
          </a:p>
          <a:p>
            <a:r>
              <a:rPr lang="en-AU" b="0" u="none" dirty="0">
                <a:sym typeface="Wingdings" panose="05000000000000000000" pitchFamily="2" charset="2"/>
              </a:rPr>
              <a:t></a:t>
            </a:r>
            <a:r>
              <a:rPr lang="en-AU" b="0" u="sng" dirty="0">
                <a:sym typeface="Wingdings" panose="05000000000000000000" pitchFamily="2" charset="2"/>
              </a:rPr>
              <a:t>Extension:</a:t>
            </a:r>
            <a:r>
              <a:rPr lang="en-AU" b="0" u="none" dirty="0">
                <a:sym typeface="Wingdings" panose="05000000000000000000" pitchFamily="2" charset="2"/>
              </a:rPr>
              <a:t> provide opportunities for students to work with mixed numerals and larger fractions – exploring equivalent fractions as they go, adding fractions together etc.</a:t>
            </a:r>
            <a:endParaRPr lang="en-AU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582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ashleigh-educationjourney.com/wp-content/uploads/2017/02/IMG_28462-906x1024-906x1024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clipartkid.com/images/204/domino-clipart-63714-movdata-kpKMpz-clipart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https://s-media-cache-ak0.pinimg.com/564x/09/f2/65/09f2657f0a9f097b1688d8cb2300c184.jpg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s://3.bp.blogspot.com/-5B8jt4IFZxU/UafIj4ckK3I/AAAAAAAAAb4/VHXbh0Fq2fk/s400/IMG_1436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Fractions and Decimals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Stage 3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44" y="116632"/>
            <a:ext cx="11017223" cy="864096"/>
          </a:xfrm>
        </p:spPr>
        <p:txBody>
          <a:bodyPr>
            <a:normAutofit fontScale="90000"/>
          </a:bodyPr>
          <a:lstStyle/>
          <a:p>
            <a:r>
              <a:rPr lang="en-US" dirty="0"/>
              <a:t>3. </a:t>
            </a:r>
            <a:r>
              <a:rPr lang="en-AU" dirty="0"/>
              <a:t>Can you make connections between equivalent fractions, decimals and percentages?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980728"/>
            <a:ext cx="10705255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u="sng" dirty="0"/>
              <a:t>Open-Ended Investigation:</a:t>
            </a:r>
            <a:endParaRPr lang="en-AU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b="1" i="1" dirty="0"/>
              <a:t>You want to buy a jumper. The jumper is $42. In shop A, the jumper is priced at 5/6 of the original price. In shop B, the jumper is priced at 2/3 of the original price. In which shop would you be able to buy the jumper for the cheapest price? Explain your thinking and support with evidence.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35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99768" y="188640"/>
            <a:ext cx="960120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Teaching and Learning Sessions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5820" y="1556792"/>
            <a:ext cx="9601200" cy="4392488"/>
          </a:xfrm>
        </p:spPr>
        <p:txBody>
          <a:bodyPr>
            <a:normAutofit/>
          </a:bodyPr>
          <a:lstStyle/>
          <a:p>
            <a:pPr marL="509588" indent="-514350">
              <a:buFont typeface="+mj-lt"/>
              <a:buAutoNum type="arabicPeriod"/>
            </a:pPr>
            <a:r>
              <a:rPr lang="en-US" sz="3200" dirty="0">
                <a:hlinkClick r:id="rId3" action="ppaction://hlinksldjump"/>
              </a:rPr>
              <a:t>Can we model fractions with different denominators?</a:t>
            </a:r>
            <a:endParaRPr lang="en-US" sz="3200" dirty="0"/>
          </a:p>
          <a:p>
            <a:endParaRPr lang="en-US" sz="3200" dirty="0"/>
          </a:p>
          <a:p>
            <a:pPr marL="509588" indent="-514350">
              <a:buFont typeface="+mj-lt"/>
              <a:buAutoNum type="arabicPeriod" startAt="2"/>
            </a:pPr>
            <a:r>
              <a:rPr lang="en-US" sz="3200" dirty="0">
                <a:hlinkClick r:id="rId4" action="ppaction://hlinksldjump"/>
              </a:rPr>
              <a:t>Can we develop strategies to generate and record equivalent fractions</a:t>
            </a:r>
            <a:endParaRPr lang="en-US" sz="3200" dirty="0"/>
          </a:p>
          <a:p>
            <a:endParaRPr lang="en-US" sz="3200" dirty="0"/>
          </a:p>
          <a:p>
            <a:pPr marL="509588" indent="-514350">
              <a:buFont typeface="+mj-lt"/>
              <a:buAutoNum type="arabicPeriod" startAt="3"/>
            </a:pPr>
            <a:r>
              <a:rPr lang="en-US" sz="3200" dirty="0">
                <a:hlinkClick r:id="rId5" action="ppaction://hlinksldjump"/>
              </a:rPr>
              <a:t>Can you make connections between equivalent fractions, decimals and percentages? </a:t>
            </a:r>
            <a:r>
              <a:rPr lang="en-US" sz="3200" dirty="0"/>
              <a:t>(</a:t>
            </a:r>
            <a:r>
              <a:rPr lang="en-US" sz="3200" dirty="0">
                <a:solidFill>
                  <a:srgbClr val="FF0000"/>
                </a:solidFill>
              </a:rPr>
              <a:t>Assessment</a:t>
            </a:r>
            <a:r>
              <a:rPr lang="en-US" sz="3200" dirty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5820" y="6027003"/>
            <a:ext cx="9217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AU" sz="1200" dirty="0"/>
              <a:t>Describes and represents mathematical situations in a variety of ways using mathematical terminology and some conventions </a:t>
            </a:r>
            <a:r>
              <a:rPr lang="en-AU" sz="1200" b="1" dirty="0"/>
              <a:t>MA3-1WM</a:t>
            </a:r>
            <a:endParaRPr lang="en-AU" sz="1200" dirty="0"/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AU" sz="1200" dirty="0"/>
              <a:t>Selects and applies appropriate problem-solving strategies, including the use of digital technologies, in undertaking investigations </a:t>
            </a:r>
            <a:r>
              <a:rPr lang="en-AU" sz="1200" b="1" dirty="0"/>
              <a:t>MA3-2WM</a:t>
            </a:r>
            <a:endParaRPr lang="en-AU" sz="1200" dirty="0"/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AU" sz="1200" dirty="0"/>
              <a:t>Gives a valid reason for supporting one possible solution over another </a:t>
            </a:r>
            <a:r>
              <a:rPr lang="en-AU" sz="1200" b="1" dirty="0"/>
              <a:t>MA3-3WM</a:t>
            </a:r>
            <a:endParaRPr lang="en-AU" sz="1200" dirty="0"/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AU" sz="1200" dirty="0"/>
              <a:t>Compares, orders and calculates with fractions, decimals and percentages </a:t>
            </a:r>
            <a:r>
              <a:rPr lang="en-AU" sz="1200" b="1" dirty="0"/>
              <a:t>MA3-7NA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16632"/>
            <a:ext cx="9601200" cy="687288"/>
          </a:xfrm>
        </p:spPr>
        <p:txBody>
          <a:bodyPr>
            <a:normAutofit fontScale="90000"/>
          </a:bodyPr>
          <a:lstStyle/>
          <a:p>
            <a:r>
              <a:rPr lang="en-US" dirty="0"/>
              <a:t>1. </a:t>
            </a:r>
            <a:r>
              <a:rPr lang="en-AU" dirty="0"/>
              <a:t>Can we model fractions with different denominators?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980728"/>
            <a:ext cx="10705255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u="sng" dirty="0"/>
              <a:t>Small Group Task:</a:t>
            </a:r>
            <a:endParaRPr lang="en-AU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dirty="0"/>
              <a:t>Show different ways to represent your fraction using words, numbers and visual representations.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u="sng" dirty="0"/>
              <a:t>Gallery Walk:</a:t>
            </a:r>
            <a:r>
              <a:rPr lang="en-AU" dirty="0"/>
              <a:t> As you walk around observing the work of others </a:t>
            </a:r>
            <a:r>
              <a:rPr lang="en-AU" u="sng" dirty="0"/>
              <a:t>think</a:t>
            </a:r>
            <a:r>
              <a:rPr lang="en-AU" dirty="0"/>
              <a:t> about these questions:</a:t>
            </a:r>
          </a:p>
          <a:p>
            <a:pPr marL="736282" lvl="1" indent="-457200">
              <a:buFont typeface="+mj-lt"/>
              <a:buAutoNum type="arabicPeriod"/>
            </a:pPr>
            <a:r>
              <a:rPr lang="en-AU" dirty="0"/>
              <a:t>How did they represent their understanding? What do you </a:t>
            </a:r>
            <a:r>
              <a:rPr lang="en-AU" b="1" i="1" dirty="0"/>
              <a:t>see</a:t>
            </a:r>
            <a:r>
              <a:rPr lang="en-AU" dirty="0"/>
              <a:t>?</a:t>
            </a:r>
          </a:p>
          <a:p>
            <a:pPr marL="736282" lvl="1" indent="-457200">
              <a:buFont typeface="+mj-lt"/>
              <a:buAutoNum type="arabicPeriod"/>
            </a:pPr>
            <a:endParaRPr lang="en-AU" dirty="0"/>
          </a:p>
          <a:p>
            <a:pPr marL="736282" lvl="1" indent="-457200">
              <a:buFont typeface="+mj-lt"/>
              <a:buAutoNum type="arabicPeriod"/>
            </a:pPr>
            <a:r>
              <a:rPr lang="en-AU" dirty="0"/>
              <a:t>How does this </a:t>
            </a:r>
            <a:r>
              <a:rPr lang="en-AU" b="1" i="1" dirty="0"/>
              <a:t>connect</a:t>
            </a:r>
            <a:r>
              <a:rPr lang="en-AU" dirty="0"/>
              <a:t> to what you knew about this fraction?</a:t>
            </a:r>
          </a:p>
          <a:p>
            <a:pPr marL="736282" lvl="1" indent="-457200">
              <a:buFont typeface="+mj-lt"/>
              <a:buAutoNum type="arabicPeriod"/>
            </a:pPr>
            <a:endParaRPr lang="en-AU" dirty="0"/>
          </a:p>
          <a:p>
            <a:pPr marL="736282" lvl="1" indent="-457200">
              <a:buFont typeface="+mj-lt"/>
              <a:buAutoNum type="arabicPeriod"/>
            </a:pPr>
            <a:r>
              <a:rPr lang="en-AU" dirty="0"/>
              <a:t>What challenged or </a:t>
            </a:r>
            <a:r>
              <a:rPr lang="en-AU" b="1" i="1" dirty="0"/>
              <a:t>extended</a:t>
            </a:r>
            <a:r>
              <a:rPr lang="en-AU" dirty="0"/>
              <a:t> your knowledge of this fraction?</a:t>
            </a:r>
          </a:p>
          <a:p>
            <a:pPr marL="736282" lvl="1" indent="-457200">
              <a:buFont typeface="+mj-lt"/>
              <a:buAutoNum type="arabicPeriod"/>
            </a:pPr>
            <a:endParaRPr lang="en-AU" dirty="0"/>
          </a:p>
          <a:p>
            <a:pPr marL="736282" lvl="1" indent="-457200">
              <a:buFont typeface="+mj-lt"/>
              <a:buAutoNum type="arabicPeriod"/>
            </a:pPr>
            <a:r>
              <a:rPr lang="en-AU" dirty="0"/>
              <a:t>What </a:t>
            </a:r>
            <a:r>
              <a:rPr lang="en-AU" b="1" i="1" dirty="0"/>
              <a:t>puzzled</a:t>
            </a:r>
            <a:r>
              <a:rPr lang="en-AU" dirty="0"/>
              <a:t> you or made you </a:t>
            </a:r>
            <a:r>
              <a:rPr lang="en-AU" b="1" i="1" dirty="0"/>
              <a:t>wonder</a:t>
            </a:r>
            <a:r>
              <a:rPr lang="en-AU" dirty="0"/>
              <a:t> about this information?</a:t>
            </a:r>
          </a:p>
        </p:txBody>
      </p:sp>
      <p:pic>
        <p:nvPicPr>
          <p:cNvPr id="1026" name="Picture 2" descr="http://www.ashleigh-educationjourney.com/wp-content/uploads/2017/02/IMG_28462-906x1024-906x1024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764" y="4235298"/>
            <a:ext cx="2757594" cy="247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16632"/>
            <a:ext cx="9601200" cy="687288"/>
          </a:xfrm>
        </p:spPr>
        <p:txBody>
          <a:bodyPr>
            <a:normAutofit fontScale="90000"/>
          </a:bodyPr>
          <a:lstStyle/>
          <a:p>
            <a:r>
              <a:rPr lang="en-US" dirty="0"/>
              <a:t>1. </a:t>
            </a:r>
            <a:r>
              <a:rPr lang="en-AU" dirty="0"/>
              <a:t>Can we model fractions with different denominators?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980728"/>
            <a:ext cx="10705255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u="sng" dirty="0"/>
              <a:t>Independent Task:</a:t>
            </a:r>
            <a:endParaRPr lang="en-AU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dirty="0"/>
              <a:t>Using dominoes, represent a fraction using numbers and words, including on a number line.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u="sng" dirty="0"/>
              <a:t>Extension Task:</a:t>
            </a:r>
            <a:r>
              <a:rPr lang="en-AU" dirty="0"/>
              <a:t> </a:t>
            </a:r>
            <a:r>
              <a:rPr lang="en-AU" b="1" i="1" dirty="0"/>
              <a:t>You have 48 sweets. You can choose between having 4/6 or 5/8 of the total amount. Which would you choose so that you had the largest amount? Explain your thinking and give reasons to support your answer.</a:t>
            </a:r>
            <a:r>
              <a:rPr lang="en-AU" dirty="0"/>
              <a:t> 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181" y="2061818"/>
            <a:ext cx="1098886" cy="17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59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44" y="116632"/>
            <a:ext cx="11017223" cy="864096"/>
          </a:xfrm>
        </p:spPr>
        <p:txBody>
          <a:bodyPr>
            <a:normAutofit fontScale="90000"/>
          </a:bodyPr>
          <a:lstStyle/>
          <a:p>
            <a:r>
              <a:rPr lang="en-US" dirty="0"/>
              <a:t>2. </a:t>
            </a:r>
            <a:r>
              <a:rPr lang="en-AU" dirty="0"/>
              <a:t>Can you develop strategies to generate and record equivalent fractions?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980728"/>
            <a:ext cx="10705255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dirty="0"/>
              <a:t>What do you </a:t>
            </a:r>
            <a:r>
              <a:rPr lang="en-AU" b="1" i="1" dirty="0"/>
              <a:t>see, observe or notice</a:t>
            </a:r>
            <a:r>
              <a:rPr lang="en-AU" dirty="0"/>
              <a:t> about these fractions?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dirty="0"/>
          </a:p>
          <a:p>
            <a:pPr marL="0" indent="0">
              <a:buNone/>
            </a:pPr>
            <a:r>
              <a:rPr lang="en-AU" u="sng" dirty="0"/>
              <a:t>Independent Task: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dirty="0"/>
              <a:t>How could I use multiplication and/or division to find equivalent </a:t>
            </a:r>
          </a:p>
          <a:p>
            <a:pPr marL="0" indent="0">
              <a:buNone/>
            </a:pPr>
            <a:r>
              <a:rPr lang="en-AU" dirty="0"/>
              <a:t>fractions?</a:t>
            </a:r>
          </a:p>
        </p:txBody>
      </p:sp>
      <p:pic>
        <p:nvPicPr>
          <p:cNvPr id="3074" name="Picture 2" descr="Image result for 2/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48" y="1052736"/>
            <a:ext cx="1318469" cy="172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qua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40" y="1606698"/>
            <a:ext cx="620689" cy="6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equa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39" y="1606698"/>
            <a:ext cx="620689" cy="6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4/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407" y="1074924"/>
            <a:ext cx="1174453" cy="170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6/18 frac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0" t="21894" r="70463" b="39978"/>
          <a:stretch/>
        </p:blipFill>
        <p:spPr bwMode="auto">
          <a:xfrm>
            <a:off x="7676850" y="1074923"/>
            <a:ext cx="1153866" cy="170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Equivalent Fraction Rainbows for St. Patty's Day!: 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12" y="4509120"/>
            <a:ext cx="244827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95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44" y="116632"/>
            <a:ext cx="11017223" cy="864096"/>
          </a:xfrm>
        </p:spPr>
        <p:txBody>
          <a:bodyPr>
            <a:normAutofit fontScale="90000"/>
          </a:bodyPr>
          <a:lstStyle/>
          <a:p>
            <a:r>
              <a:rPr lang="en-US" dirty="0"/>
              <a:t>2. </a:t>
            </a:r>
            <a:r>
              <a:rPr lang="en-AU" dirty="0"/>
              <a:t>Can you develop strategies to generate and record equivalent fractions?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980728"/>
            <a:ext cx="10705255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u="sng" dirty="0"/>
              <a:t>Open-Ended Investigation:</a:t>
            </a:r>
            <a:endParaRPr lang="en-AU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b="1" i="1" dirty="0"/>
              <a:t>If you had the choice between two fifths of a block of Cadbury Dairy Milk chocolate and one third, which would you choose? Explain your thinking using a variety of methods and give reasons to support your answer.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31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44" y="116632"/>
            <a:ext cx="11017223" cy="864096"/>
          </a:xfrm>
        </p:spPr>
        <p:txBody>
          <a:bodyPr>
            <a:normAutofit fontScale="90000"/>
          </a:bodyPr>
          <a:lstStyle/>
          <a:p>
            <a:r>
              <a:rPr lang="en-US" dirty="0"/>
              <a:t>3. </a:t>
            </a:r>
            <a:r>
              <a:rPr lang="en-AU" dirty="0"/>
              <a:t>Can you make connections between equivalent fractions, decimals and percentages? (</a:t>
            </a:r>
            <a:r>
              <a:rPr lang="en-AU" b="1" dirty="0">
                <a:solidFill>
                  <a:srgbClr val="FF0000"/>
                </a:solidFill>
              </a:rPr>
              <a:t>Assessment</a:t>
            </a:r>
            <a:r>
              <a:rPr lang="en-AU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980728"/>
            <a:ext cx="10705255" cy="568863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dirty="0"/>
              <a:t>Create an artistic design on the 10x10 grid using at least 5 colours. </a:t>
            </a:r>
          </a:p>
        </p:txBody>
      </p:sp>
      <p:pic>
        <p:nvPicPr>
          <p:cNvPr id="4098" name="Picture 2" descr="Image result for 10x10 gr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52" y="1484784"/>
            <a:ext cx="5976664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04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44" y="116632"/>
            <a:ext cx="11017223" cy="864096"/>
          </a:xfrm>
        </p:spPr>
        <p:txBody>
          <a:bodyPr>
            <a:normAutofit fontScale="90000"/>
          </a:bodyPr>
          <a:lstStyle/>
          <a:p>
            <a:r>
              <a:rPr lang="en-US" dirty="0"/>
              <a:t>3. </a:t>
            </a:r>
            <a:r>
              <a:rPr lang="en-AU" dirty="0"/>
              <a:t>Can you make connections between equivalent fractions, decimals and percentages? (</a:t>
            </a:r>
            <a:r>
              <a:rPr lang="en-AU" b="1" dirty="0">
                <a:solidFill>
                  <a:srgbClr val="FF0000"/>
                </a:solidFill>
              </a:rPr>
              <a:t>Assessment</a:t>
            </a:r>
            <a:r>
              <a:rPr lang="en-AU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980728"/>
            <a:ext cx="10705255" cy="568863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dirty="0"/>
              <a:t>Group the colours you used all together, like base-10 style. </a:t>
            </a:r>
          </a:p>
        </p:txBody>
      </p:sp>
      <p:pic>
        <p:nvPicPr>
          <p:cNvPr id="4098" name="Picture 2" descr="Image result for 10x10 gr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2" y="1504584"/>
            <a:ext cx="5976664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30516" y="1504584"/>
            <a:ext cx="50863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AU" sz="2400" dirty="0"/>
              <a:t>Use this information to determine what: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AU" sz="2400" dirty="0"/>
              <a:t>Fraction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AU" sz="2400" dirty="0"/>
              <a:t>Decimal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AU" sz="2400" dirty="0"/>
              <a:t>Percentage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     of each colour was used in your 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     design.</a:t>
            </a:r>
          </a:p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endParaRPr lang="en-AU" sz="2400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AU" sz="2400" u="sng" dirty="0"/>
              <a:t>Challenge:</a:t>
            </a:r>
            <a:r>
              <a:rPr lang="en-AU" sz="2400" i="1" dirty="0"/>
              <a:t> Can you simplify any of the fractions to make a smaller equivalent fraction?</a:t>
            </a:r>
            <a:r>
              <a:rPr lang="en-AU" sz="2400" dirty="0"/>
              <a:t> Show and explain your thinking. </a:t>
            </a:r>
            <a:endParaRPr lang="en-AU" sz="2400" u="sng" dirty="0"/>
          </a:p>
        </p:txBody>
      </p:sp>
    </p:spTree>
    <p:extLst>
      <p:ext uri="{BB962C8B-B14F-4D97-AF65-F5344CB8AC3E}">
        <p14:creationId xmlns:p14="http://schemas.microsoft.com/office/powerpoint/2010/main" val="274990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81844" y="116632"/>
            <a:ext cx="11017223" cy="86409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3. </a:t>
            </a:r>
            <a:r>
              <a:rPr lang="en-AU"/>
              <a:t>Can you make connections between equivalent fractions, decimals and percentages? (</a:t>
            </a:r>
            <a:r>
              <a:rPr lang="en-AU" b="1">
                <a:solidFill>
                  <a:srgbClr val="FF0000"/>
                </a:solidFill>
              </a:rPr>
              <a:t>Assessment</a:t>
            </a:r>
            <a:r>
              <a:rPr lang="en-AU"/>
              <a:t>)</a:t>
            </a:r>
            <a:endParaRPr lang="en-US" dirty="0"/>
          </a:p>
        </p:txBody>
      </p:sp>
      <p:pic>
        <p:nvPicPr>
          <p:cNvPr id="6146" name="Picture 2" descr="https://3.bp.blogspot.com/-5B8jt4IFZxU/UafIj4ckK3I/AAAAAAAAAb4/VHXbh0Fq2fk/s400/IMG_1436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96" y="980728"/>
            <a:ext cx="6264696" cy="575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36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purl.org/dc/elements/1.1/"/>
    <ds:schemaRef ds:uri="http://schemas.microsoft.com/office/2006/metadata/properties"/>
    <ds:schemaRef ds:uri="http://purl.org/dc/terms/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55</TotalTime>
  <Words>640</Words>
  <Application>Microsoft Office PowerPoint</Application>
  <PresentationFormat>Custom</PresentationFormat>
  <Paragraphs>73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Euphemia</vt:lpstr>
      <vt:lpstr>Wingdings</vt:lpstr>
      <vt:lpstr>Serenity 16x9</vt:lpstr>
      <vt:lpstr>Fractions and Decimals II</vt:lpstr>
      <vt:lpstr>Teaching and Learning Sessions</vt:lpstr>
      <vt:lpstr>1. Can we model fractions with different denominators?</vt:lpstr>
      <vt:lpstr>1. Can we model fractions with different denominators?</vt:lpstr>
      <vt:lpstr>2. Can you develop strategies to generate and record equivalent fractions?</vt:lpstr>
      <vt:lpstr>2. Can you develop strategies to generate and record equivalent fractions?</vt:lpstr>
      <vt:lpstr>3. Can you make connections between equivalent fractions, decimals and percentages? (Assessment)</vt:lpstr>
      <vt:lpstr>3. Can you make connections between equivalent fractions, decimals and percentages? (Assessment)</vt:lpstr>
      <vt:lpstr>PowerPoint Presentation</vt:lpstr>
      <vt:lpstr>3. Can you make connections between equivalent fractions, decimals and percentages?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Fractions and Decimals II</dc:title>
  <dc:creator>Alice Vigors</dc:creator>
  <cp:lastModifiedBy>Karen Atkins</cp:lastModifiedBy>
  <cp:revision>9</cp:revision>
  <dcterms:created xsi:type="dcterms:W3CDTF">2017-03-14T10:10:23Z</dcterms:created>
  <dcterms:modified xsi:type="dcterms:W3CDTF">2017-07-17T10:31:13Z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