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6.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65" r:id="rId6"/>
    <p:sldId id="262" r:id="rId7"/>
    <p:sldId id="273" r:id="rId8"/>
    <p:sldId id="279" r:id="rId9"/>
    <p:sldId id="275" r:id="rId10"/>
    <p:sldId id="267" r:id="rId11"/>
    <p:sldId id="278" r:id="rId12"/>
    <p:sldId id="257" r:id="rId13"/>
    <p:sldId id="277" r:id="rId14"/>
    <p:sldId id="270" r:id="rId15"/>
    <p:sldId id="271" r:id="rId16"/>
    <p:sldId id="280" r:id="rId17"/>
    <p:sldId id="258" r:id="rId18"/>
    <p:sldId id="274" r:id="rId19"/>
    <p:sldId id="276"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BF575"/>
    <a:srgbClr val="28C7D8"/>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258" y="-72"/>
      </p:cViewPr>
      <p:guideLst>
        <p:guide orient="horz" pos="2160"/>
        <p:guide pos="3840"/>
      </p:guideLst>
    </p:cSldViewPr>
  </p:slideViewPr>
  <p:notesTextViewPr>
    <p:cViewPr>
      <p:scale>
        <a:sx n="1" d="1"/>
        <a:sy n="1" d="1"/>
      </p:scale>
      <p:origin x="0" y="0"/>
    </p:cViewPr>
  </p:notesTextViewPr>
  <p:notesViewPr>
    <p:cSldViewPr snapToGrid="0">
      <p:cViewPr>
        <p:scale>
          <a:sx n="200" d="100"/>
          <a:sy n="200" d="100"/>
        </p:scale>
        <p:origin x="-186" y="4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43922-182A-49C3-905B-F67D19E7D2DB}" type="datetimeFigureOut">
              <a:rPr lang="en-AU" smtClean="0"/>
              <a:t>30/05/2015</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BB4A0-2B64-4773-ABA7-6DDA8C07D5A0}" type="slidenum">
              <a:rPr lang="en-AU" smtClean="0"/>
              <a:t>‹#›</a:t>
            </a:fld>
            <a:endParaRPr lang="en-AU"/>
          </a:p>
        </p:txBody>
      </p:sp>
    </p:spTree>
    <p:extLst>
      <p:ext uri="{BB962C8B-B14F-4D97-AF65-F5344CB8AC3E}">
        <p14:creationId xmlns:p14="http://schemas.microsoft.com/office/powerpoint/2010/main" val="287029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fa.vic.gov.au/kids-schools/primary-school-resourc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fa.vic.gov.au/kids-schools/primary-school-resour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fa.vic.gov.au/kids-schools/primary-school-resour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bc.net.au/blackfriday/home/default.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cfa.vic.gov.au/kids-schools/primary-school-resourc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fa.vic.gov.au/kids-schools/primary-school-resour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1</a:t>
            </a:fld>
            <a:endParaRPr lang="en-AU"/>
          </a:p>
        </p:txBody>
      </p:sp>
    </p:spTree>
    <p:extLst>
      <p:ext uri="{BB962C8B-B14F-4D97-AF65-F5344CB8AC3E}">
        <p14:creationId xmlns:p14="http://schemas.microsoft.com/office/powerpoint/2010/main" val="224005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solidFill>
                  <a:srgbClr val="FF0000"/>
                </a:solidFill>
              </a:rPr>
              <a:t>Home Fire Escape Plans</a:t>
            </a:r>
          </a:p>
          <a:p>
            <a:r>
              <a:rPr lang="en-AU" sz="1000" b="1" dirty="0"/>
              <a:t>Discuss</a:t>
            </a:r>
            <a:r>
              <a:rPr lang="en-AU" sz="1000" dirty="0"/>
              <a:t> the importance of designing a home fire escape plan with your family members</a:t>
            </a:r>
          </a:p>
          <a:p>
            <a:r>
              <a:rPr lang="en-AU" sz="1000" dirty="0"/>
              <a:t>so all family members are aware of their two possible escape routes and of a safe</a:t>
            </a:r>
          </a:p>
          <a:p>
            <a:r>
              <a:rPr lang="en-AU" sz="1000" dirty="0"/>
              <a:t>meeting place in the event of a house fire</a:t>
            </a:r>
            <a:r>
              <a:rPr lang="en-AU" sz="1000" dirty="0" smtClean="0"/>
              <a:t>.</a:t>
            </a:r>
          </a:p>
          <a:p>
            <a:endParaRPr lang="en-AU" sz="1000" dirty="0"/>
          </a:p>
          <a:p>
            <a:r>
              <a:rPr lang="en-AU" sz="1000" b="1" dirty="0"/>
              <a:t>Discuss</a:t>
            </a:r>
            <a:r>
              <a:rPr lang="en-AU" sz="1000" dirty="0"/>
              <a:t> safe procedures to carry out in a home fire emergency</a:t>
            </a:r>
            <a:r>
              <a:rPr lang="en-AU" sz="1000" dirty="0" smtClean="0"/>
              <a:t>:</a:t>
            </a:r>
          </a:p>
          <a:p>
            <a:endParaRPr lang="en-AU" sz="1000" dirty="0"/>
          </a:p>
          <a:p>
            <a:r>
              <a:rPr lang="en-AU" sz="1000" dirty="0"/>
              <a:t>• Don't waste time getting dressed, leave in the clothes you are wearing.</a:t>
            </a:r>
          </a:p>
          <a:p>
            <a:r>
              <a:rPr lang="en-AU" sz="1000" dirty="0"/>
              <a:t>• Blow a whistle, kept close to your bed, to alert other family members of the fire.</a:t>
            </a:r>
          </a:p>
          <a:p>
            <a:r>
              <a:rPr lang="en-AU" sz="1000" dirty="0"/>
              <a:t>• At least two smoke alarms should be installed in every home, in or near </a:t>
            </a:r>
            <a:r>
              <a:rPr lang="en-AU" sz="1000" dirty="0" smtClean="0"/>
              <a:t>the bedrooms</a:t>
            </a:r>
            <a:r>
              <a:rPr lang="en-AU" sz="1000" dirty="0"/>
              <a:t>. The smoke alarm siren should be the signal to evacuate.</a:t>
            </a:r>
          </a:p>
          <a:p>
            <a:r>
              <a:rPr lang="en-AU" sz="1000" dirty="0"/>
              <a:t>• Crawl low in smoke, the cleanest air is nearest the floor.</a:t>
            </a:r>
          </a:p>
          <a:p>
            <a:r>
              <a:rPr lang="en-AU" sz="1000" dirty="0"/>
              <a:t>• Crawl to the door alongside the wall, so you don't get lost.</a:t>
            </a:r>
          </a:p>
          <a:p>
            <a:r>
              <a:rPr lang="en-AU" sz="1000" dirty="0"/>
              <a:t>• Feel the doors before opening and leave if safe to do so, closing the door as </a:t>
            </a:r>
            <a:r>
              <a:rPr lang="en-AU" sz="1000" dirty="0" smtClean="0"/>
              <a:t>you leave</a:t>
            </a:r>
            <a:r>
              <a:rPr lang="en-AU" sz="1000" dirty="0"/>
              <a:t>. If hot to touch, or smoke is coming under the door, then make your way </a:t>
            </a:r>
            <a:r>
              <a:rPr lang="en-AU" sz="1000" dirty="0" smtClean="0"/>
              <a:t>out through </a:t>
            </a:r>
            <a:r>
              <a:rPr lang="en-AU" sz="1000" dirty="0"/>
              <a:t>the window. If you sleep in an upstairs bedroom make sure you have </a:t>
            </a:r>
            <a:r>
              <a:rPr lang="en-AU" sz="1000" dirty="0" smtClean="0"/>
              <a:t>an escape </a:t>
            </a:r>
            <a:r>
              <a:rPr lang="en-AU" sz="1000" dirty="0"/>
              <a:t>ladder kept under the bed to let down over the edge of the window to </a:t>
            </a:r>
            <a:r>
              <a:rPr lang="en-AU" sz="1000" dirty="0" smtClean="0"/>
              <a:t>help you </a:t>
            </a:r>
            <a:r>
              <a:rPr lang="en-AU" sz="1000" dirty="0"/>
              <a:t>safely climb down.</a:t>
            </a:r>
          </a:p>
          <a:p>
            <a:r>
              <a:rPr lang="en-AU" sz="1000" dirty="0"/>
              <a:t>• Meet your other family members at the predetermined meeting place.</a:t>
            </a:r>
          </a:p>
          <a:p>
            <a:r>
              <a:rPr lang="en-AU" sz="1000" dirty="0"/>
              <a:t>• Ring the fire brigade from a neighbour's phone.</a:t>
            </a:r>
          </a:p>
          <a:p>
            <a:r>
              <a:rPr lang="en-AU" sz="1000" dirty="0"/>
              <a:t>• Once out, stay out. Do not return to the house to find people, pets or a </a:t>
            </a:r>
            <a:r>
              <a:rPr lang="en-AU" sz="1000" dirty="0" smtClean="0"/>
              <a:t>favourite toy </a:t>
            </a:r>
            <a:r>
              <a:rPr lang="en-AU" sz="1000" dirty="0"/>
              <a:t>or game.</a:t>
            </a:r>
          </a:p>
          <a:p>
            <a:endParaRPr lang="en-AU" sz="1000" dirty="0" smtClean="0"/>
          </a:p>
          <a:p>
            <a:r>
              <a:rPr lang="en-AU" sz="1000" dirty="0" smtClean="0"/>
              <a:t>Remember </a:t>
            </a:r>
            <a:r>
              <a:rPr lang="en-AU" sz="1000" dirty="0"/>
              <a:t>the "Stop, Drop and Roll" technique for putting out flames on personal</a:t>
            </a:r>
          </a:p>
          <a:p>
            <a:r>
              <a:rPr lang="en-AU" sz="1000" dirty="0"/>
              <a:t>clothing</a:t>
            </a:r>
            <a:r>
              <a:rPr lang="en-AU" sz="1000" dirty="0" smtClean="0"/>
              <a:t>.</a:t>
            </a:r>
          </a:p>
          <a:p>
            <a:endParaRPr lang="en-AU" sz="1000" dirty="0"/>
          </a:p>
          <a:p>
            <a:r>
              <a:rPr lang="en-AU" sz="1000" dirty="0"/>
              <a:t>Lesson sourced: </a:t>
            </a:r>
            <a:r>
              <a:rPr lang="en-AU" sz="1000" dirty="0">
                <a:hlinkClick r:id="rId3"/>
              </a:rPr>
              <a:t>http://www.cfa.vic.gov.au/kids-schools/primary-school-resources</a:t>
            </a:r>
            <a:r>
              <a:rPr lang="en-AU" sz="1000" dirty="0" smtClean="0">
                <a:hlinkClick r:id="rId3"/>
              </a:rPr>
              <a:t>/</a:t>
            </a:r>
            <a:endParaRPr lang="en-AU" sz="1000" dirty="0" smtClean="0"/>
          </a:p>
          <a:p>
            <a:endParaRPr lang="en-AU" sz="1000" dirty="0"/>
          </a:p>
        </p:txBody>
      </p:sp>
      <p:sp>
        <p:nvSpPr>
          <p:cNvPr id="4" name="Slide Number Placeholder 3"/>
          <p:cNvSpPr>
            <a:spLocks noGrp="1"/>
          </p:cNvSpPr>
          <p:nvPr>
            <p:ph type="sldNum" sz="quarter" idx="10"/>
          </p:nvPr>
        </p:nvSpPr>
        <p:spPr/>
        <p:txBody>
          <a:bodyPr/>
          <a:lstStyle/>
          <a:p>
            <a:fld id="{512BB4A0-2B64-4773-ABA7-6DDA8C07D5A0}" type="slidenum">
              <a:rPr lang="en-AU" smtClean="0"/>
              <a:t>10</a:t>
            </a:fld>
            <a:endParaRPr lang="en-AU"/>
          </a:p>
        </p:txBody>
      </p:sp>
    </p:spTree>
    <p:extLst>
      <p:ext uri="{BB962C8B-B14F-4D97-AF65-F5344CB8AC3E}">
        <p14:creationId xmlns:p14="http://schemas.microsoft.com/office/powerpoint/2010/main" val="259197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11</a:t>
            </a:fld>
            <a:endParaRPr lang="en-AU"/>
          </a:p>
        </p:txBody>
      </p:sp>
    </p:spTree>
    <p:extLst>
      <p:ext uri="{BB962C8B-B14F-4D97-AF65-F5344CB8AC3E}">
        <p14:creationId xmlns:p14="http://schemas.microsoft.com/office/powerpoint/2010/main" val="259197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AU" b="1" dirty="0"/>
              <a:t>Advertisements</a:t>
            </a:r>
          </a:p>
          <a:p>
            <a:r>
              <a:rPr lang="en-AU" dirty="0"/>
              <a:t>Teacher to collect advertisements for smoke alarms, fire extinguishers and </a:t>
            </a:r>
            <a:r>
              <a:rPr lang="en-AU" dirty="0" smtClean="0"/>
              <a:t>fire blankets</a:t>
            </a:r>
            <a:r>
              <a:rPr lang="en-AU" dirty="0"/>
              <a:t>. Share these advertisements with the students. Discuss how the </a:t>
            </a:r>
            <a:r>
              <a:rPr lang="en-AU" dirty="0" smtClean="0"/>
              <a:t>advertising company </a:t>
            </a:r>
            <a:r>
              <a:rPr lang="en-AU" dirty="0"/>
              <a:t>tries to win over the audience with these advertisements — what are </a:t>
            </a:r>
            <a:r>
              <a:rPr lang="en-AU" dirty="0" smtClean="0"/>
              <a:t>the selling </a:t>
            </a:r>
            <a:r>
              <a:rPr lang="en-AU" dirty="0"/>
              <a:t>points</a:t>
            </a:r>
            <a:r>
              <a:rPr lang="en-AU" dirty="0" smtClean="0"/>
              <a:t>.</a:t>
            </a:r>
          </a:p>
          <a:p>
            <a:endParaRPr lang="en-AU" dirty="0"/>
          </a:p>
          <a:p>
            <a:r>
              <a:rPr lang="en-AU" dirty="0"/>
              <a:t>Teacher to show and explain the correct use of a fire </a:t>
            </a:r>
            <a:r>
              <a:rPr lang="en-AU" dirty="0" smtClean="0"/>
              <a:t>extinguisher. The </a:t>
            </a:r>
            <a:r>
              <a:rPr lang="en-AU" dirty="0"/>
              <a:t>two main types of extinguishers you will find in a school are the dry </a:t>
            </a:r>
            <a:r>
              <a:rPr lang="en-AU" dirty="0" smtClean="0"/>
              <a:t>chemical extinguishers </a:t>
            </a:r>
            <a:r>
              <a:rPr lang="en-AU" dirty="0"/>
              <a:t>and the water extinguishers. If the school has a hose reel, there is </a:t>
            </a:r>
            <a:r>
              <a:rPr lang="en-AU" dirty="0" smtClean="0"/>
              <a:t>no need </a:t>
            </a:r>
            <a:r>
              <a:rPr lang="en-AU" dirty="0"/>
              <a:t>for a water extinguisher. If purchasing an extinguisher for use in the home, </a:t>
            </a:r>
            <a:r>
              <a:rPr lang="en-AU" dirty="0" smtClean="0"/>
              <a:t>the most </a:t>
            </a:r>
            <a:r>
              <a:rPr lang="en-AU" dirty="0"/>
              <a:t>common extinguisher bought is the dry chemical extinguisher. There are </a:t>
            </a:r>
            <a:r>
              <a:rPr lang="en-AU" dirty="0" smtClean="0"/>
              <a:t>upright and </a:t>
            </a:r>
            <a:r>
              <a:rPr lang="en-AU" dirty="0"/>
              <a:t>reversible extinguishers. The recommended extinguisher is the </a:t>
            </a:r>
            <a:r>
              <a:rPr lang="en-AU" dirty="0" smtClean="0"/>
              <a:t>upright extinguisher.</a:t>
            </a:r>
          </a:p>
          <a:p>
            <a:endParaRPr lang="en-AU" dirty="0"/>
          </a:p>
          <a:p>
            <a:r>
              <a:rPr lang="en-AU" dirty="0"/>
              <a:t>When using an extinguisher to put out a fire:</a:t>
            </a:r>
          </a:p>
          <a:p>
            <a:r>
              <a:rPr lang="en-AU" dirty="0"/>
              <a:t>• Remove the extinguisher from the wall bracket.</a:t>
            </a:r>
          </a:p>
          <a:p>
            <a:r>
              <a:rPr lang="en-AU" dirty="0"/>
              <a:t>• Carry the extinguisher close to the fire.</a:t>
            </a:r>
          </a:p>
          <a:p>
            <a:r>
              <a:rPr lang="en-AU" dirty="0"/>
              <a:t>• Place the extinguisher on the ground. While loosely holding the handle in one </a:t>
            </a:r>
            <a:r>
              <a:rPr lang="en-AU" dirty="0" smtClean="0"/>
              <a:t>hand, pull </a:t>
            </a:r>
            <a:r>
              <a:rPr lang="en-AU" dirty="0"/>
              <a:t>out the "ring pin" with the other hand.</a:t>
            </a:r>
          </a:p>
          <a:p>
            <a:r>
              <a:rPr lang="en-AU" dirty="0"/>
              <a:t>• Free the discharge nozzle or the handle of the discharge horn from </a:t>
            </a:r>
            <a:r>
              <a:rPr lang="en-AU" dirty="0" smtClean="0"/>
              <a:t>the extinguisher</a:t>
            </a:r>
            <a:r>
              <a:rPr lang="en-AU" dirty="0"/>
              <a:t>.</a:t>
            </a:r>
          </a:p>
          <a:p>
            <a:r>
              <a:rPr lang="en-AU" dirty="0"/>
              <a:t>• Lift the extinguisher by the handle, carry as close to the fire as possible </a:t>
            </a:r>
            <a:r>
              <a:rPr lang="en-AU" dirty="0" smtClean="0"/>
              <a:t>and point </a:t>
            </a:r>
            <a:r>
              <a:rPr lang="en-AU" dirty="0"/>
              <a:t>the nozzle or horn at the fire.</a:t>
            </a:r>
          </a:p>
          <a:p>
            <a:r>
              <a:rPr lang="en-AU" dirty="0"/>
              <a:t>• Still carrying the extinguisher, squeeze the discharge lever.</a:t>
            </a:r>
          </a:p>
          <a:p>
            <a:r>
              <a:rPr lang="en-AU" dirty="0"/>
              <a:t>• Point the stream of dry chemical or water at the base of the flames, spraying </a:t>
            </a:r>
            <a:r>
              <a:rPr lang="en-AU" dirty="0" smtClean="0"/>
              <a:t>from side </a:t>
            </a:r>
            <a:r>
              <a:rPr lang="en-AU" dirty="0"/>
              <a:t>to side.</a:t>
            </a:r>
          </a:p>
          <a:p>
            <a:r>
              <a:rPr lang="en-AU" dirty="0"/>
              <a:t>Discuss appropriate and inappropriate use of the different types of fire </a:t>
            </a:r>
            <a:r>
              <a:rPr lang="en-AU" dirty="0" smtClean="0"/>
              <a:t>extinguishers. What </a:t>
            </a:r>
            <a:r>
              <a:rPr lang="en-AU" dirty="0"/>
              <a:t>safety problems could occur from incorrect use</a:t>
            </a:r>
            <a:r>
              <a:rPr lang="en-AU" dirty="0" smtClean="0"/>
              <a:t>?</a:t>
            </a:r>
          </a:p>
          <a:p>
            <a:endParaRPr lang="en-AU" dirty="0" smtClean="0"/>
          </a:p>
          <a:p>
            <a:r>
              <a:rPr lang="en-AU" dirty="0"/>
              <a:t>Locate the fire extinguishers in the school. Discuss their </a:t>
            </a:r>
            <a:r>
              <a:rPr lang="en-AU" dirty="0" smtClean="0"/>
              <a:t>placement. Where </a:t>
            </a:r>
            <a:r>
              <a:rPr lang="en-AU" dirty="0"/>
              <a:t>would the most appropriate storage place be in a home or in a public </a:t>
            </a:r>
            <a:r>
              <a:rPr lang="en-AU" dirty="0" smtClean="0"/>
              <a:t>building? Teacher </a:t>
            </a:r>
            <a:r>
              <a:rPr lang="en-AU" dirty="0"/>
              <a:t>to also show and explain the correct use of a fire blanket and </a:t>
            </a:r>
            <a:r>
              <a:rPr lang="en-AU" dirty="0" smtClean="0"/>
              <a:t>correct installation </a:t>
            </a:r>
            <a:r>
              <a:rPr lang="en-AU" dirty="0"/>
              <a:t>of a smoke alarm. Discuss appropriate positioning, </a:t>
            </a:r>
            <a:r>
              <a:rPr lang="en-AU" dirty="0" smtClean="0"/>
              <a:t>maintenance and </a:t>
            </a:r>
            <a:r>
              <a:rPr lang="en-AU" dirty="0"/>
              <a:t>purpose</a:t>
            </a:r>
            <a:r>
              <a:rPr lang="en-AU" dirty="0" smtClean="0"/>
              <a:t>.</a:t>
            </a:r>
          </a:p>
          <a:p>
            <a:endParaRPr lang="en-AU" dirty="0"/>
          </a:p>
          <a:p>
            <a:r>
              <a:rPr lang="en-AU" dirty="0"/>
              <a:t>A fire blanket is used to smother flames usually caused through cooking fires </a:t>
            </a:r>
            <a:r>
              <a:rPr lang="en-AU" dirty="0" smtClean="0"/>
              <a:t>or clothing </a:t>
            </a:r>
            <a:r>
              <a:rPr lang="en-AU" dirty="0"/>
              <a:t>fires. The fire blanket is made out of a fire resistant fabric and should </a:t>
            </a:r>
            <a:r>
              <a:rPr lang="en-AU" dirty="0" smtClean="0"/>
              <a:t>be discarded </a:t>
            </a:r>
            <a:r>
              <a:rPr lang="en-AU" dirty="0"/>
              <a:t>after use. It is not to be used for electrical </a:t>
            </a:r>
            <a:r>
              <a:rPr lang="en-AU" dirty="0" smtClean="0"/>
              <a:t>fires. A </a:t>
            </a:r>
            <a:r>
              <a:rPr lang="en-AU" dirty="0"/>
              <a:t>fire blanket should be housed in the kitchen on the wall near the </a:t>
            </a:r>
            <a:r>
              <a:rPr lang="en-AU" dirty="0" smtClean="0"/>
              <a:t>stove. By </a:t>
            </a:r>
            <a:r>
              <a:rPr lang="en-AU" dirty="0"/>
              <a:t>pulling the visible tabs, the fire blanket is </a:t>
            </a:r>
            <a:r>
              <a:rPr lang="en-AU" dirty="0" smtClean="0"/>
              <a:t>released. In </a:t>
            </a:r>
            <a:r>
              <a:rPr lang="en-AU" dirty="0"/>
              <a:t>the case of a cooking fire, the fire blanket should be used to cover the </a:t>
            </a:r>
            <a:r>
              <a:rPr lang="en-AU" dirty="0" smtClean="0"/>
              <a:t>vessel, containing </a:t>
            </a:r>
            <a:r>
              <a:rPr lang="en-AU" dirty="0"/>
              <a:t>the fire completely. Turn off the source of heat, leave the fire blanket </a:t>
            </a:r>
            <a:r>
              <a:rPr lang="en-AU" dirty="0" smtClean="0"/>
              <a:t>in place </a:t>
            </a:r>
            <a:r>
              <a:rPr lang="en-AU" dirty="0"/>
              <a:t>until cool and call the fire brigade. In the case of a clothing fire, wrap the </a:t>
            </a:r>
            <a:r>
              <a:rPr lang="en-AU" dirty="0" smtClean="0"/>
              <a:t>fire blanket </a:t>
            </a:r>
            <a:r>
              <a:rPr lang="en-AU" dirty="0"/>
              <a:t>around the victim and roll the victim on the ground</a:t>
            </a:r>
            <a:r>
              <a:rPr lang="en-AU" dirty="0" smtClean="0"/>
              <a:t>.</a:t>
            </a:r>
          </a:p>
          <a:p>
            <a:endParaRPr lang="en-AU" dirty="0" smtClean="0"/>
          </a:p>
          <a:p>
            <a:r>
              <a:rPr lang="en-AU" dirty="0"/>
              <a:t>Smoke alarms require a battery to operate. They should be installed near or </a:t>
            </a:r>
            <a:r>
              <a:rPr lang="en-AU" dirty="0" smtClean="0"/>
              <a:t>inside each </a:t>
            </a:r>
            <a:r>
              <a:rPr lang="en-AU" dirty="0"/>
              <a:t>bedroom high on the wall or on the ceiling. Regular maintenance of the </a:t>
            </a:r>
            <a:r>
              <a:rPr lang="en-AU" dirty="0" smtClean="0"/>
              <a:t>smoke alarm </a:t>
            </a:r>
            <a:r>
              <a:rPr lang="en-AU" dirty="0"/>
              <a:t>needs to be carried out every month by activating the alarm through pushing</a:t>
            </a:r>
          </a:p>
          <a:p>
            <a:r>
              <a:rPr lang="en-AU" dirty="0"/>
              <a:t>the alarm button. When the battery is low, the smoke alarm makes a piercing </a:t>
            </a:r>
            <a:r>
              <a:rPr lang="en-AU" dirty="0" smtClean="0"/>
              <a:t>chirping sound</a:t>
            </a:r>
            <a:r>
              <a:rPr lang="en-AU" dirty="0"/>
              <a:t>. The battery should be changed when this sound is heard</a:t>
            </a:r>
            <a:r>
              <a:rPr lang="en-AU" dirty="0" smtClean="0"/>
              <a:t>.</a:t>
            </a:r>
          </a:p>
          <a:p>
            <a:endParaRPr lang="en-AU" dirty="0"/>
          </a:p>
          <a:p>
            <a:r>
              <a:rPr lang="en-AU" b="1" dirty="0"/>
              <a:t>Lesson sourced: </a:t>
            </a:r>
            <a:r>
              <a:rPr lang="en-AU" dirty="0">
                <a:hlinkClick r:id="rId3"/>
              </a:rPr>
              <a:t>http://www.cfa.vic.gov.au/kids-schools/primary-school-resources</a:t>
            </a:r>
            <a:r>
              <a:rPr lang="en-AU" dirty="0" smtClean="0">
                <a:hlinkClick r:id="rId3"/>
              </a:rPr>
              <a:t>/</a:t>
            </a:r>
            <a:endParaRPr lang="en-AU" dirty="0" smtClean="0"/>
          </a:p>
          <a:p>
            <a:endParaRPr lang="en-AU" dirty="0"/>
          </a:p>
        </p:txBody>
      </p:sp>
      <p:sp>
        <p:nvSpPr>
          <p:cNvPr id="4" name="Slide Number Placeholder 3"/>
          <p:cNvSpPr>
            <a:spLocks noGrp="1"/>
          </p:cNvSpPr>
          <p:nvPr>
            <p:ph type="sldNum" sz="quarter" idx="10"/>
          </p:nvPr>
        </p:nvSpPr>
        <p:spPr/>
        <p:txBody>
          <a:bodyPr/>
          <a:lstStyle/>
          <a:p>
            <a:fld id="{512BB4A0-2B64-4773-ABA7-6DDA8C07D5A0}" type="slidenum">
              <a:rPr lang="en-AU" smtClean="0"/>
              <a:t>12</a:t>
            </a:fld>
            <a:endParaRPr lang="en-AU"/>
          </a:p>
        </p:txBody>
      </p:sp>
    </p:spTree>
    <p:extLst>
      <p:ext uri="{BB962C8B-B14F-4D97-AF65-F5344CB8AC3E}">
        <p14:creationId xmlns:p14="http://schemas.microsoft.com/office/powerpoint/2010/main" val="2637305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AU" b="1" dirty="0"/>
              <a:t>Discuss</a:t>
            </a:r>
            <a:r>
              <a:rPr lang="en-AU" b="1" dirty="0" smtClean="0"/>
              <a:t>:</a:t>
            </a:r>
          </a:p>
          <a:p>
            <a:r>
              <a:rPr lang="en-AU" dirty="0" smtClean="0"/>
              <a:t>• The </a:t>
            </a:r>
            <a:r>
              <a:rPr lang="en-AU" dirty="0"/>
              <a:t>safest place to be in a bushfire.</a:t>
            </a:r>
          </a:p>
          <a:p>
            <a:r>
              <a:rPr lang="en-AU" dirty="0"/>
              <a:t>• Reasons why this is the safest place to be in a bushfire.</a:t>
            </a:r>
          </a:p>
          <a:p>
            <a:r>
              <a:rPr lang="en-AU" dirty="0"/>
              <a:t>• The biggest danger to your survival in a bushfire — radiant </a:t>
            </a:r>
            <a:r>
              <a:rPr lang="en-AU" dirty="0" smtClean="0"/>
              <a:t>heat, smoke </a:t>
            </a:r>
            <a:r>
              <a:rPr lang="en-AU" dirty="0"/>
              <a:t>and flames.</a:t>
            </a:r>
          </a:p>
          <a:p>
            <a:r>
              <a:rPr lang="en-AU" dirty="0"/>
              <a:t>• The actions you can take around your house to make it fire safe.</a:t>
            </a:r>
          </a:p>
          <a:p>
            <a:r>
              <a:rPr lang="en-AU" dirty="0"/>
              <a:t>• Why you should take more than one woollen blanket with you </a:t>
            </a:r>
            <a:r>
              <a:rPr lang="en-AU" dirty="0" smtClean="0"/>
              <a:t>when travelling </a:t>
            </a:r>
            <a:r>
              <a:rPr lang="en-AU" dirty="0"/>
              <a:t>into country areas</a:t>
            </a:r>
            <a:r>
              <a:rPr lang="en-AU" dirty="0" smtClean="0"/>
              <a:t>.</a:t>
            </a:r>
          </a:p>
          <a:p>
            <a:endParaRPr lang="en-AU" dirty="0"/>
          </a:p>
          <a:p>
            <a:r>
              <a:rPr lang="en-AU" dirty="0"/>
              <a:t>• </a:t>
            </a:r>
            <a:r>
              <a:rPr lang="en-AU" dirty="0" smtClean="0"/>
              <a:t>Possible </a:t>
            </a:r>
            <a:r>
              <a:rPr lang="en-AU" dirty="0"/>
              <a:t>personal safety procedures people should carry out if caught in a bushfire </a:t>
            </a:r>
            <a:r>
              <a:rPr lang="en-AU" dirty="0" smtClean="0"/>
              <a:t>at home</a:t>
            </a:r>
            <a:r>
              <a:rPr lang="en-AU" dirty="0"/>
              <a:t>, in the car or wherever they are could consist of:</a:t>
            </a:r>
          </a:p>
          <a:p>
            <a:endParaRPr lang="en-AU" b="1" dirty="0" smtClean="0"/>
          </a:p>
          <a:p>
            <a:r>
              <a:rPr lang="en-AU" b="1" dirty="0" smtClean="0"/>
              <a:t>At </a:t>
            </a:r>
            <a:r>
              <a:rPr lang="en-AU" b="1" dirty="0"/>
              <a:t>home </a:t>
            </a:r>
            <a:endParaRPr lang="en-AU" b="1" dirty="0" smtClean="0"/>
          </a:p>
          <a:p>
            <a:r>
              <a:rPr lang="en-AU" dirty="0" smtClean="0"/>
              <a:t>Keep </a:t>
            </a:r>
            <a:r>
              <a:rPr lang="en-AU" dirty="0"/>
              <a:t>windows and doors closed</a:t>
            </a:r>
          </a:p>
          <a:p>
            <a:r>
              <a:rPr lang="en-AU" dirty="0"/>
              <a:t>Move furniture away from the windows</a:t>
            </a:r>
          </a:p>
          <a:p>
            <a:r>
              <a:rPr lang="en-AU" dirty="0"/>
              <a:t>Fill the bath and buckets with water</a:t>
            </a:r>
          </a:p>
          <a:p>
            <a:r>
              <a:rPr lang="en-AU" dirty="0"/>
              <a:t>Soak towels and woollen blankets with water</a:t>
            </a:r>
          </a:p>
          <a:p>
            <a:r>
              <a:rPr lang="en-AU" dirty="0"/>
              <a:t>Keep pets indoors</a:t>
            </a:r>
          </a:p>
          <a:p>
            <a:r>
              <a:rPr lang="en-AU" dirty="0"/>
              <a:t>Stay indoors — do not go outside</a:t>
            </a:r>
          </a:p>
          <a:p>
            <a:endParaRPr lang="en-AU" b="1" dirty="0" smtClean="0"/>
          </a:p>
          <a:p>
            <a:r>
              <a:rPr lang="en-AU" b="1" dirty="0" smtClean="0"/>
              <a:t>In </a:t>
            </a:r>
            <a:r>
              <a:rPr lang="en-AU" b="1" dirty="0"/>
              <a:t>the car </a:t>
            </a:r>
            <a:endParaRPr lang="en-AU" b="1" dirty="0" smtClean="0"/>
          </a:p>
          <a:p>
            <a:r>
              <a:rPr lang="en-AU" dirty="0" smtClean="0"/>
              <a:t>Keep </a:t>
            </a:r>
            <a:r>
              <a:rPr lang="en-AU" dirty="0"/>
              <a:t>windows rolled up</a:t>
            </a:r>
          </a:p>
          <a:p>
            <a:r>
              <a:rPr lang="en-AU" dirty="0"/>
              <a:t>Park in a clear area, away from vegetation</a:t>
            </a:r>
          </a:p>
          <a:p>
            <a:r>
              <a:rPr lang="en-AU" dirty="0"/>
              <a:t>Switch headlights on</a:t>
            </a:r>
          </a:p>
          <a:p>
            <a:r>
              <a:rPr lang="en-AU" dirty="0"/>
              <a:t>Turn ignition off</a:t>
            </a:r>
          </a:p>
          <a:p>
            <a:r>
              <a:rPr lang="en-AU" dirty="0"/>
              <a:t>Crouch down low, near the floor</a:t>
            </a:r>
          </a:p>
          <a:p>
            <a:r>
              <a:rPr lang="en-AU" dirty="0"/>
              <a:t>Cover yourself with a woollen blanket</a:t>
            </a:r>
          </a:p>
          <a:p>
            <a:endParaRPr lang="en-AU" b="1" dirty="0" smtClean="0"/>
          </a:p>
          <a:p>
            <a:r>
              <a:rPr lang="en-AU" b="1" dirty="0" smtClean="0"/>
              <a:t>Wherever </a:t>
            </a:r>
            <a:r>
              <a:rPr lang="en-AU" b="1" dirty="0"/>
              <a:t>you </a:t>
            </a:r>
            <a:r>
              <a:rPr lang="en-AU" b="1" dirty="0" smtClean="0"/>
              <a:t>are</a:t>
            </a:r>
          </a:p>
          <a:p>
            <a:r>
              <a:rPr lang="en-AU" dirty="0" smtClean="0"/>
              <a:t>Wear </a:t>
            </a:r>
            <a:r>
              <a:rPr lang="en-AU" dirty="0"/>
              <a:t>long sleeved woollen jumper and long cotton pants</a:t>
            </a:r>
          </a:p>
          <a:p>
            <a:r>
              <a:rPr lang="en-AU" dirty="0"/>
              <a:t>Wear leather shoes or rubber gumboots</a:t>
            </a:r>
          </a:p>
          <a:p>
            <a:r>
              <a:rPr lang="en-AU" dirty="0"/>
              <a:t>Cover up and take cover</a:t>
            </a:r>
          </a:p>
          <a:p>
            <a:r>
              <a:rPr lang="en-AU" dirty="0"/>
              <a:t>Drink lots of water or eat juicy fruit</a:t>
            </a:r>
          </a:p>
          <a:p>
            <a:r>
              <a:rPr lang="en-AU" dirty="0"/>
              <a:t>Don't panic</a:t>
            </a:r>
          </a:p>
          <a:p>
            <a:r>
              <a:rPr lang="en-AU" b="1" dirty="0"/>
              <a:t>Lesson sourced: </a:t>
            </a:r>
            <a:r>
              <a:rPr lang="en-AU" dirty="0">
                <a:hlinkClick r:id="rId3"/>
              </a:rPr>
              <a:t>http://www.cfa.vic.gov.au/kids-schools/primary-school-resources</a:t>
            </a:r>
            <a:r>
              <a:rPr lang="en-AU" dirty="0" smtClean="0">
                <a:hlinkClick r:id="rId3"/>
              </a:rPr>
              <a:t>/</a:t>
            </a:r>
            <a:endParaRPr lang="en-AU" dirty="0" smtClean="0"/>
          </a:p>
          <a:p>
            <a:endParaRPr lang="en-AU" dirty="0"/>
          </a:p>
        </p:txBody>
      </p:sp>
      <p:sp>
        <p:nvSpPr>
          <p:cNvPr id="4" name="Slide Number Placeholder 3"/>
          <p:cNvSpPr>
            <a:spLocks noGrp="1"/>
          </p:cNvSpPr>
          <p:nvPr>
            <p:ph type="sldNum" sz="quarter" idx="10"/>
          </p:nvPr>
        </p:nvSpPr>
        <p:spPr/>
        <p:txBody>
          <a:bodyPr/>
          <a:lstStyle/>
          <a:p>
            <a:fld id="{512BB4A0-2B64-4773-ABA7-6DDA8C07D5A0}" type="slidenum">
              <a:rPr lang="en-AU" smtClean="0"/>
              <a:t>13</a:t>
            </a:fld>
            <a:endParaRPr lang="en-AU"/>
          </a:p>
        </p:txBody>
      </p:sp>
    </p:spTree>
    <p:extLst>
      <p:ext uri="{BB962C8B-B14F-4D97-AF65-F5344CB8AC3E}">
        <p14:creationId xmlns:p14="http://schemas.microsoft.com/office/powerpoint/2010/main" val="263730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14</a:t>
            </a:fld>
            <a:endParaRPr lang="en-AU"/>
          </a:p>
        </p:txBody>
      </p:sp>
    </p:spTree>
    <p:extLst>
      <p:ext uri="{BB962C8B-B14F-4D97-AF65-F5344CB8AC3E}">
        <p14:creationId xmlns:p14="http://schemas.microsoft.com/office/powerpoint/2010/main" val="54964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15</a:t>
            </a:fld>
            <a:endParaRPr lang="en-AU"/>
          </a:p>
        </p:txBody>
      </p:sp>
    </p:spTree>
    <p:extLst>
      <p:ext uri="{BB962C8B-B14F-4D97-AF65-F5344CB8AC3E}">
        <p14:creationId xmlns:p14="http://schemas.microsoft.com/office/powerpoint/2010/main" val="373622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16</a:t>
            </a:fld>
            <a:endParaRPr lang="en-AU"/>
          </a:p>
        </p:txBody>
      </p:sp>
    </p:spTree>
    <p:extLst>
      <p:ext uri="{BB962C8B-B14F-4D97-AF65-F5344CB8AC3E}">
        <p14:creationId xmlns:p14="http://schemas.microsoft.com/office/powerpoint/2010/main" val="373622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en-AU" dirty="0"/>
              <a:t>Encourage students to incorporate their knowledge of fire safety procedures in </a:t>
            </a:r>
            <a:r>
              <a:rPr lang="en-AU" dirty="0" smtClean="0"/>
              <a:t>their article </a:t>
            </a:r>
            <a:r>
              <a:rPr lang="en-AU" dirty="0"/>
              <a:t>based on one of the newspaper headlines. For instance, preparing the </a:t>
            </a:r>
            <a:r>
              <a:rPr lang="en-AU" dirty="0" smtClean="0"/>
              <a:t>home, wearing </a:t>
            </a:r>
            <a:r>
              <a:rPr lang="en-AU" dirty="0"/>
              <a:t>appropriate clothing and finding a safe place to stay in a bushfire</a:t>
            </a:r>
            <a:r>
              <a:rPr lang="en-AU" dirty="0" smtClean="0"/>
              <a:t>.</a:t>
            </a:r>
          </a:p>
          <a:p>
            <a:pPr algn="just"/>
            <a:endParaRPr lang="en-AU" dirty="0"/>
          </a:p>
          <a:p>
            <a:pPr algn="just"/>
            <a:r>
              <a:rPr lang="en-AU" dirty="0" smtClean="0"/>
              <a:t>View the </a:t>
            </a:r>
            <a:r>
              <a:rPr lang="en-AU" dirty="0"/>
              <a:t>following website: </a:t>
            </a:r>
            <a:r>
              <a:rPr lang="en-AU" dirty="0">
                <a:hlinkClick r:id="rId3"/>
              </a:rPr>
              <a:t>http://</a:t>
            </a:r>
            <a:r>
              <a:rPr lang="en-AU" dirty="0" smtClean="0">
                <a:hlinkClick r:id="rId3"/>
              </a:rPr>
              <a:t>www.abc.net.au/blackfriday/home/default.htm</a:t>
            </a:r>
            <a:r>
              <a:rPr lang="en-AU" dirty="0" smtClean="0"/>
              <a:t> for newspaper articles, </a:t>
            </a:r>
            <a:r>
              <a:rPr lang="en-AU" dirty="0" err="1" smtClean="0"/>
              <a:t>etc</a:t>
            </a:r>
            <a:endParaRPr lang="en-AU" dirty="0" smtClean="0"/>
          </a:p>
          <a:p>
            <a:pPr algn="just"/>
            <a:endParaRPr lang="en-AU" dirty="0" smtClean="0"/>
          </a:p>
          <a:p>
            <a:pPr algn="just"/>
            <a:endParaRPr lang="en-AU" dirty="0"/>
          </a:p>
          <a:p>
            <a:pPr algn="just"/>
            <a:r>
              <a:rPr lang="en-AU" dirty="0" smtClean="0"/>
              <a:t> Have students </a:t>
            </a:r>
            <a:r>
              <a:rPr lang="en-AU" dirty="0"/>
              <a:t>analyse the newspaper headlines below for use of emotive </a:t>
            </a:r>
            <a:r>
              <a:rPr lang="en-AU" dirty="0" smtClean="0"/>
              <a:t>language conjuring </a:t>
            </a:r>
            <a:r>
              <a:rPr lang="en-AU" dirty="0"/>
              <a:t>up images of death, destruction, despair, helplessness and hopelessness.</a:t>
            </a:r>
          </a:p>
          <a:p>
            <a:pPr algn="just"/>
            <a:r>
              <a:rPr lang="en-AU" dirty="0"/>
              <a:t>• Trial by fire</a:t>
            </a:r>
          </a:p>
          <a:p>
            <a:pPr algn="just"/>
            <a:r>
              <a:rPr lang="en-AU" dirty="0"/>
              <a:t>• Sydney is burning</a:t>
            </a:r>
          </a:p>
          <a:p>
            <a:pPr algn="just"/>
            <a:r>
              <a:rPr lang="en-AU" dirty="0"/>
              <a:t>• RSPCA fears wildlife wipe out</a:t>
            </a:r>
          </a:p>
          <a:p>
            <a:pPr algn="just"/>
            <a:r>
              <a:rPr lang="en-AU" dirty="0"/>
              <a:t>• Fire, danger and death</a:t>
            </a:r>
          </a:p>
          <a:p>
            <a:pPr algn="just"/>
            <a:r>
              <a:rPr lang="en-AU" dirty="0"/>
              <a:t>• The "Ash Wednesday" fire disaster</a:t>
            </a:r>
          </a:p>
          <a:p>
            <a:pPr algn="just"/>
            <a:r>
              <a:rPr lang="en-AU" dirty="0"/>
              <a:t>• Tragedy and destruction</a:t>
            </a:r>
          </a:p>
          <a:p>
            <a:pPr algn="just"/>
            <a:r>
              <a:rPr lang="en-AU" dirty="0"/>
              <a:t>• Voice in the </a:t>
            </a:r>
            <a:r>
              <a:rPr lang="en-AU" dirty="0" smtClean="0"/>
              <a:t>ashes</a:t>
            </a:r>
          </a:p>
          <a:p>
            <a:pPr algn="just"/>
            <a:endParaRPr lang="en-AU" dirty="0"/>
          </a:p>
          <a:p>
            <a:pPr algn="just"/>
            <a:r>
              <a:rPr lang="en-AU" b="1" dirty="0"/>
              <a:t>Ask: </a:t>
            </a:r>
            <a:endParaRPr lang="en-AU" b="1" dirty="0" smtClean="0"/>
          </a:p>
          <a:p>
            <a:pPr algn="just"/>
            <a:r>
              <a:rPr lang="en-AU" dirty="0" smtClean="0"/>
              <a:t>List </a:t>
            </a:r>
            <a:r>
              <a:rPr lang="en-AU" dirty="0"/>
              <a:t>words which come to mind when reading these headlines.</a:t>
            </a:r>
          </a:p>
          <a:p>
            <a:pPr algn="just"/>
            <a:r>
              <a:rPr lang="en-AU" dirty="0"/>
              <a:t>What impressions are you given about bushfires from these headlines?</a:t>
            </a:r>
          </a:p>
          <a:p>
            <a:pPr algn="just"/>
            <a:r>
              <a:rPr lang="en-AU" dirty="0"/>
              <a:t>Why do you think journalists use emotive language in their headlines?</a:t>
            </a:r>
          </a:p>
          <a:p>
            <a:pPr algn="just"/>
            <a:r>
              <a:rPr lang="en-AU" dirty="0"/>
              <a:t>Do these headlines give you an objective understanding of the effects </a:t>
            </a:r>
            <a:r>
              <a:rPr lang="en-AU" dirty="0" smtClean="0"/>
              <a:t>of bushfires</a:t>
            </a:r>
            <a:r>
              <a:rPr lang="en-AU" dirty="0"/>
              <a:t>?</a:t>
            </a:r>
          </a:p>
          <a:p>
            <a:pPr algn="just"/>
            <a:r>
              <a:rPr lang="en-AU" dirty="0"/>
              <a:t>From reading these headlines do you think anyone survived the bushfires?</a:t>
            </a:r>
          </a:p>
          <a:p>
            <a:pPr algn="just"/>
            <a:r>
              <a:rPr lang="en-AU" dirty="0"/>
              <a:t>Would this be the case? Think of situations you may have read or heard </a:t>
            </a:r>
            <a:r>
              <a:rPr lang="en-AU" dirty="0" smtClean="0"/>
              <a:t>about that </a:t>
            </a:r>
            <a:r>
              <a:rPr lang="en-AU" dirty="0"/>
              <a:t>show instances of people, animals and homes surviving bushfires.</a:t>
            </a:r>
          </a:p>
          <a:p>
            <a:pPr algn="just"/>
            <a:r>
              <a:rPr lang="en-AU" dirty="0"/>
              <a:t>Do these headlines accurately describe how all people are affected and </a:t>
            </a:r>
            <a:r>
              <a:rPr lang="en-AU" dirty="0" smtClean="0"/>
              <a:t>cope in </a:t>
            </a:r>
            <a:r>
              <a:rPr lang="en-AU" dirty="0"/>
              <a:t>bushfires</a:t>
            </a:r>
            <a:r>
              <a:rPr lang="en-AU" dirty="0" smtClean="0"/>
              <a:t>?</a:t>
            </a:r>
          </a:p>
          <a:p>
            <a:pPr algn="just"/>
            <a:endParaRPr lang="en-AU" dirty="0"/>
          </a:p>
          <a:p>
            <a:pPr algn="just"/>
            <a:r>
              <a:rPr lang="en-AU" dirty="0"/>
              <a:t>Impress on children the importance of thinking about the information they read in </a:t>
            </a:r>
            <a:r>
              <a:rPr lang="en-AU" dirty="0" smtClean="0"/>
              <a:t>the newspapers </a:t>
            </a:r>
            <a:r>
              <a:rPr lang="en-AU" dirty="0"/>
              <a:t>and the importance of not believing everything they read — to take </a:t>
            </a:r>
            <a:r>
              <a:rPr lang="en-AU" dirty="0" smtClean="0"/>
              <a:t>notice of </a:t>
            </a:r>
            <a:r>
              <a:rPr lang="en-AU" dirty="0"/>
              <a:t>the facts and question emotive language</a:t>
            </a:r>
            <a:r>
              <a:rPr lang="en-AU" dirty="0" smtClean="0"/>
              <a:t>.</a:t>
            </a:r>
          </a:p>
          <a:p>
            <a:pPr algn="just"/>
            <a:endParaRPr lang="en-AU" dirty="0"/>
          </a:p>
          <a:p>
            <a:pPr algn="just"/>
            <a:r>
              <a:rPr lang="en-AU" b="1" dirty="0"/>
              <a:t>Lesson sourced: </a:t>
            </a:r>
            <a:r>
              <a:rPr lang="en-AU" dirty="0">
                <a:hlinkClick r:id="rId4"/>
              </a:rPr>
              <a:t>http://www.cfa.vic.gov.au/kids-schools/primary-school-resources/</a:t>
            </a:r>
            <a:endParaRPr lang="en-AU" dirty="0"/>
          </a:p>
          <a:p>
            <a:pPr algn="just"/>
            <a:endParaRPr lang="en-AU" dirty="0"/>
          </a:p>
        </p:txBody>
      </p:sp>
    </p:spTree>
    <p:extLst>
      <p:ext uri="{BB962C8B-B14F-4D97-AF65-F5344CB8AC3E}">
        <p14:creationId xmlns:p14="http://schemas.microsoft.com/office/powerpoint/2010/main" val="373622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2</a:t>
            </a:fld>
            <a:endParaRPr lang="en-AU"/>
          </a:p>
        </p:txBody>
      </p:sp>
    </p:spTree>
    <p:extLst>
      <p:ext uri="{BB962C8B-B14F-4D97-AF65-F5344CB8AC3E}">
        <p14:creationId xmlns:p14="http://schemas.microsoft.com/office/powerpoint/2010/main" val="63887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AU" b="1" dirty="0"/>
              <a:t>Shared reading</a:t>
            </a:r>
            <a:endParaRPr lang="en-AU" dirty="0"/>
          </a:p>
          <a:p>
            <a:r>
              <a:rPr lang="en-AU" b="1" dirty="0"/>
              <a:t> </a:t>
            </a:r>
            <a:endParaRPr lang="en-AU" dirty="0"/>
          </a:p>
          <a:p>
            <a:pPr lvl="0"/>
            <a:r>
              <a:rPr lang="en-AU" dirty="0"/>
              <a:t>Ask your class what they know about bushfires. Where are they likely to occur? When? Do they remember recent news stories? </a:t>
            </a:r>
          </a:p>
          <a:p>
            <a:pPr lvl="0"/>
            <a:r>
              <a:rPr lang="en-AU" dirty="0" smtClean="0"/>
              <a:t>Show </a:t>
            </a:r>
            <a:r>
              <a:rPr lang="en-AU" dirty="0"/>
              <a:t>your students the front cover of </a:t>
            </a:r>
            <a:r>
              <a:rPr lang="en-AU" i="1" dirty="0"/>
              <a:t>Fire</a:t>
            </a:r>
            <a:r>
              <a:rPr lang="en-AU" dirty="0"/>
              <a:t> and ask what they recognise and what sort of story they are expecting. </a:t>
            </a:r>
          </a:p>
          <a:p>
            <a:r>
              <a:rPr lang="en-AU" dirty="0"/>
              <a:t> </a:t>
            </a:r>
            <a:endParaRPr lang="en-AU" dirty="0" smtClean="0"/>
          </a:p>
          <a:p>
            <a:pPr lvl="0"/>
            <a:r>
              <a:rPr lang="en-AU" dirty="0" smtClean="0"/>
              <a:t>Ask </a:t>
            </a:r>
            <a:r>
              <a:rPr lang="en-AU" dirty="0"/>
              <a:t>what information the front cover images convey. (The fire is shooting in all directions. Even though it could perhaps fly above the flames, the cockatoo looks frightened, so the book might be about the danger to wildlife.)</a:t>
            </a:r>
          </a:p>
          <a:p>
            <a:r>
              <a:rPr lang="en-AU" dirty="0"/>
              <a:t> </a:t>
            </a:r>
          </a:p>
          <a:p>
            <a:pPr lvl="0"/>
            <a:r>
              <a:rPr lang="en-AU" dirty="0"/>
              <a:t>Read the back cover blurb and ask your students what they notice. (They may comment on the rhyming; if not, prompt them. Ask where we mostly hear rhyming. They may say in poems, songs, advertising. So maybe the story is in the form of a poem or song.)</a:t>
            </a:r>
          </a:p>
          <a:p>
            <a:r>
              <a:rPr lang="en-AU" dirty="0"/>
              <a:t> </a:t>
            </a:r>
          </a:p>
          <a:p>
            <a:pPr lvl="0"/>
            <a:r>
              <a:rPr lang="en-AU" dirty="0"/>
              <a:t>Read the first double spread. Discuss the use of metaphorical language in </a:t>
            </a:r>
            <a:r>
              <a:rPr lang="en-AU" i="1" dirty="0"/>
              <a:t>Fire</a:t>
            </a:r>
            <a:r>
              <a:rPr lang="en-AU" dirty="0"/>
              <a:t>. In what ways might a fire be like a black snake? For older readers point out that this is a simile – a comparison that uses ‘like’ or ‘as’ (Like a snake, fire changes direction quickly, is dangerous to human life and wildlife, colour of burnt bush, the tracks the fire makes, the hissing sound of the fire)</a:t>
            </a:r>
          </a:p>
          <a:p>
            <a:r>
              <a:rPr lang="en-AU" dirty="0"/>
              <a:t> </a:t>
            </a:r>
          </a:p>
          <a:p>
            <a:pPr lvl="0"/>
            <a:r>
              <a:rPr lang="en-AU" dirty="0"/>
              <a:t>Ask older readers what personification is. (metaphorical language that gives human attributes to inanimate objects or phenomena). What is the effect of saying that the fire wakes? (It is always there, potentially, waiting to spring into action). Why might the fire be ‘laughing’? (It is way more powerful than humans; maybe humans have done foolish things that have set the fire loose – building too close to the bush, not observing fire safety, lighting fires deliberately.)</a:t>
            </a:r>
          </a:p>
          <a:p>
            <a:r>
              <a:rPr lang="en-AU" dirty="0"/>
              <a:t> </a:t>
            </a:r>
          </a:p>
          <a:p>
            <a:pPr lvl="0"/>
            <a:r>
              <a:rPr lang="en-AU" dirty="0"/>
              <a:t>Ask how bushfires start. (lightning, electrical faults, sparks from machines or tools, tossing cigarettes out of car windows, lighting fires on high risk days, not putting out campfires or barbecues properly, leaving glass in the bush, arson)</a:t>
            </a:r>
          </a:p>
          <a:p>
            <a:r>
              <a:rPr lang="en-AU" dirty="0"/>
              <a:t> </a:t>
            </a:r>
          </a:p>
          <a:p>
            <a:pPr lvl="0"/>
            <a:r>
              <a:rPr lang="en-AU" dirty="0"/>
              <a:t>Why might there be a helicopter overhead? (news camera operators, rescue, traffic control, firefighting with water or chemicals)</a:t>
            </a:r>
          </a:p>
          <a:p>
            <a:r>
              <a:rPr lang="en-AU" dirty="0"/>
              <a:t> </a:t>
            </a:r>
          </a:p>
          <a:p>
            <a:pPr lvl="0"/>
            <a:r>
              <a:rPr lang="en-AU" dirty="0"/>
              <a:t>There are only a few images of humans in the book: what do they add to the story? (image of family hugging suggests the importance of community action; child’s distress suggests the vulnerability of humans confronted by fire; image of firefighter’s care for wildlife)</a:t>
            </a:r>
          </a:p>
          <a:p>
            <a:r>
              <a:rPr lang="en-AU" dirty="0"/>
              <a:t> </a:t>
            </a:r>
          </a:p>
          <a:p>
            <a:pPr lvl="0"/>
            <a:r>
              <a:rPr lang="en-AU" dirty="0"/>
              <a:t>Ask what images are there to suggest that even after a destructive weather event, life goes on? (The blackened stumps of ferns, which even seem to have ghostly faces in them, topped by green leaves; the peaceful scene of the house in the paddock and a clear sky at the end; the white bird with its head bowed almost looks like the dove in the Bible story of Noah’s Ark; or for some readers it will look like the dove of peace – which comes from the same story, but is used in many non-religious contexts.)</a:t>
            </a:r>
          </a:p>
          <a:p>
            <a:r>
              <a:rPr lang="en-AU" dirty="0"/>
              <a:t> </a:t>
            </a:r>
          </a:p>
          <a:p>
            <a:pPr lvl="0"/>
            <a:r>
              <a:rPr lang="en-AU" dirty="0"/>
              <a:t>Ask finally what your students think is the most important theme in </a:t>
            </a:r>
            <a:r>
              <a:rPr lang="en-AU" i="1" dirty="0"/>
              <a:t>Fire</a:t>
            </a:r>
            <a:r>
              <a:rPr lang="en-AU" dirty="0"/>
              <a:t>. (Courage, the renewal of life, the vast power of nature and the need for humans to learn to live with it.)</a:t>
            </a:r>
          </a:p>
          <a:p>
            <a:r>
              <a:rPr lang="en-AU" dirty="0"/>
              <a:t> </a:t>
            </a:r>
            <a:endParaRPr lang="en-AU" b="1" dirty="0"/>
          </a:p>
          <a:p>
            <a:pPr lvl="0"/>
            <a:r>
              <a:rPr lang="en-AU" b="1" dirty="0"/>
              <a:t>Ask what this font adds to the story. </a:t>
            </a:r>
          </a:p>
          <a:p>
            <a:r>
              <a:rPr lang="en-AU" dirty="0"/>
              <a:t> </a:t>
            </a:r>
          </a:p>
          <a:p>
            <a:r>
              <a:rPr lang="en-AU" dirty="0"/>
              <a:t>(It looks as though it has been handwritten in a hurry – maybe as if a fire was heading your way and you had to write the story down quickly. The spots of ink used in the design look like the soot from a fire. City children sometimes find black ashes on cars, clothes and beaches, hundreds of kilometres away from a bushfire.) </a:t>
            </a:r>
          </a:p>
          <a:p>
            <a:endParaRPr lang="en-AU" dirty="0"/>
          </a:p>
        </p:txBody>
      </p:sp>
      <p:sp>
        <p:nvSpPr>
          <p:cNvPr id="4" name="Slide Number Placeholder 3"/>
          <p:cNvSpPr>
            <a:spLocks noGrp="1"/>
          </p:cNvSpPr>
          <p:nvPr>
            <p:ph type="sldNum" sz="quarter" idx="10"/>
          </p:nvPr>
        </p:nvSpPr>
        <p:spPr/>
        <p:txBody>
          <a:bodyPr/>
          <a:lstStyle/>
          <a:p>
            <a:fld id="{512BB4A0-2B64-4773-ABA7-6DDA8C07D5A0}" type="slidenum">
              <a:rPr lang="en-AU" smtClean="0"/>
              <a:t>3</a:t>
            </a:fld>
            <a:endParaRPr lang="en-AU"/>
          </a:p>
        </p:txBody>
      </p:sp>
    </p:spTree>
    <p:extLst>
      <p:ext uri="{BB962C8B-B14F-4D97-AF65-F5344CB8AC3E}">
        <p14:creationId xmlns:p14="http://schemas.microsoft.com/office/powerpoint/2010/main" val="359539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4</a:t>
            </a:fld>
            <a:endParaRPr lang="en-AU"/>
          </a:p>
        </p:txBody>
      </p:sp>
    </p:spTree>
    <p:extLst>
      <p:ext uri="{BB962C8B-B14F-4D97-AF65-F5344CB8AC3E}">
        <p14:creationId xmlns:p14="http://schemas.microsoft.com/office/powerpoint/2010/main" val="116092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12BB4A0-2B64-4773-ABA7-6DDA8C07D5A0}" type="slidenum">
              <a:rPr lang="en-AU" smtClean="0"/>
              <a:t>5</a:t>
            </a:fld>
            <a:endParaRPr lang="en-AU"/>
          </a:p>
        </p:txBody>
      </p:sp>
    </p:spTree>
    <p:extLst>
      <p:ext uri="{BB962C8B-B14F-4D97-AF65-F5344CB8AC3E}">
        <p14:creationId xmlns:p14="http://schemas.microsoft.com/office/powerpoint/2010/main" val="263730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6</a:t>
            </a:fld>
            <a:endParaRPr lang="en-AU"/>
          </a:p>
        </p:txBody>
      </p:sp>
    </p:spTree>
    <p:extLst>
      <p:ext uri="{BB962C8B-B14F-4D97-AF65-F5344CB8AC3E}">
        <p14:creationId xmlns:p14="http://schemas.microsoft.com/office/powerpoint/2010/main" val="150614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Cinquain Poetry</a:t>
            </a:r>
          </a:p>
          <a:p>
            <a:r>
              <a:rPr lang="en-AU" dirty="0"/>
              <a:t>Characteristic features of a cinquain poem are:</a:t>
            </a:r>
          </a:p>
          <a:p>
            <a:r>
              <a:rPr lang="en-AU" dirty="0"/>
              <a:t>• Line 1: one word, a subject or an idea.</a:t>
            </a:r>
          </a:p>
          <a:p>
            <a:r>
              <a:rPr lang="en-AU" dirty="0"/>
              <a:t>• Line 2: two words, adjectives describing the subject.</a:t>
            </a:r>
          </a:p>
          <a:p>
            <a:r>
              <a:rPr lang="en-AU" dirty="0"/>
              <a:t>• Line 3: three words, verbs related to the subject.</a:t>
            </a:r>
          </a:p>
          <a:p>
            <a:r>
              <a:rPr lang="en-AU" dirty="0"/>
              <a:t>• Line 4: four words, telling your reaction to the subject.</a:t>
            </a:r>
          </a:p>
          <a:p>
            <a:r>
              <a:rPr lang="en-AU" dirty="0"/>
              <a:t>• Line 5: one word, a synonym for the subject (word which describes the subject</a:t>
            </a:r>
            <a:r>
              <a:rPr lang="en-AU" dirty="0" smtClean="0"/>
              <a:t>).</a:t>
            </a:r>
          </a:p>
          <a:p>
            <a:endParaRPr lang="en-AU" dirty="0" smtClean="0"/>
          </a:p>
          <a:p>
            <a:r>
              <a:rPr lang="en-AU" b="1" dirty="0"/>
              <a:t>Students create their own cinquain poem about fire:</a:t>
            </a:r>
          </a:p>
          <a:p>
            <a:r>
              <a:rPr lang="en-AU" dirty="0"/>
              <a:t>• As a class, brainstorm a list of words describing fire.</a:t>
            </a:r>
          </a:p>
          <a:p>
            <a:r>
              <a:rPr lang="en-AU" dirty="0"/>
              <a:t>• Read through the </a:t>
            </a:r>
            <a:r>
              <a:rPr lang="en-AU" dirty="0" smtClean="0"/>
              <a:t>example.</a:t>
            </a:r>
            <a:endParaRPr lang="en-AU" dirty="0"/>
          </a:p>
          <a:p>
            <a:r>
              <a:rPr lang="en-AU" dirty="0"/>
              <a:t>• Reinforce grammar skills by revising an understanding of nouns, verbs and</a:t>
            </a:r>
          </a:p>
          <a:p>
            <a:r>
              <a:rPr lang="en-AU" dirty="0"/>
              <a:t>adjectives.</a:t>
            </a:r>
          </a:p>
          <a:p>
            <a:r>
              <a:rPr lang="en-AU" dirty="0"/>
              <a:t>• Students use a thesaurus to locate synonyms</a:t>
            </a:r>
            <a:r>
              <a:rPr lang="en-AU" dirty="0" smtClean="0"/>
              <a:t>.</a:t>
            </a:r>
          </a:p>
          <a:p>
            <a:endParaRPr lang="en-AU" dirty="0" smtClean="0"/>
          </a:p>
          <a:p>
            <a:r>
              <a:rPr lang="en-AU" sz="800" dirty="0"/>
              <a:t>Lesson sourced: </a:t>
            </a:r>
            <a:r>
              <a:rPr lang="en-AU" sz="800" dirty="0">
                <a:hlinkClick r:id="rId3"/>
              </a:rPr>
              <a:t>http://www.cfa.vic.gov.au/kids-schools/primary-school-resources/</a:t>
            </a:r>
            <a:endParaRPr lang="en-AU" sz="800" dirty="0"/>
          </a:p>
          <a:p>
            <a:endParaRPr lang="en-AU" dirty="0"/>
          </a:p>
        </p:txBody>
      </p:sp>
      <p:sp>
        <p:nvSpPr>
          <p:cNvPr id="4" name="Slide Number Placeholder 3"/>
          <p:cNvSpPr>
            <a:spLocks noGrp="1"/>
          </p:cNvSpPr>
          <p:nvPr>
            <p:ph type="sldNum" sz="quarter" idx="10"/>
          </p:nvPr>
        </p:nvSpPr>
        <p:spPr/>
        <p:txBody>
          <a:bodyPr/>
          <a:lstStyle/>
          <a:p>
            <a:fld id="{512BB4A0-2B64-4773-ABA7-6DDA8C07D5A0}" type="slidenum">
              <a:rPr lang="en-AU" smtClean="0"/>
              <a:t>7</a:t>
            </a:fld>
            <a:endParaRPr lang="en-AU"/>
          </a:p>
        </p:txBody>
      </p:sp>
    </p:spTree>
    <p:extLst>
      <p:ext uri="{BB962C8B-B14F-4D97-AF65-F5344CB8AC3E}">
        <p14:creationId xmlns:p14="http://schemas.microsoft.com/office/powerpoint/2010/main" val="268581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8</a:t>
            </a:fld>
            <a:endParaRPr lang="en-AU"/>
          </a:p>
        </p:txBody>
      </p:sp>
    </p:spTree>
    <p:extLst>
      <p:ext uri="{BB962C8B-B14F-4D97-AF65-F5344CB8AC3E}">
        <p14:creationId xmlns:p14="http://schemas.microsoft.com/office/powerpoint/2010/main" val="268581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2BB4A0-2B64-4773-ABA7-6DDA8C07D5A0}" type="slidenum">
              <a:rPr lang="en-AU" smtClean="0"/>
              <a:t>9</a:t>
            </a:fld>
            <a:endParaRPr lang="en-AU"/>
          </a:p>
        </p:txBody>
      </p:sp>
    </p:spTree>
    <p:extLst>
      <p:ext uri="{BB962C8B-B14F-4D97-AF65-F5344CB8AC3E}">
        <p14:creationId xmlns:p14="http://schemas.microsoft.com/office/powerpoint/2010/main" val="180526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22609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062A0-FD2F-4E22-9132-DD4D02CB0A86}" type="datetimeFigureOut">
              <a:rPr lang="en-AU" smtClean="0"/>
              <a:t>30/05/2015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4308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90806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21079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83479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28938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84721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95521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69624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36673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58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4062A0-FD2F-4E22-9132-DD4D02CB0A86}" type="datetimeFigureOut">
              <a:rPr lang="en-AU" smtClean="0"/>
              <a:t>30/05/2015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69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4062A0-FD2F-4E22-9132-DD4D02CB0A86}" type="datetimeFigureOut">
              <a:rPr lang="en-AU" smtClean="0"/>
              <a:t>30/05/2015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32003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4062A0-FD2F-4E22-9132-DD4D02CB0A86}" type="datetimeFigureOut">
              <a:rPr lang="en-AU" smtClean="0"/>
              <a:t>30/05/2015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20334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062A0-FD2F-4E22-9132-DD4D02CB0A86}" type="datetimeFigureOut">
              <a:rPr lang="en-AU" smtClean="0"/>
              <a:t>30/05/2015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85836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062A0-FD2F-4E22-9132-DD4D02CB0A86}" type="datetimeFigureOut">
              <a:rPr lang="en-AU" smtClean="0"/>
              <a:t>30/05/2015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47971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B4062A0-FD2F-4E22-9132-DD4D02CB0A86}" type="datetimeFigureOut">
              <a:rPr lang="en-AU" smtClean="0"/>
              <a:t>30/05/2015</a:t>
            </a:fld>
            <a:endParaRPr lang="en-AU"/>
          </a:p>
        </p:txBody>
      </p:sp>
      <p:sp>
        <p:nvSpPr>
          <p:cNvPr id="6" name="Footer Placeholder 5"/>
          <p:cNvSpPr>
            <a:spLocks noGrp="1"/>
          </p:cNvSpPr>
          <p:nvPr>
            <p:ph type="ftr" sz="quarter" idx="11"/>
          </p:nvPr>
        </p:nvSpPr>
        <p:spPr>
          <a:xfrm>
            <a:off x="1141412" y="5883275"/>
            <a:ext cx="5105400" cy="365125"/>
          </a:xfrm>
        </p:spPr>
        <p:txBody>
          <a:bodyPr/>
          <a:lstStyle/>
          <a:p>
            <a:endParaRPr lang="en-AU"/>
          </a:p>
        </p:txBody>
      </p:sp>
      <p:sp>
        <p:nvSpPr>
          <p:cNvPr id="7" name="Slide Number Placeholder 6"/>
          <p:cNvSpPr>
            <a:spLocks noGrp="1"/>
          </p:cNvSpPr>
          <p:nvPr>
            <p:ph type="sldNum" sz="quarter" idx="12"/>
          </p:nvPr>
        </p:nvSpPr>
        <p:spPr>
          <a:xfrm>
            <a:off x="10742612" y="5883275"/>
            <a:ext cx="322567" cy="365125"/>
          </a:xfrm>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54057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B4062A0-FD2F-4E22-9132-DD4D02CB0A86}" type="datetimeFigureOut">
              <a:rPr lang="en-AU" smtClean="0"/>
              <a:t>30/05/2015</a:t>
            </a:fld>
            <a:endParaRPr lang="en-A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A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484D676-CFBB-4943-BD40-9F5573EA540D}" type="slidenum">
              <a:rPr lang="en-AU" smtClean="0"/>
              <a:t>‹#›</a:t>
            </a:fld>
            <a:endParaRPr lang="en-AU"/>
          </a:p>
        </p:txBody>
      </p:sp>
    </p:spTree>
    <p:extLst>
      <p:ext uri="{BB962C8B-B14F-4D97-AF65-F5344CB8AC3E}">
        <p14:creationId xmlns:p14="http://schemas.microsoft.com/office/powerpoint/2010/main" val="2084415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g"/><Relationship Id="rId4" Type="http://schemas.openxmlformats.org/officeDocument/2006/relationships/image" Target="../media/image3.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huMpG4jkv1U" TargetMode="Externa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fa.vic.gov.au/kids-schools/primary-school-resour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trendhunter.com/slideshow/modern-disney-princesse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k0D5L0TT30"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1993" y="2512419"/>
            <a:ext cx="7018637" cy="1200329"/>
          </a:xfrm>
          <a:prstGeom prst="rect">
            <a:avLst/>
          </a:prstGeom>
        </p:spPr>
        <p:txBody>
          <a:bodyPr wrap="square">
            <a:spAutoFit/>
          </a:bodyPr>
          <a:lstStyle/>
          <a:p>
            <a:r>
              <a:rPr lang="en-AU" sz="7200" dirty="0" smtClean="0">
                <a:solidFill>
                  <a:srgbClr val="99CC00"/>
                </a:solidFill>
              </a:rPr>
              <a:t>Writing Prompts</a:t>
            </a:r>
            <a:endParaRPr lang="en-AU" sz="7200" dirty="0">
              <a:solidFill>
                <a:srgbClr val="99CC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9337">
            <a:off x="548563" y="669667"/>
            <a:ext cx="2712296" cy="2013383"/>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30" y="3928431"/>
            <a:ext cx="1758914" cy="2346392"/>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7658" y="3928431"/>
            <a:ext cx="3323170" cy="2352082"/>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8444934" y="6611779"/>
            <a:ext cx="3518912" cy="246221"/>
          </a:xfrm>
          <a:prstGeom prst="rect">
            <a:avLst/>
          </a:prstGeom>
          <a:noFill/>
        </p:spPr>
        <p:txBody>
          <a:bodyPr wrap="none" rtlCol="0">
            <a:spAutoFit/>
          </a:bodyPr>
          <a:lstStyle/>
          <a:p>
            <a:r>
              <a:rPr lang="en-AU" sz="1000" dirty="0" smtClean="0"/>
              <a:t>Leanne Williamson  2015, inspired by Steph Westwood</a:t>
            </a:r>
            <a:endParaRPr lang="en-AU" sz="1000"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6384" y="3928431"/>
            <a:ext cx="1870194" cy="2420566"/>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2667" b="99556" l="9778" r="89778"/>
                    </a14:imgEffect>
                  </a14:imgLayer>
                </a14:imgProps>
              </a:ext>
              <a:ext uri="{28A0092B-C50C-407E-A947-70E740481C1C}">
                <a14:useLocalDpi xmlns:a14="http://schemas.microsoft.com/office/drawing/2010/main" val="0"/>
              </a:ext>
            </a:extLst>
          </a:blip>
          <a:stretch>
            <a:fillRect/>
          </a:stretch>
        </p:blipFill>
        <p:spPr>
          <a:xfrm>
            <a:off x="4116091" y="317575"/>
            <a:ext cx="2059650" cy="2059650"/>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3316" y="3873843"/>
            <a:ext cx="2343546" cy="2461257"/>
          </a:xfrm>
          <a:prstGeom prst="rect">
            <a:avLst/>
          </a:prstGeom>
          <a:ln>
            <a:noFill/>
          </a:ln>
          <a:effectLst>
            <a:outerShdw blurRad="190500" algn="tl" rotWithShape="0">
              <a:srgbClr val="000000">
                <a:alpha val="70000"/>
              </a:srgbClr>
            </a:outerShdw>
          </a:effectLst>
        </p:spPr>
      </p:pic>
      <p:pic>
        <p:nvPicPr>
          <p:cNvPr id="10" name="Picture 9"/>
          <p:cNvPicPr/>
          <p:nvPr/>
        </p:nvPicPr>
        <p:blipFill>
          <a:blip r:embed="rId10">
            <a:extLst>
              <a:ext uri="{28A0092B-C50C-407E-A947-70E740481C1C}">
                <a14:useLocalDpi xmlns:a14="http://schemas.microsoft.com/office/drawing/2010/main" val="0"/>
              </a:ext>
            </a:extLst>
          </a:blip>
          <a:stretch>
            <a:fillRect/>
          </a:stretch>
        </p:blipFill>
        <p:spPr>
          <a:xfrm>
            <a:off x="6676696" y="590784"/>
            <a:ext cx="2658223" cy="1513232"/>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67965" y="467873"/>
            <a:ext cx="1668026" cy="26447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828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80838" y="6540842"/>
            <a:ext cx="1689886" cy="246221"/>
          </a:xfrm>
          <a:prstGeom prst="rect">
            <a:avLst/>
          </a:prstGeom>
          <a:noFill/>
        </p:spPr>
        <p:txBody>
          <a:bodyPr wrap="none" rtlCol="0">
            <a:spAutoFit/>
          </a:bodyPr>
          <a:lstStyle/>
          <a:p>
            <a:r>
              <a:rPr lang="en-AU" sz="1000" dirty="0" smtClean="0"/>
              <a:t>Leanne Williamson  2015</a:t>
            </a:r>
            <a:endParaRPr lang="en-AU" sz="1000" dirty="0"/>
          </a:p>
        </p:txBody>
      </p:sp>
      <p:sp>
        <p:nvSpPr>
          <p:cNvPr id="5" name="Rectangle 4"/>
          <p:cNvSpPr/>
          <p:nvPr/>
        </p:nvSpPr>
        <p:spPr>
          <a:xfrm>
            <a:off x="6433456" y="1223331"/>
            <a:ext cx="5514034" cy="4524315"/>
          </a:xfrm>
          <a:prstGeom prst="rect">
            <a:avLst/>
          </a:prstGeom>
        </p:spPr>
        <p:txBody>
          <a:bodyPr wrap="square">
            <a:spAutoFit/>
          </a:bodyPr>
          <a:lstStyle/>
          <a:p>
            <a:pPr marL="571500" indent="-571500">
              <a:buFont typeface="Wingdings" panose="05000000000000000000" pitchFamily="2" charset="2"/>
              <a:buChar char="v"/>
            </a:pPr>
            <a:r>
              <a:rPr lang="en-AU" sz="3600" dirty="0" smtClean="0"/>
              <a:t>Design </a:t>
            </a:r>
            <a:r>
              <a:rPr lang="en-AU" sz="3600" dirty="0"/>
              <a:t>a home fire escape plan for </a:t>
            </a:r>
            <a:r>
              <a:rPr lang="en-AU" sz="3600" dirty="0" smtClean="0"/>
              <a:t>your  own home.</a:t>
            </a:r>
          </a:p>
          <a:p>
            <a:endParaRPr lang="en-AU" sz="3600" dirty="0" smtClean="0"/>
          </a:p>
          <a:p>
            <a:pPr marL="571500" indent="-571500">
              <a:buFont typeface="Wingdings" panose="05000000000000000000" pitchFamily="2" charset="2"/>
              <a:buChar char="v"/>
            </a:pPr>
            <a:r>
              <a:rPr lang="en-AU" sz="3600" dirty="0" smtClean="0"/>
              <a:t>Then </a:t>
            </a:r>
            <a:r>
              <a:rPr lang="en-AU" sz="3600" dirty="0"/>
              <a:t>write </a:t>
            </a:r>
            <a:r>
              <a:rPr lang="en-AU" sz="3600" dirty="0" smtClean="0"/>
              <a:t>out the instructions for safely </a:t>
            </a:r>
            <a:r>
              <a:rPr lang="en-AU" sz="3600" dirty="0"/>
              <a:t>exiting </a:t>
            </a:r>
            <a:r>
              <a:rPr lang="en-AU" sz="3600" dirty="0" smtClean="0"/>
              <a:t>your </a:t>
            </a:r>
            <a:r>
              <a:rPr lang="en-AU" sz="3600" dirty="0"/>
              <a:t>home in a </a:t>
            </a:r>
            <a:r>
              <a:rPr lang="en-AU" sz="3600" dirty="0" smtClean="0"/>
              <a:t>fire.</a:t>
            </a:r>
            <a:endParaRPr lang="en-AU" sz="3600" dirty="0" smtClean="0">
              <a:solidFill>
                <a:schemeClr val="accent3">
                  <a:lumMod val="60000"/>
                  <a:lumOff val="40000"/>
                </a:schemeClr>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84679" y="918674"/>
            <a:ext cx="4327514" cy="2497766"/>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098402" y="3739221"/>
            <a:ext cx="3609061" cy="2520902"/>
          </a:xfrm>
          <a:prstGeom prst="rect">
            <a:avLst/>
          </a:prstGeom>
        </p:spPr>
      </p:pic>
      <p:sp>
        <p:nvSpPr>
          <p:cNvPr id="9" name="Rectangle 8"/>
          <p:cNvSpPr/>
          <p:nvPr/>
        </p:nvSpPr>
        <p:spPr>
          <a:xfrm>
            <a:off x="1140486" y="144412"/>
            <a:ext cx="10585940" cy="707886"/>
          </a:xfrm>
          <a:prstGeom prst="rect">
            <a:avLst/>
          </a:prstGeom>
        </p:spPr>
        <p:txBody>
          <a:bodyPr wrap="square">
            <a:spAutoFit/>
          </a:bodyPr>
          <a:lstStyle/>
          <a:p>
            <a:r>
              <a:rPr lang="en-AU" sz="4000" dirty="0" smtClean="0">
                <a:solidFill>
                  <a:srgbClr val="FFC000"/>
                </a:solidFill>
              </a:rPr>
              <a:t>Home fire escape plan………</a:t>
            </a:r>
            <a:endParaRPr lang="en-AU" sz="4000" dirty="0">
              <a:solidFill>
                <a:srgbClr val="FFC000"/>
              </a:solidFill>
            </a:endParaRPr>
          </a:p>
        </p:txBody>
      </p:sp>
      <p:sp>
        <p:nvSpPr>
          <p:cNvPr id="10" name="TextBox 9"/>
          <p:cNvSpPr txBox="1"/>
          <p:nvPr/>
        </p:nvSpPr>
        <p:spPr>
          <a:xfrm>
            <a:off x="284679" y="3496642"/>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4185961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80838" y="6540842"/>
            <a:ext cx="1689886" cy="246221"/>
          </a:xfrm>
          <a:prstGeom prst="rect">
            <a:avLst/>
          </a:prstGeom>
          <a:noFill/>
        </p:spPr>
        <p:txBody>
          <a:bodyPr wrap="none" rtlCol="0">
            <a:spAutoFit/>
          </a:bodyPr>
          <a:lstStyle/>
          <a:p>
            <a:r>
              <a:rPr lang="en-AU" sz="1000" dirty="0" smtClean="0"/>
              <a:t>Leanne Williamson  2015</a:t>
            </a:r>
            <a:endParaRPr lang="en-AU" sz="1000" dirty="0"/>
          </a:p>
        </p:txBody>
      </p:sp>
      <p:sp>
        <p:nvSpPr>
          <p:cNvPr id="5" name="Rectangle 4"/>
          <p:cNvSpPr/>
          <p:nvPr/>
        </p:nvSpPr>
        <p:spPr>
          <a:xfrm>
            <a:off x="7918102" y="1032413"/>
            <a:ext cx="4029388" cy="3785652"/>
          </a:xfrm>
          <a:prstGeom prst="rect">
            <a:avLst/>
          </a:prstGeom>
        </p:spPr>
        <p:txBody>
          <a:bodyPr wrap="square">
            <a:spAutoFit/>
          </a:bodyPr>
          <a:lstStyle/>
          <a:p>
            <a:r>
              <a:rPr lang="en-AU" sz="3600" dirty="0">
                <a:solidFill>
                  <a:schemeClr val="accent2">
                    <a:lumMod val="60000"/>
                    <a:lumOff val="40000"/>
                  </a:schemeClr>
                </a:solidFill>
              </a:rPr>
              <a:t>Tell the story about what was happening when this picture was </a:t>
            </a:r>
            <a:r>
              <a:rPr lang="en-AU" sz="3600" dirty="0" smtClean="0">
                <a:solidFill>
                  <a:schemeClr val="accent2">
                    <a:lumMod val="60000"/>
                    <a:lumOff val="40000"/>
                  </a:schemeClr>
                </a:solidFill>
              </a:rPr>
              <a:t>taken.</a:t>
            </a: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47" y="881688"/>
            <a:ext cx="7306635" cy="4564518"/>
          </a:xfrm>
          <a:prstGeom prst="rect">
            <a:avLst/>
          </a:prstGeom>
        </p:spPr>
      </p:pic>
      <p:sp>
        <p:nvSpPr>
          <p:cNvPr id="7" name="TextBox 6"/>
          <p:cNvSpPr txBox="1"/>
          <p:nvPr/>
        </p:nvSpPr>
        <p:spPr>
          <a:xfrm>
            <a:off x="420547" y="5580477"/>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2280282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18734" y="6433084"/>
            <a:ext cx="1689886" cy="246221"/>
          </a:xfrm>
          <a:prstGeom prst="rect">
            <a:avLst/>
          </a:prstGeom>
          <a:noFill/>
        </p:spPr>
        <p:txBody>
          <a:bodyPr wrap="none" rtlCol="0">
            <a:spAutoFit/>
          </a:bodyPr>
          <a:lstStyle/>
          <a:p>
            <a:r>
              <a:rPr lang="en-AU" sz="1000" dirty="0" smtClean="0"/>
              <a:t>Leanne Williamson  2015</a:t>
            </a:r>
            <a:endParaRPr lang="en-AU"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71" y="527276"/>
            <a:ext cx="2504394" cy="32427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903" y="1570826"/>
            <a:ext cx="2771043" cy="21992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373" y="3860222"/>
            <a:ext cx="3962401" cy="2819083"/>
          </a:xfrm>
          <a:prstGeom prst="rect">
            <a:avLst/>
          </a:prstGeom>
        </p:spPr>
      </p:pic>
      <p:sp>
        <p:nvSpPr>
          <p:cNvPr id="5" name="Rectangle 4"/>
          <p:cNvSpPr/>
          <p:nvPr/>
        </p:nvSpPr>
        <p:spPr>
          <a:xfrm>
            <a:off x="6585860" y="1745118"/>
            <a:ext cx="5251057" cy="3170099"/>
          </a:xfrm>
          <a:prstGeom prst="rect">
            <a:avLst/>
          </a:prstGeom>
        </p:spPr>
        <p:txBody>
          <a:bodyPr wrap="square">
            <a:spAutoFit/>
          </a:bodyPr>
          <a:lstStyle/>
          <a:p>
            <a:r>
              <a:rPr lang="en-AU" sz="4000" dirty="0" smtClean="0"/>
              <a:t>Create your </a:t>
            </a:r>
            <a:r>
              <a:rPr lang="en-AU" sz="4000" dirty="0"/>
              <a:t>own advertisements for smoke alarms, </a:t>
            </a:r>
            <a:r>
              <a:rPr lang="en-AU" sz="4000" dirty="0" smtClean="0"/>
              <a:t>fire extinguishers </a:t>
            </a:r>
            <a:r>
              <a:rPr lang="en-AU" sz="4000" dirty="0"/>
              <a:t>and fire blankets.</a:t>
            </a:r>
          </a:p>
        </p:txBody>
      </p:sp>
      <p:sp>
        <p:nvSpPr>
          <p:cNvPr id="8" name="Rectangle 7"/>
          <p:cNvSpPr/>
          <p:nvPr/>
        </p:nvSpPr>
        <p:spPr>
          <a:xfrm>
            <a:off x="3629646" y="248631"/>
            <a:ext cx="5912428" cy="923330"/>
          </a:xfrm>
          <a:prstGeom prst="rect">
            <a:avLst/>
          </a:prstGeom>
        </p:spPr>
        <p:txBody>
          <a:bodyPr wrap="square">
            <a:spAutoFit/>
          </a:bodyPr>
          <a:lstStyle/>
          <a:p>
            <a:r>
              <a:rPr lang="en-AU" sz="5400" b="1" dirty="0" smtClean="0">
                <a:solidFill>
                  <a:srgbClr val="28C7D8"/>
                </a:solidFill>
              </a:rPr>
              <a:t>Advertisement….</a:t>
            </a:r>
            <a:endParaRPr lang="en-AU" sz="5400" b="1" dirty="0">
              <a:solidFill>
                <a:srgbClr val="28C7D8"/>
              </a:solidFill>
            </a:endParaRPr>
          </a:p>
        </p:txBody>
      </p:sp>
      <p:sp>
        <p:nvSpPr>
          <p:cNvPr id="9" name="TextBox 8"/>
          <p:cNvSpPr txBox="1"/>
          <p:nvPr/>
        </p:nvSpPr>
        <p:spPr>
          <a:xfrm>
            <a:off x="4823617" y="6525021"/>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163139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18734" y="6433084"/>
            <a:ext cx="1689886" cy="246221"/>
          </a:xfrm>
          <a:prstGeom prst="rect">
            <a:avLst/>
          </a:prstGeom>
          <a:noFill/>
        </p:spPr>
        <p:txBody>
          <a:bodyPr wrap="none" rtlCol="0">
            <a:spAutoFit/>
          </a:bodyPr>
          <a:lstStyle/>
          <a:p>
            <a:r>
              <a:rPr lang="en-AU" sz="1000" dirty="0" smtClean="0"/>
              <a:t>Leanne Williamson  2015</a:t>
            </a:r>
            <a:endParaRPr lang="en-AU" sz="1000" dirty="0"/>
          </a:p>
        </p:txBody>
      </p:sp>
      <p:sp>
        <p:nvSpPr>
          <p:cNvPr id="5" name="Rectangle 4"/>
          <p:cNvSpPr/>
          <p:nvPr/>
        </p:nvSpPr>
        <p:spPr>
          <a:xfrm>
            <a:off x="4823618" y="710296"/>
            <a:ext cx="6902808" cy="5632311"/>
          </a:xfrm>
          <a:prstGeom prst="rect">
            <a:avLst/>
          </a:prstGeom>
        </p:spPr>
        <p:txBody>
          <a:bodyPr wrap="square">
            <a:spAutoFit/>
          </a:bodyPr>
          <a:lstStyle/>
          <a:p>
            <a:pPr algn="just"/>
            <a:r>
              <a:rPr lang="en-AU" sz="2400" dirty="0"/>
              <a:t>Write a letter informing someone of the potential fire hazards around the home and</a:t>
            </a:r>
          </a:p>
          <a:p>
            <a:pPr algn="just"/>
            <a:r>
              <a:rPr lang="en-AU" sz="2400" dirty="0"/>
              <a:t>recommend changes they could make to protect their home in a bushfire</a:t>
            </a:r>
            <a:r>
              <a:rPr lang="en-AU" sz="2400" dirty="0" smtClean="0"/>
              <a:t>.</a:t>
            </a:r>
          </a:p>
          <a:p>
            <a:pPr algn="just"/>
            <a:endParaRPr lang="en-AU" sz="2400" dirty="0"/>
          </a:p>
          <a:p>
            <a:pPr algn="just"/>
            <a:r>
              <a:rPr lang="en-AU" sz="2400" dirty="0"/>
              <a:t>Potential risk factors could include: leaves in gutters; wood pile leaning against the</a:t>
            </a:r>
          </a:p>
          <a:p>
            <a:pPr algn="just"/>
            <a:r>
              <a:rPr lang="en-AU" sz="2400" dirty="0"/>
              <a:t>house; shrubs planted close to the house; tall eucalypt trees planted close by; tan</a:t>
            </a:r>
          </a:p>
          <a:p>
            <a:pPr algn="just"/>
            <a:r>
              <a:rPr lang="en-AU" sz="2400" dirty="0"/>
              <a:t>bark, dry leaves and twigs lying on the ground near the house and only one road</a:t>
            </a:r>
          </a:p>
          <a:p>
            <a:pPr algn="just"/>
            <a:r>
              <a:rPr lang="en-AU" sz="2400" dirty="0"/>
              <a:t>access into the property</a:t>
            </a:r>
            <a:r>
              <a:rPr lang="en-AU" sz="2400" dirty="0" smtClean="0"/>
              <a:t>.</a:t>
            </a:r>
          </a:p>
          <a:p>
            <a:pPr algn="just"/>
            <a:endParaRPr lang="en-AU" sz="2400" dirty="0"/>
          </a:p>
          <a:p>
            <a:pPr algn="just"/>
            <a:r>
              <a:rPr lang="en-AU" sz="2400" dirty="0"/>
              <a:t>Think about how these risk factors increase the fire risk.</a:t>
            </a:r>
          </a:p>
        </p:txBody>
      </p:sp>
      <p:sp>
        <p:nvSpPr>
          <p:cNvPr id="8" name="Rectangle 7"/>
          <p:cNvSpPr/>
          <p:nvPr/>
        </p:nvSpPr>
        <p:spPr>
          <a:xfrm>
            <a:off x="673432" y="248631"/>
            <a:ext cx="5912428" cy="923330"/>
          </a:xfrm>
          <a:prstGeom prst="rect">
            <a:avLst/>
          </a:prstGeom>
        </p:spPr>
        <p:txBody>
          <a:bodyPr wrap="square">
            <a:spAutoFit/>
          </a:bodyPr>
          <a:lstStyle/>
          <a:p>
            <a:r>
              <a:rPr lang="en-AU" sz="5400" b="1" dirty="0" smtClean="0">
                <a:solidFill>
                  <a:srgbClr val="99CC00"/>
                </a:solidFill>
              </a:rPr>
              <a:t>Letter….</a:t>
            </a:r>
            <a:endParaRPr lang="en-AU" sz="5400" b="1" dirty="0">
              <a:solidFill>
                <a:srgbClr val="99CC00"/>
              </a:solidFill>
            </a:endParaRPr>
          </a:p>
        </p:txBody>
      </p:sp>
      <p:pic>
        <p:nvPicPr>
          <p:cNvPr id="10" name="Picture 9"/>
          <p:cNvPicPr/>
          <p:nvPr/>
        </p:nvPicPr>
        <p:blipFill rotWithShape="1">
          <a:blip r:embed="rId3"/>
          <a:srcRect l="30495" t="10392" r="35850" b="12922"/>
          <a:stretch/>
        </p:blipFill>
        <p:spPr bwMode="auto">
          <a:xfrm>
            <a:off x="372197" y="1241742"/>
            <a:ext cx="3616999" cy="479731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0993" y="6164478"/>
            <a:ext cx="4159406" cy="230832"/>
          </a:xfrm>
          <a:prstGeom prst="rect">
            <a:avLst/>
          </a:prstGeom>
        </p:spPr>
        <p:txBody>
          <a:bodyPr wrap="square">
            <a:spAutoFit/>
          </a:bodyPr>
          <a:lstStyle/>
          <a:p>
            <a:r>
              <a:rPr lang="en-AU" sz="900" dirty="0" smtClean="0"/>
              <a:t> Found: http</a:t>
            </a:r>
            <a:r>
              <a:rPr lang="en-AU" sz="900" dirty="0"/>
              <a:t>://www.education.com/worksheet/article/writing-a-letter/</a:t>
            </a:r>
          </a:p>
        </p:txBody>
      </p:sp>
    </p:spTree>
    <p:extLst>
      <p:ext uri="{BB962C8B-B14F-4D97-AF65-F5344CB8AC3E}">
        <p14:creationId xmlns:p14="http://schemas.microsoft.com/office/powerpoint/2010/main" val="618637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18390" y="6445745"/>
            <a:ext cx="1689886" cy="246221"/>
          </a:xfrm>
          <a:prstGeom prst="rect">
            <a:avLst/>
          </a:prstGeom>
          <a:noFill/>
        </p:spPr>
        <p:txBody>
          <a:bodyPr wrap="none" rtlCol="0">
            <a:spAutoFit/>
          </a:bodyPr>
          <a:lstStyle/>
          <a:p>
            <a:r>
              <a:rPr lang="en-AU" sz="1000" dirty="0" smtClean="0"/>
              <a:t>Leanne Williamson  2015</a:t>
            </a:r>
            <a:endParaRPr lang="en-AU" sz="1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9337">
            <a:off x="159515" y="1188178"/>
            <a:ext cx="2434009" cy="1806806"/>
          </a:xfrm>
          <a:prstGeom prst="rect">
            <a:avLst/>
          </a:prstGeom>
        </p:spPr>
      </p:pic>
      <p:sp>
        <p:nvSpPr>
          <p:cNvPr id="9" name="Rectangle 8"/>
          <p:cNvSpPr/>
          <p:nvPr/>
        </p:nvSpPr>
        <p:spPr>
          <a:xfrm>
            <a:off x="1140486" y="144412"/>
            <a:ext cx="10585940" cy="584775"/>
          </a:xfrm>
          <a:prstGeom prst="rect">
            <a:avLst/>
          </a:prstGeom>
        </p:spPr>
        <p:txBody>
          <a:bodyPr wrap="square">
            <a:spAutoFit/>
          </a:bodyPr>
          <a:lstStyle/>
          <a:p>
            <a:r>
              <a:rPr lang="en-AU" sz="3200" dirty="0" smtClean="0">
                <a:solidFill>
                  <a:srgbClr val="FFC000"/>
                </a:solidFill>
              </a:rPr>
              <a:t>No Hat, No Play- Is this a necessary rule at school?</a:t>
            </a:r>
            <a:endParaRPr lang="en-AU" sz="3200" dirty="0">
              <a:solidFill>
                <a:srgbClr val="FFC000"/>
              </a:solidFill>
            </a:endParaRPr>
          </a:p>
        </p:txBody>
      </p:sp>
      <p:sp>
        <p:nvSpPr>
          <p:cNvPr id="6" name="Rectangle 5"/>
          <p:cNvSpPr/>
          <p:nvPr/>
        </p:nvSpPr>
        <p:spPr>
          <a:xfrm>
            <a:off x="5077765" y="729187"/>
            <a:ext cx="6839580" cy="5262979"/>
          </a:xfrm>
          <a:prstGeom prst="rect">
            <a:avLst/>
          </a:prstGeom>
        </p:spPr>
        <p:txBody>
          <a:bodyPr wrap="square">
            <a:spAutoFit/>
          </a:bodyPr>
          <a:lstStyle/>
          <a:p>
            <a:r>
              <a:rPr lang="en-AU" sz="1600" b="1" dirty="0"/>
              <a:t>What do you think about this idea? Write to persuade a </a:t>
            </a:r>
            <a:r>
              <a:rPr lang="en-AU" sz="1600" b="1" dirty="0" smtClean="0"/>
              <a:t>reader to </a:t>
            </a:r>
            <a:r>
              <a:rPr lang="en-AU" sz="1600" b="1" dirty="0"/>
              <a:t>agree with your point of view.</a:t>
            </a:r>
          </a:p>
          <a:p>
            <a:endParaRPr lang="en-AU" sz="1600" dirty="0" smtClean="0"/>
          </a:p>
          <a:p>
            <a:r>
              <a:rPr lang="en-AU" sz="1600" b="1" dirty="0" smtClean="0"/>
              <a:t>Think </a:t>
            </a:r>
            <a:r>
              <a:rPr lang="en-AU" sz="1600" b="1" dirty="0"/>
              <a:t>about</a:t>
            </a:r>
            <a:r>
              <a:rPr lang="en-AU" sz="1600" b="1" dirty="0" smtClean="0"/>
              <a:t>:</a:t>
            </a:r>
          </a:p>
          <a:p>
            <a:endParaRPr lang="en-AU" sz="1600" b="1" dirty="0"/>
          </a:p>
          <a:p>
            <a:r>
              <a:rPr lang="en-AU" sz="1600" dirty="0"/>
              <a:t>• if you agree or disagree or if you can see both sides of the topic</a:t>
            </a:r>
          </a:p>
          <a:p>
            <a:r>
              <a:rPr lang="en-AU" sz="1600" dirty="0"/>
              <a:t>• an introduction – clearly say what you think about the topic</a:t>
            </a:r>
          </a:p>
          <a:p>
            <a:r>
              <a:rPr lang="en-AU" sz="1600" dirty="0"/>
              <a:t>• your opinions – give reasons or examples to explain them and be persuasive</a:t>
            </a:r>
          </a:p>
          <a:p>
            <a:r>
              <a:rPr lang="en-AU" sz="1600" dirty="0"/>
              <a:t>• a conclusion – a summary of your main points and a final </a:t>
            </a:r>
            <a:r>
              <a:rPr lang="en-AU" sz="1600" dirty="0" smtClean="0"/>
              <a:t>comment on </a:t>
            </a:r>
            <a:r>
              <a:rPr lang="en-AU" sz="1600" dirty="0"/>
              <a:t>your opinion</a:t>
            </a:r>
          </a:p>
          <a:p>
            <a:endParaRPr lang="en-AU" sz="1600" dirty="0" smtClean="0"/>
          </a:p>
          <a:p>
            <a:r>
              <a:rPr lang="en-AU" sz="1600" b="1" dirty="0" smtClean="0"/>
              <a:t>Remember </a:t>
            </a:r>
            <a:r>
              <a:rPr lang="en-AU" sz="1600" b="1" dirty="0"/>
              <a:t>to</a:t>
            </a:r>
            <a:r>
              <a:rPr lang="en-AU" sz="1600" b="1" dirty="0" smtClean="0"/>
              <a:t>:</a:t>
            </a:r>
          </a:p>
          <a:p>
            <a:endParaRPr lang="en-AU" sz="1600" b="1" dirty="0"/>
          </a:p>
          <a:p>
            <a:r>
              <a:rPr lang="en-AU" sz="1600" dirty="0"/>
              <a:t>• plan your writing before you begin</a:t>
            </a:r>
          </a:p>
          <a:p>
            <a:r>
              <a:rPr lang="en-AU" sz="1600" dirty="0"/>
              <a:t>• make your writing interesting to read</a:t>
            </a:r>
          </a:p>
          <a:p>
            <a:r>
              <a:rPr lang="en-AU" sz="1600" dirty="0"/>
              <a:t>• write in sentences and stay on the topic</a:t>
            </a:r>
          </a:p>
          <a:p>
            <a:r>
              <a:rPr lang="en-AU" sz="1600" dirty="0"/>
              <a:t>• check your spelling and punctuation</a:t>
            </a:r>
          </a:p>
          <a:p>
            <a:r>
              <a:rPr lang="en-AU" sz="1600" dirty="0"/>
              <a:t>• use words that will persuade your reader</a:t>
            </a:r>
          </a:p>
          <a:p>
            <a:r>
              <a:rPr lang="en-AU" sz="1600" dirty="0"/>
              <a:t>• start a new paragraph for each new idea</a:t>
            </a:r>
          </a:p>
          <a:p>
            <a:r>
              <a:rPr lang="en-AU" sz="1600" dirty="0"/>
              <a:t>• check and edit your writing when you are finished</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126" y="1157863"/>
            <a:ext cx="1689661" cy="240866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958" y="3578527"/>
            <a:ext cx="1603161" cy="2216135"/>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b="18993"/>
          <a:stretch/>
        </p:blipFill>
        <p:spPr>
          <a:xfrm rot="385779">
            <a:off x="2324644" y="3780790"/>
            <a:ext cx="2351631" cy="2744301"/>
          </a:xfrm>
          <a:prstGeom prst="rect">
            <a:avLst/>
          </a:prstGeom>
        </p:spPr>
      </p:pic>
      <p:sp>
        <p:nvSpPr>
          <p:cNvPr id="13" name="TextBox 12"/>
          <p:cNvSpPr txBox="1"/>
          <p:nvPr/>
        </p:nvSpPr>
        <p:spPr>
          <a:xfrm>
            <a:off x="181278" y="6525022"/>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2217164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27459" y="6548759"/>
            <a:ext cx="1689886" cy="246221"/>
          </a:xfrm>
          <a:prstGeom prst="rect">
            <a:avLst/>
          </a:prstGeom>
          <a:noFill/>
        </p:spPr>
        <p:txBody>
          <a:bodyPr wrap="none" rtlCol="0">
            <a:spAutoFit/>
          </a:bodyPr>
          <a:lstStyle/>
          <a:p>
            <a:r>
              <a:rPr lang="en-AU" sz="1000" dirty="0" smtClean="0"/>
              <a:t>Leanne Williamson  2015</a:t>
            </a:r>
            <a:endParaRPr lang="en-AU" sz="1000" dirty="0"/>
          </a:p>
        </p:txBody>
      </p:sp>
      <p:sp>
        <p:nvSpPr>
          <p:cNvPr id="9" name="Rectangle 8"/>
          <p:cNvSpPr/>
          <p:nvPr/>
        </p:nvSpPr>
        <p:spPr>
          <a:xfrm>
            <a:off x="1140486" y="144412"/>
            <a:ext cx="10585940" cy="646331"/>
          </a:xfrm>
          <a:prstGeom prst="rect">
            <a:avLst/>
          </a:prstGeom>
        </p:spPr>
        <p:txBody>
          <a:bodyPr wrap="square">
            <a:spAutoFit/>
          </a:bodyPr>
          <a:lstStyle/>
          <a:p>
            <a:r>
              <a:rPr lang="en-AU" sz="3600" dirty="0" smtClean="0">
                <a:solidFill>
                  <a:srgbClr val="FFC000"/>
                </a:solidFill>
              </a:rPr>
              <a:t>Fire Drills are a waste of time!</a:t>
            </a:r>
            <a:endParaRPr lang="en-AU" sz="3600" dirty="0">
              <a:solidFill>
                <a:srgbClr val="FFC000"/>
              </a:solidFill>
            </a:endParaRPr>
          </a:p>
        </p:txBody>
      </p:sp>
      <p:sp>
        <p:nvSpPr>
          <p:cNvPr id="6" name="Rectangle 5"/>
          <p:cNvSpPr/>
          <p:nvPr/>
        </p:nvSpPr>
        <p:spPr>
          <a:xfrm>
            <a:off x="5077765" y="935039"/>
            <a:ext cx="6839580" cy="5262979"/>
          </a:xfrm>
          <a:prstGeom prst="rect">
            <a:avLst/>
          </a:prstGeom>
        </p:spPr>
        <p:txBody>
          <a:bodyPr wrap="square">
            <a:spAutoFit/>
          </a:bodyPr>
          <a:lstStyle/>
          <a:p>
            <a:r>
              <a:rPr lang="en-AU" sz="1600" b="1" dirty="0"/>
              <a:t>What do you think about this idea? Write to persuade a </a:t>
            </a:r>
            <a:r>
              <a:rPr lang="en-AU" sz="1600" b="1" dirty="0" smtClean="0"/>
              <a:t>reader to </a:t>
            </a:r>
            <a:r>
              <a:rPr lang="en-AU" sz="1600" b="1" dirty="0"/>
              <a:t>agree with your point of view.</a:t>
            </a:r>
          </a:p>
          <a:p>
            <a:endParaRPr lang="en-AU" sz="1600" dirty="0" smtClean="0"/>
          </a:p>
          <a:p>
            <a:r>
              <a:rPr lang="en-AU" sz="1600" b="1" dirty="0" smtClean="0"/>
              <a:t>Think </a:t>
            </a:r>
            <a:r>
              <a:rPr lang="en-AU" sz="1600" b="1" dirty="0"/>
              <a:t>about</a:t>
            </a:r>
            <a:r>
              <a:rPr lang="en-AU" sz="1600" b="1" dirty="0" smtClean="0"/>
              <a:t>:</a:t>
            </a:r>
          </a:p>
          <a:p>
            <a:endParaRPr lang="en-AU" sz="1600" b="1" dirty="0"/>
          </a:p>
          <a:p>
            <a:r>
              <a:rPr lang="en-AU" sz="1600" dirty="0"/>
              <a:t>• if you agree or disagree or if you can see both sides of the topic</a:t>
            </a:r>
          </a:p>
          <a:p>
            <a:r>
              <a:rPr lang="en-AU" sz="1600" dirty="0"/>
              <a:t>• an introduction – clearly say what you think about the topic</a:t>
            </a:r>
          </a:p>
          <a:p>
            <a:r>
              <a:rPr lang="en-AU" sz="1600" dirty="0"/>
              <a:t>• your opinions – give reasons or examples to explain them and be persuasive</a:t>
            </a:r>
          </a:p>
          <a:p>
            <a:r>
              <a:rPr lang="en-AU" sz="1600" dirty="0"/>
              <a:t>• a conclusion – a summary of your main points and a final </a:t>
            </a:r>
            <a:r>
              <a:rPr lang="en-AU" sz="1600" dirty="0" smtClean="0"/>
              <a:t>comment on </a:t>
            </a:r>
            <a:r>
              <a:rPr lang="en-AU" sz="1600" dirty="0"/>
              <a:t>your opinion</a:t>
            </a:r>
          </a:p>
          <a:p>
            <a:endParaRPr lang="en-AU" sz="1600" dirty="0" smtClean="0"/>
          </a:p>
          <a:p>
            <a:r>
              <a:rPr lang="en-AU" sz="1600" b="1" dirty="0" smtClean="0"/>
              <a:t>Remember </a:t>
            </a:r>
            <a:r>
              <a:rPr lang="en-AU" sz="1600" b="1" dirty="0"/>
              <a:t>to</a:t>
            </a:r>
            <a:r>
              <a:rPr lang="en-AU" sz="1600" b="1" dirty="0" smtClean="0"/>
              <a:t>:</a:t>
            </a:r>
          </a:p>
          <a:p>
            <a:endParaRPr lang="en-AU" sz="1600" b="1" dirty="0"/>
          </a:p>
          <a:p>
            <a:r>
              <a:rPr lang="en-AU" sz="1600" dirty="0"/>
              <a:t>• plan your writing before you begin</a:t>
            </a:r>
          </a:p>
          <a:p>
            <a:r>
              <a:rPr lang="en-AU" sz="1600" dirty="0"/>
              <a:t>• make your writing interesting to read</a:t>
            </a:r>
          </a:p>
          <a:p>
            <a:r>
              <a:rPr lang="en-AU" sz="1600" dirty="0"/>
              <a:t>• write in sentences and stay on the topic</a:t>
            </a:r>
          </a:p>
          <a:p>
            <a:r>
              <a:rPr lang="en-AU" sz="1600" dirty="0"/>
              <a:t>• check your spelling and punctuation</a:t>
            </a:r>
          </a:p>
          <a:p>
            <a:r>
              <a:rPr lang="en-AU" sz="1600" dirty="0"/>
              <a:t>• use words that will persuade your reader</a:t>
            </a:r>
          </a:p>
          <a:p>
            <a:r>
              <a:rPr lang="en-AU" sz="1600" dirty="0"/>
              <a:t>• start a new paragraph for each new idea</a:t>
            </a:r>
          </a:p>
          <a:p>
            <a:r>
              <a:rPr lang="en-AU" sz="1600" dirty="0"/>
              <a:t>• check and edit your writing when you are finished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4910">
            <a:off x="177925" y="1305352"/>
            <a:ext cx="2411817" cy="161591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56" y="4437715"/>
            <a:ext cx="3428111" cy="211104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68" y="1551766"/>
            <a:ext cx="2131660" cy="2758977"/>
          </a:xfrm>
          <a:prstGeom prst="rect">
            <a:avLst/>
          </a:prstGeom>
        </p:spPr>
      </p:pic>
      <p:sp>
        <p:nvSpPr>
          <p:cNvPr id="10" name="TextBox 9"/>
          <p:cNvSpPr txBox="1"/>
          <p:nvPr/>
        </p:nvSpPr>
        <p:spPr>
          <a:xfrm>
            <a:off x="430456" y="6588916"/>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3882392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27459" y="6548759"/>
            <a:ext cx="1689886" cy="246221"/>
          </a:xfrm>
          <a:prstGeom prst="rect">
            <a:avLst/>
          </a:prstGeom>
          <a:noFill/>
        </p:spPr>
        <p:txBody>
          <a:bodyPr wrap="none" rtlCol="0">
            <a:spAutoFit/>
          </a:bodyPr>
          <a:lstStyle/>
          <a:p>
            <a:r>
              <a:rPr lang="en-AU" sz="1000" dirty="0" smtClean="0"/>
              <a:t>Leanne Williamson  2015</a:t>
            </a:r>
            <a:endParaRPr lang="en-AU" sz="1000" dirty="0"/>
          </a:p>
        </p:txBody>
      </p:sp>
      <p:sp>
        <p:nvSpPr>
          <p:cNvPr id="9" name="Rectangle 8"/>
          <p:cNvSpPr/>
          <p:nvPr/>
        </p:nvSpPr>
        <p:spPr>
          <a:xfrm>
            <a:off x="1140486" y="144412"/>
            <a:ext cx="10585940" cy="523220"/>
          </a:xfrm>
          <a:prstGeom prst="rect">
            <a:avLst/>
          </a:prstGeom>
        </p:spPr>
        <p:txBody>
          <a:bodyPr wrap="square">
            <a:spAutoFit/>
          </a:bodyPr>
          <a:lstStyle/>
          <a:p>
            <a:r>
              <a:rPr lang="en-AU" sz="2800" b="1" dirty="0" smtClean="0">
                <a:solidFill>
                  <a:srgbClr val="FFC000"/>
                </a:solidFill>
              </a:rPr>
              <a:t>Should we punish Pre-teen bushfire starters in Australia?</a:t>
            </a:r>
            <a:endParaRPr lang="en-AU" sz="2800" b="1" dirty="0">
              <a:solidFill>
                <a:srgbClr val="FFC000"/>
              </a:solidFill>
            </a:endParaRPr>
          </a:p>
        </p:txBody>
      </p:sp>
      <p:sp>
        <p:nvSpPr>
          <p:cNvPr id="6" name="Rectangle 5"/>
          <p:cNvSpPr/>
          <p:nvPr/>
        </p:nvSpPr>
        <p:spPr>
          <a:xfrm>
            <a:off x="5077765" y="935039"/>
            <a:ext cx="6839580" cy="5262979"/>
          </a:xfrm>
          <a:prstGeom prst="rect">
            <a:avLst/>
          </a:prstGeom>
        </p:spPr>
        <p:txBody>
          <a:bodyPr wrap="square">
            <a:spAutoFit/>
          </a:bodyPr>
          <a:lstStyle/>
          <a:p>
            <a:r>
              <a:rPr lang="en-AU" sz="1600" b="1" dirty="0"/>
              <a:t>What do you think about this idea? Write to persuade a </a:t>
            </a:r>
            <a:r>
              <a:rPr lang="en-AU" sz="1600" b="1" dirty="0" smtClean="0"/>
              <a:t>reader to </a:t>
            </a:r>
            <a:r>
              <a:rPr lang="en-AU" sz="1600" b="1" dirty="0"/>
              <a:t>agree with your point of view.</a:t>
            </a:r>
          </a:p>
          <a:p>
            <a:endParaRPr lang="en-AU" sz="1600" dirty="0" smtClean="0"/>
          </a:p>
          <a:p>
            <a:r>
              <a:rPr lang="en-AU" sz="1600" b="1" dirty="0" smtClean="0"/>
              <a:t>Think </a:t>
            </a:r>
            <a:r>
              <a:rPr lang="en-AU" sz="1600" b="1" dirty="0"/>
              <a:t>about</a:t>
            </a:r>
            <a:r>
              <a:rPr lang="en-AU" sz="1600" b="1" dirty="0" smtClean="0"/>
              <a:t>:</a:t>
            </a:r>
          </a:p>
          <a:p>
            <a:endParaRPr lang="en-AU" sz="1600" b="1" dirty="0"/>
          </a:p>
          <a:p>
            <a:r>
              <a:rPr lang="en-AU" sz="1600" dirty="0"/>
              <a:t>• if you agree or disagree or if you can see both sides of the topic</a:t>
            </a:r>
          </a:p>
          <a:p>
            <a:r>
              <a:rPr lang="en-AU" sz="1600" dirty="0"/>
              <a:t>• an introduction – clearly say what you think about the topic</a:t>
            </a:r>
          </a:p>
          <a:p>
            <a:r>
              <a:rPr lang="en-AU" sz="1600" dirty="0"/>
              <a:t>• your opinions – give reasons or examples to explain them and be persuasive</a:t>
            </a:r>
          </a:p>
          <a:p>
            <a:r>
              <a:rPr lang="en-AU" sz="1600" dirty="0"/>
              <a:t>• a conclusion – a summary of your main points and a final </a:t>
            </a:r>
            <a:r>
              <a:rPr lang="en-AU" sz="1600" dirty="0" smtClean="0"/>
              <a:t>comment on </a:t>
            </a:r>
            <a:r>
              <a:rPr lang="en-AU" sz="1600" dirty="0"/>
              <a:t>your opinion</a:t>
            </a:r>
          </a:p>
          <a:p>
            <a:endParaRPr lang="en-AU" sz="1600" dirty="0" smtClean="0"/>
          </a:p>
          <a:p>
            <a:r>
              <a:rPr lang="en-AU" sz="1600" b="1" dirty="0" smtClean="0"/>
              <a:t>Remember </a:t>
            </a:r>
            <a:r>
              <a:rPr lang="en-AU" sz="1600" b="1" dirty="0"/>
              <a:t>to</a:t>
            </a:r>
            <a:r>
              <a:rPr lang="en-AU" sz="1600" b="1" dirty="0" smtClean="0"/>
              <a:t>:</a:t>
            </a:r>
          </a:p>
          <a:p>
            <a:endParaRPr lang="en-AU" sz="1600" b="1" dirty="0"/>
          </a:p>
          <a:p>
            <a:r>
              <a:rPr lang="en-AU" sz="1600" dirty="0"/>
              <a:t>• plan your writing before you begin</a:t>
            </a:r>
          </a:p>
          <a:p>
            <a:r>
              <a:rPr lang="en-AU" sz="1600" dirty="0"/>
              <a:t>• make your writing interesting to read</a:t>
            </a:r>
          </a:p>
          <a:p>
            <a:r>
              <a:rPr lang="en-AU" sz="1600" dirty="0"/>
              <a:t>• write in sentences and stay on the topic</a:t>
            </a:r>
          </a:p>
          <a:p>
            <a:r>
              <a:rPr lang="en-AU" sz="1600" dirty="0"/>
              <a:t>• check your spelling and punctuation</a:t>
            </a:r>
          </a:p>
          <a:p>
            <a:r>
              <a:rPr lang="en-AU" sz="1600" dirty="0"/>
              <a:t>• use words that will persuade your reader</a:t>
            </a:r>
          </a:p>
          <a:p>
            <a:r>
              <a:rPr lang="en-AU" sz="1600" dirty="0"/>
              <a:t>• start a new paragraph for each new idea</a:t>
            </a:r>
          </a:p>
          <a:p>
            <a:r>
              <a:rPr lang="en-AU" sz="1600" dirty="0"/>
              <a:t>• check and edit your writing when you are finished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79478">
            <a:off x="263203" y="1075608"/>
            <a:ext cx="2664733" cy="17697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456" y="2481943"/>
            <a:ext cx="2528826" cy="175941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380" t="6494" r="2675" b="4740"/>
          <a:stretch/>
        </p:blipFill>
        <p:spPr>
          <a:xfrm>
            <a:off x="148606" y="4350936"/>
            <a:ext cx="2893925" cy="2203938"/>
          </a:xfrm>
          <a:prstGeom prst="rect">
            <a:avLst/>
          </a:prstGeom>
        </p:spPr>
      </p:pic>
      <p:sp>
        <p:nvSpPr>
          <p:cNvPr id="11" name="TextBox 10"/>
          <p:cNvSpPr txBox="1"/>
          <p:nvPr/>
        </p:nvSpPr>
        <p:spPr>
          <a:xfrm>
            <a:off x="181278" y="6525022"/>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2538742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27459" y="6548759"/>
            <a:ext cx="1689886" cy="246221"/>
          </a:xfrm>
          <a:prstGeom prst="rect">
            <a:avLst/>
          </a:prstGeom>
          <a:noFill/>
        </p:spPr>
        <p:txBody>
          <a:bodyPr wrap="none" rtlCol="0">
            <a:spAutoFit/>
          </a:bodyPr>
          <a:lstStyle/>
          <a:p>
            <a:r>
              <a:rPr lang="en-AU" sz="1000" dirty="0" smtClean="0"/>
              <a:t>Leanne Williamson  2015</a:t>
            </a:r>
            <a:endParaRPr lang="en-AU" sz="1000" dirty="0"/>
          </a:p>
        </p:txBody>
      </p:sp>
      <p:sp>
        <p:nvSpPr>
          <p:cNvPr id="9" name="Rectangle 8"/>
          <p:cNvSpPr/>
          <p:nvPr/>
        </p:nvSpPr>
        <p:spPr>
          <a:xfrm>
            <a:off x="1140486" y="144412"/>
            <a:ext cx="10585940" cy="769441"/>
          </a:xfrm>
          <a:prstGeom prst="rect">
            <a:avLst/>
          </a:prstGeom>
        </p:spPr>
        <p:txBody>
          <a:bodyPr wrap="square">
            <a:spAutoFit/>
          </a:bodyPr>
          <a:lstStyle/>
          <a:p>
            <a:r>
              <a:rPr lang="en-AU" sz="4400" b="1" dirty="0" smtClean="0">
                <a:solidFill>
                  <a:schemeClr val="accent1">
                    <a:lumMod val="40000"/>
                    <a:lumOff val="60000"/>
                  </a:schemeClr>
                </a:solidFill>
              </a:rPr>
              <a:t>Newspaper Article</a:t>
            </a:r>
            <a:endParaRPr lang="en-AU" sz="4400" b="1" dirty="0">
              <a:solidFill>
                <a:schemeClr val="accent1">
                  <a:lumMod val="40000"/>
                  <a:lumOff val="60000"/>
                </a:schemeClr>
              </a:solidFill>
            </a:endParaRPr>
          </a:p>
        </p:txBody>
      </p:sp>
      <p:sp>
        <p:nvSpPr>
          <p:cNvPr id="11" name="TextBox 10"/>
          <p:cNvSpPr txBox="1"/>
          <p:nvPr/>
        </p:nvSpPr>
        <p:spPr>
          <a:xfrm>
            <a:off x="99335" y="4215978"/>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2" name="Rectangle 1"/>
          <p:cNvSpPr/>
          <p:nvPr/>
        </p:nvSpPr>
        <p:spPr>
          <a:xfrm>
            <a:off x="4561951" y="1674674"/>
            <a:ext cx="7767376" cy="3847207"/>
          </a:xfrm>
          <a:prstGeom prst="rect">
            <a:avLst/>
          </a:prstGeom>
        </p:spPr>
        <p:txBody>
          <a:bodyPr wrap="square">
            <a:spAutoFit/>
          </a:bodyPr>
          <a:lstStyle/>
          <a:p>
            <a:r>
              <a:rPr lang="en-AU" sz="3200" b="1" dirty="0">
                <a:solidFill>
                  <a:schemeClr val="accent1">
                    <a:lumMod val="40000"/>
                    <a:lumOff val="60000"/>
                  </a:schemeClr>
                </a:solidFill>
              </a:rPr>
              <a:t>Write a bushfire account based on one of the newspaper titles </a:t>
            </a:r>
            <a:r>
              <a:rPr lang="en-AU" sz="3200" b="1" dirty="0" smtClean="0">
                <a:solidFill>
                  <a:schemeClr val="accent1">
                    <a:lumMod val="40000"/>
                    <a:lumOff val="60000"/>
                  </a:schemeClr>
                </a:solidFill>
              </a:rPr>
              <a:t>below or create your own headline</a:t>
            </a:r>
            <a:r>
              <a:rPr lang="en-AU" sz="3200" dirty="0" smtClean="0">
                <a:solidFill>
                  <a:schemeClr val="accent1">
                    <a:lumMod val="40000"/>
                    <a:lumOff val="60000"/>
                  </a:schemeClr>
                </a:solidFill>
              </a:rPr>
              <a:t>.</a:t>
            </a:r>
          </a:p>
          <a:p>
            <a:endParaRPr lang="en-AU" sz="3200" dirty="0">
              <a:solidFill>
                <a:schemeClr val="accent1">
                  <a:lumMod val="40000"/>
                  <a:lumOff val="60000"/>
                </a:schemeClr>
              </a:solidFill>
            </a:endParaRPr>
          </a:p>
          <a:p>
            <a:r>
              <a:rPr lang="en-AU" sz="2800" dirty="0">
                <a:solidFill>
                  <a:schemeClr val="accent1">
                    <a:lumMod val="40000"/>
                    <a:lumOff val="60000"/>
                  </a:schemeClr>
                </a:solidFill>
              </a:rPr>
              <a:t>• Untouched in the face of disaster</a:t>
            </a:r>
          </a:p>
          <a:p>
            <a:r>
              <a:rPr lang="en-AU" sz="2800" dirty="0">
                <a:solidFill>
                  <a:schemeClr val="accent1">
                    <a:lumMod val="40000"/>
                    <a:lumOff val="60000"/>
                  </a:schemeClr>
                </a:solidFill>
              </a:rPr>
              <a:t>• Fire awareness saves the family home</a:t>
            </a:r>
          </a:p>
          <a:p>
            <a:r>
              <a:rPr lang="en-AU" sz="2800" dirty="0">
                <a:solidFill>
                  <a:schemeClr val="accent1">
                    <a:lumMod val="40000"/>
                    <a:lumOff val="60000"/>
                  </a:schemeClr>
                </a:solidFill>
              </a:rPr>
              <a:t>• John's survival</a:t>
            </a:r>
          </a:p>
          <a:p>
            <a:r>
              <a:rPr lang="en-AU" sz="2800" dirty="0">
                <a:solidFill>
                  <a:schemeClr val="accent1">
                    <a:lumMod val="40000"/>
                    <a:lumOff val="60000"/>
                  </a:schemeClr>
                </a:solidFill>
              </a:rPr>
              <a:t>• Life after "Ash Wednesday</a:t>
            </a:r>
            <a:r>
              <a:rPr lang="en-AU" sz="3200" dirty="0">
                <a:solidFill>
                  <a:schemeClr val="accent1">
                    <a:lumMod val="40000"/>
                    <a:lumOff val="60000"/>
                  </a:schemeClr>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5" y="1150214"/>
            <a:ext cx="2082301" cy="29306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5125" y="3311923"/>
            <a:ext cx="2226826" cy="3158382"/>
          </a:xfrm>
          <a:prstGeom prst="rect">
            <a:avLst/>
          </a:prstGeom>
        </p:spPr>
      </p:pic>
    </p:spTree>
    <p:extLst>
      <p:ext uri="{BB962C8B-B14F-4D97-AF65-F5344CB8AC3E}">
        <p14:creationId xmlns:p14="http://schemas.microsoft.com/office/powerpoint/2010/main" val="2124801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0" y="313435"/>
            <a:ext cx="5436974" cy="1015663"/>
          </a:xfrm>
          <a:prstGeom prst="rect">
            <a:avLst/>
          </a:prstGeom>
        </p:spPr>
        <p:txBody>
          <a:bodyPr wrap="square">
            <a:spAutoFit/>
          </a:bodyPr>
          <a:lstStyle/>
          <a:p>
            <a:r>
              <a:rPr lang="en-AU" sz="6000" b="1" dirty="0" smtClean="0">
                <a:solidFill>
                  <a:srgbClr val="FF0000"/>
                </a:solidFill>
              </a:rPr>
              <a:t>Heat Wave!</a:t>
            </a:r>
            <a:endParaRPr lang="en-AU" sz="6000" b="1" dirty="0">
              <a:solidFill>
                <a:srgbClr val="FF0000"/>
              </a:solidFill>
            </a:endParaRPr>
          </a:p>
        </p:txBody>
      </p:sp>
      <p:sp>
        <p:nvSpPr>
          <p:cNvPr id="6" name="TextBox 5"/>
          <p:cNvSpPr txBox="1"/>
          <p:nvPr/>
        </p:nvSpPr>
        <p:spPr>
          <a:xfrm>
            <a:off x="10453816" y="6540843"/>
            <a:ext cx="1654620" cy="246221"/>
          </a:xfrm>
          <a:prstGeom prst="rect">
            <a:avLst/>
          </a:prstGeom>
          <a:noFill/>
        </p:spPr>
        <p:txBody>
          <a:bodyPr wrap="none" rtlCol="0">
            <a:spAutoFit/>
          </a:bodyPr>
          <a:lstStyle/>
          <a:p>
            <a:r>
              <a:rPr lang="en-AU" sz="1000" dirty="0" smtClean="0"/>
              <a:t>Leanne Williamson 2015</a:t>
            </a:r>
            <a:endParaRPr lang="en-AU" sz="1000" dirty="0"/>
          </a:p>
        </p:txBody>
      </p:sp>
      <p:sp>
        <p:nvSpPr>
          <p:cNvPr id="3" name="Rectangle 2"/>
          <p:cNvSpPr/>
          <p:nvPr/>
        </p:nvSpPr>
        <p:spPr>
          <a:xfrm>
            <a:off x="5913050" y="1587845"/>
            <a:ext cx="6096000" cy="4431983"/>
          </a:xfrm>
          <a:prstGeom prst="rect">
            <a:avLst/>
          </a:prstGeom>
        </p:spPr>
        <p:txBody>
          <a:bodyPr>
            <a:spAutoFit/>
          </a:bodyPr>
          <a:lstStyle/>
          <a:p>
            <a:r>
              <a:rPr lang="en-AU" sz="2400" dirty="0" smtClean="0">
                <a:solidFill>
                  <a:schemeClr val="accent2">
                    <a:lumMod val="60000"/>
                    <a:lumOff val="40000"/>
                  </a:schemeClr>
                </a:solidFill>
              </a:rPr>
              <a:t>Describe what you would do on a hot, sunny Sunday. What would you like to do? Where would you go? How would you cool off – eat ice cream, drink ice-cold drinks, go for a swim, sit under the shade of a tree?</a:t>
            </a:r>
          </a:p>
          <a:p>
            <a:endParaRPr lang="en-AU" sz="2400" dirty="0">
              <a:solidFill>
                <a:schemeClr val="accent2">
                  <a:lumMod val="60000"/>
                  <a:lumOff val="40000"/>
                </a:schemeClr>
              </a:solidFill>
            </a:endParaRPr>
          </a:p>
          <a:p>
            <a:r>
              <a:rPr lang="en-AU" sz="2400" dirty="0" smtClean="0">
                <a:solidFill>
                  <a:schemeClr val="accent2">
                    <a:lumMod val="60000"/>
                    <a:lumOff val="40000"/>
                  </a:schemeClr>
                </a:solidFill>
              </a:rPr>
              <a:t>Draw a picture of yourself doing you favourite thing on a hot day and write a paragraph or two about what you are doing and how you are cooling off.</a:t>
            </a:r>
          </a:p>
          <a:p>
            <a:endParaRPr lang="en-AU"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57" y="1208518"/>
            <a:ext cx="5147334" cy="3855532"/>
          </a:xfrm>
          <a:prstGeom prst="rect">
            <a:avLst/>
          </a:prstGeom>
        </p:spPr>
      </p:pic>
      <p:sp>
        <p:nvSpPr>
          <p:cNvPr id="8" name="TextBox 7"/>
          <p:cNvSpPr txBox="1"/>
          <p:nvPr/>
        </p:nvSpPr>
        <p:spPr>
          <a:xfrm>
            <a:off x="320657" y="5168494"/>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1797886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23847" y="433414"/>
            <a:ext cx="5693185" cy="1569660"/>
          </a:xfrm>
          <a:prstGeom prst="rect">
            <a:avLst/>
          </a:prstGeom>
        </p:spPr>
        <p:txBody>
          <a:bodyPr wrap="square">
            <a:spAutoFit/>
          </a:bodyPr>
          <a:lstStyle/>
          <a:p>
            <a:r>
              <a:rPr lang="en-AU" sz="4800" dirty="0" smtClean="0">
                <a:solidFill>
                  <a:schemeClr val="accent6">
                    <a:lumMod val="60000"/>
                    <a:lumOff val="40000"/>
                  </a:schemeClr>
                </a:solidFill>
              </a:rPr>
              <a:t>How to prevent a bushfire…..</a:t>
            </a:r>
          </a:p>
        </p:txBody>
      </p:sp>
      <p:sp>
        <p:nvSpPr>
          <p:cNvPr id="8" name="TextBox 7"/>
          <p:cNvSpPr txBox="1"/>
          <p:nvPr/>
        </p:nvSpPr>
        <p:spPr>
          <a:xfrm>
            <a:off x="10180838" y="6540842"/>
            <a:ext cx="1689886" cy="246221"/>
          </a:xfrm>
          <a:prstGeom prst="rect">
            <a:avLst/>
          </a:prstGeom>
          <a:noFill/>
        </p:spPr>
        <p:txBody>
          <a:bodyPr wrap="none" rtlCol="0">
            <a:spAutoFit/>
          </a:bodyPr>
          <a:lstStyle/>
          <a:p>
            <a:r>
              <a:rPr lang="en-AU" sz="1000" dirty="0" smtClean="0"/>
              <a:t>Leanne Williamson  2015</a:t>
            </a:r>
            <a:endParaRPr lang="en-AU" sz="1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0" y="514322"/>
            <a:ext cx="5231807" cy="5494592"/>
          </a:xfrm>
          <a:prstGeom prst="rect">
            <a:avLst/>
          </a:prstGeom>
        </p:spPr>
      </p:pic>
      <p:sp>
        <p:nvSpPr>
          <p:cNvPr id="4" name="Rectangle 3"/>
          <p:cNvSpPr/>
          <p:nvPr/>
        </p:nvSpPr>
        <p:spPr>
          <a:xfrm>
            <a:off x="5923847" y="2967335"/>
            <a:ext cx="6096000" cy="2246769"/>
          </a:xfrm>
          <a:prstGeom prst="rect">
            <a:avLst/>
          </a:prstGeom>
        </p:spPr>
        <p:txBody>
          <a:bodyPr>
            <a:spAutoFit/>
          </a:bodyPr>
          <a:lstStyle/>
          <a:p>
            <a:pPr marL="457200" indent="-457200">
              <a:buFont typeface="Wingdings" panose="05000000000000000000" pitchFamily="2" charset="2"/>
              <a:buChar char="v"/>
            </a:pPr>
            <a:r>
              <a:rPr lang="en-AU" sz="2800" dirty="0" smtClean="0"/>
              <a:t>Write a list of all </a:t>
            </a:r>
            <a:r>
              <a:rPr lang="en-AU" sz="2800" dirty="0"/>
              <a:t>the things that can be done around your home and in the community </a:t>
            </a:r>
            <a:r>
              <a:rPr lang="en-AU" sz="2800" dirty="0" smtClean="0"/>
              <a:t>to help </a:t>
            </a:r>
            <a:r>
              <a:rPr lang="en-AU" sz="2800" dirty="0"/>
              <a:t>stop a bushfire from </a:t>
            </a:r>
            <a:r>
              <a:rPr lang="en-AU" sz="2800" dirty="0" smtClean="0"/>
              <a:t>starting</a:t>
            </a:r>
            <a:r>
              <a:rPr lang="en-AU" sz="2800" dirty="0"/>
              <a:t>.</a:t>
            </a:r>
          </a:p>
        </p:txBody>
      </p:sp>
      <p:sp>
        <p:nvSpPr>
          <p:cNvPr id="6" name="TextBox 5"/>
          <p:cNvSpPr txBox="1"/>
          <p:nvPr/>
        </p:nvSpPr>
        <p:spPr>
          <a:xfrm>
            <a:off x="491060" y="6113039"/>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4071537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89649" y="88617"/>
            <a:ext cx="6183094" cy="1569660"/>
          </a:xfrm>
          <a:prstGeom prst="rect">
            <a:avLst/>
          </a:prstGeom>
        </p:spPr>
        <p:txBody>
          <a:bodyPr wrap="square">
            <a:spAutoFit/>
          </a:bodyPr>
          <a:lstStyle/>
          <a:p>
            <a:r>
              <a:rPr lang="en-AU" sz="4800" dirty="0" smtClean="0">
                <a:solidFill>
                  <a:srgbClr val="FFFF00"/>
                </a:solidFill>
              </a:rPr>
              <a:t>Character and Setting Description</a:t>
            </a:r>
            <a:endParaRPr lang="en-AU" dirty="0">
              <a:solidFill>
                <a:srgbClr val="FFFF00"/>
              </a:solidFill>
            </a:endParaRPr>
          </a:p>
        </p:txBody>
      </p:sp>
      <p:sp>
        <p:nvSpPr>
          <p:cNvPr id="2" name="Rectangle 1"/>
          <p:cNvSpPr/>
          <p:nvPr/>
        </p:nvSpPr>
        <p:spPr>
          <a:xfrm>
            <a:off x="6223352" y="2998536"/>
            <a:ext cx="5271963" cy="1938992"/>
          </a:xfrm>
          <a:prstGeom prst="rect">
            <a:avLst/>
          </a:prstGeom>
        </p:spPr>
        <p:txBody>
          <a:bodyPr wrap="square">
            <a:spAutoFit/>
          </a:bodyPr>
          <a:lstStyle/>
          <a:p>
            <a:pPr marL="457200" indent="-457200">
              <a:buFont typeface="Wingdings" panose="05000000000000000000" pitchFamily="2" charset="2"/>
              <a:buChar char="Ø"/>
            </a:pPr>
            <a:r>
              <a:rPr lang="en-AU" sz="4000" dirty="0" smtClean="0"/>
              <a:t>Describe this character and the bush fire setting.</a:t>
            </a:r>
            <a:endParaRPr lang="en-AU" sz="4000" dirty="0"/>
          </a:p>
        </p:txBody>
      </p:sp>
      <p:sp>
        <p:nvSpPr>
          <p:cNvPr id="7" name="TextBox 6"/>
          <p:cNvSpPr txBox="1"/>
          <p:nvPr/>
        </p:nvSpPr>
        <p:spPr>
          <a:xfrm>
            <a:off x="10318734" y="6433084"/>
            <a:ext cx="1689886" cy="246221"/>
          </a:xfrm>
          <a:prstGeom prst="rect">
            <a:avLst/>
          </a:prstGeom>
          <a:noFill/>
        </p:spPr>
        <p:txBody>
          <a:bodyPr wrap="none" rtlCol="0">
            <a:spAutoFit/>
          </a:bodyPr>
          <a:lstStyle/>
          <a:p>
            <a:r>
              <a:rPr lang="en-AU" sz="1000" dirty="0" smtClean="0"/>
              <a:t>Leanne Williamson  2015</a:t>
            </a:r>
            <a:endParaRPr lang="en-AU" sz="1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40" y="1597689"/>
            <a:ext cx="5583352" cy="4170066"/>
          </a:xfrm>
          <a:prstGeom prst="rect">
            <a:avLst/>
          </a:prstGeom>
        </p:spPr>
      </p:pic>
      <p:sp>
        <p:nvSpPr>
          <p:cNvPr id="6" name="TextBox 5"/>
          <p:cNvSpPr txBox="1"/>
          <p:nvPr/>
        </p:nvSpPr>
        <p:spPr>
          <a:xfrm>
            <a:off x="168440" y="5881928"/>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28477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18734" y="6433084"/>
            <a:ext cx="1689886" cy="246221"/>
          </a:xfrm>
          <a:prstGeom prst="rect">
            <a:avLst/>
          </a:prstGeom>
          <a:noFill/>
        </p:spPr>
        <p:txBody>
          <a:bodyPr wrap="none" rtlCol="0">
            <a:spAutoFit/>
          </a:bodyPr>
          <a:lstStyle/>
          <a:p>
            <a:r>
              <a:rPr lang="en-AU" sz="1000" dirty="0" smtClean="0"/>
              <a:t>Leanne Williamson  2015</a:t>
            </a:r>
            <a:endParaRPr lang="en-AU" sz="1000" dirty="0"/>
          </a:p>
        </p:txBody>
      </p:sp>
      <p:sp>
        <p:nvSpPr>
          <p:cNvPr id="5" name="Rectangle 4"/>
          <p:cNvSpPr/>
          <p:nvPr/>
        </p:nvSpPr>
        <p:spPr>
          <a:xfrm>
            <a:off x="6585858" y="1418857"/>
            <a:ext cx="5251057" cy="4647426"/>
          </a:xfrm>
          <a:prstGeom prst="rect">
            <a:avLst/>
          </a:prstGeom>
        </p:spPr>
        <p:txBody>
          <a:bodyPr wrap="square">
            <a:spAutoFit/>
          </a:bodyPr>
          <a:lstStyle/>
          <a:p>
            <a:r>
              <a:rPr lang="en-AU" sz="2800" b="1" dirty="0"/>
              <a:t>Design a wanted poster to catch the Ballan firelighter</a:t>
            </a:r>
            <a:r>
              <a:rPr lang="en-AU" sz="2800" b="1" dirty="0" smtClean="0"/>
              <a:t>.</a:t>
            </a:r>
          </a:p>
          <a:p>
            <a:endParaRPr lang="en-AU" sz="2400" dirty="0"/>
          </a:p>
          <a:p>
            <a:r>
              <a:rPr lang="en-AU" sz="2400" b="1" dirty="0"/>
              <a:t>Include: </a:t>
            </a:r>
            <a:r>
              <a:rPr lang="en-AU" sz="2400" dirty="0"/>
              <a:t>physical description with an accompanying picture or photograph, approximate</a:t>
            </a:r>
          </a:p>
          <a:p>
            <a:r>
              <a:rPr lang="en-AU" sz="2400" dirty="0"/>
              <a:t>age of the offender, summary of fires lit and the methods used, where he/she </a:t>
            </a:r>
            <a:r>
              <a:rPr lang="en-AU" sz="2400" dirty="0" smtClean="0"/>
              <a:t>was last </a:t>
            </a:r>
            <a:r>
              <a:rPr lang="en-AU" sz="2400" dirty="0"/>
              <a:t>seen, destruction caused as a result of the fires, reward offered and who </a:t>
            </a:r>
            <a:r>
              <a:rPr lang="en-AU" sz="2400" dirty="0" smtClean="0"/>
              <a:t>to contact </a:t>
            </a:r>
            <a:r>
              <a:rPr lang="en-AU" sz="2400" dirty="0"/>
              <a:t>with information</a:t>
            </a:r>
          </a:p>
        </p:txBody>
      </p:sp>
      <p:sp>
        <p:nvSpPr>
          <p:cNvPr id="8" name="Rectangle 7"/>
          <p:cNvSpPr/>
          <p:nvPr/>
        </p:nvSpPr>
        <p:spPr>
          <a:xfrm>
            <a:off x="331788" y="248631"/>
            <a:ext cx="5912428" cy="923330"/>
          </a:xfrm>
          <a:prstGeom prst="rect">
            <a:avLst/>
          </a:prstGeom>
        </p:spPr>
        <p:txBody>
          <a:bodyPr wrap="square">
            <a:spAutoFit/>
          </a:bodyPr>
          <a:lstStyle/>
          <a:p>
            <a:r>
              <a:rPr lang="en-AU" sz="5400" b="1" dirty="0" smtClean="0">
                <a:solidFill>
                  <a:srgbClr val="0BF575"/>
                </a:solidFill>
              </a:rPr>
              <a:t>Wanted Poster….</a:t>
            </a:r>
            <a:endParaRPr lang="en-AU" sz="5400" b="1" dirty="0">
              <a:solidFill>
                <a:srgbClr val="0BF575"/>
              </a:solidFill>
            </a:endParaRPr>
          </a:p>
        </p:txBody>
      </p:sp>
      <p:sp>
        <p:nvSpPr>
          <p:cNvPr id="9" name="TextBox 8"/>
          <p:cNvSpPr txBox="1"/>
          <p:nvPr/>
        </p:nvSpPr>
        <p:spPr>
          <a:xfrm>
            <a:off x="1115087" y="6556194"/>
            <a:ext cx="1648208" cy="246221"/>
          </a:xfrm>
          <a:prstGeom prst="rect">
            <a:avLst/>
          </a:prstGeom>
          <a:noFill/>
        </p:spPr>
        <p:txBody>
          <a:bodyPr wrap="none" rtlCol="0">
            <a:spAutoFit/>
          </a:bodyPr>
          <a:lstStyle/>
          <a:p>
            <a:r>
              <a:rPr lang="en-AU" sz="1000" dirty="0" smtClean="0"/>
              <a:t>Found : Google Images</a:t>
            </a:r>
            <a:endParaRPr lang="en-AU"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269" y="1171961"/>
            <a:ext cx="3336053" cy="5289421"/>
          </a:xfrm>
          <a:prstGeom prst="rect">
            <a:avLst/>
          </a:prstGeom>
        </p:spPr>
      </p:pic>
    </p:spTree>
    <p:extLst>
      <p:ext uri="{BB962C8B-B14F-4D97-AF65-F5344CB8AC3E}">
        <p14:creationId xmlns:p14="http://schemas.microsoft.com/office/powerpoint/2010/main" val="2805809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uMpG4jkv1U"/>
          <p:cNvPicPr>
            <a:picLocks noRot="1" noChangeAspect="1"/>
          </p:cNvPicPr>
          <p:nvPr>
            <a:videoFile r:link="rId1"/>
          </p:nvPr>
        </p:nvPicPr>
        <p:blipFill>
          <a:blip r:embed="rId4"/>
          <a:stretch>
            <a:fillRect/>
          </a:stretch>
        </p:blipFill>
        <p:spPr>
          <a:xfrm>
            <a:off x="162447" y="1080002"/>
            <a:ext cx="7263285" cy="4421144"/>
          </a:xfrm>
          <a:prstGeom prst="rect">
            <a:avLst/>
          </a:prstGeom>
        </p:spPr>
      </p:pic>
      <p:sp>
        <p:nvSpPr>
          <p:cNvPr id="5" name="Rectangle 4"/>
          <p:cNvSpPr/>
          <p:nvPr/>
        </p:nvSpPr>
        <p:spPr>
          <a:xfrm>
            <a:off x="162447" y="5620805"/>
            <a:ext cx="3834704" cy="246221"/>
          </a:xfrm>
          <a:prstGeom prst="rect">
            <a:avLst/>
          </a:prstGeom>
        </p:spPr>
        <p:txBody>
          <a:bodyPr wrap="none">
            <a:spAutoFit/>
          </a:bodyPr>
          <a:lstStyle/>
          <a:p>
            <a:r>
              <a:rPr lang="en-AU" sz="1000" dirty="0" smtClean="0"/>
              <a:t>Found: https</a:t>
            </a:r>
            <a:r>
              <a:rPr lang="en-AU" sz="1000" dirty="0"/>
              <a:t>://www.youtube.com/watch?v=huMpG4jkv1U</a:t>
            </a:r>
          </a:p>
        </p:txBody>
      </p:sp>
      <p:sp>
        <p:nvSpPr>
          <p:cNvPr id="6" name="TextBox 5"/>
          <p:cNvSpPr txBox="1"/>
          <p:nvPr/>
        </p:nvSpPr>
        <p:spPr>
          <a:xfrm>
            <a:off x="10318734" y="6433084"/>
            <a:ext cx="1689886" cy="246221"/>
          </a:xfrm>
          <a:prstGeom prst="rect">
            <a:avLst/>
          </a:prstGeom>
          <a:noFill/>
        </p:spPr>
        <p:txBody>
          <a:bodyPr wrap="none" rtlCol="0">
            <a:spAutoFit/>
          </a:bodyPr>
          <a:lstStyle/>
          <a:p>
            <a:r>
              <a:rPr lang="en-AU" sz="1000" dirty="0" smtClean="0"/>
              <a:t>Leanne Williamson  2015</a:t>
            </a:r>
            <a:endParaRPr lang="en-AU" sz="1000" dirty="0"/>
          </a:p>
        </p:txBody>
      </p:sp>
      <p:sp>
        <p:nvSpPr>
          <p:cNvPr id="7" name="Rectangle 6"/>
          <p:cNvSpPr/>
          <p:nvPr/>
        </p:nvSpPr>
        <p:spPr>
          <a:xfrm>
            <a:off x="366186" y="189635"/>
            <a:ext cx="8153194" cy="584775"/>
          </a:xfrm>
          <a:prstGeom prst="rect">
            <a:avLst/>
          </a:prstGeom>
        </p:spPr>
        <p:txBody>
          <a:bodyPr wrap="none">
            <a:spAutoFit/>
          </a:bodyPr>
          <a:lstStyle/>
          <a:p>
            <a:r>
              <a:rPr lang="en-AU" sz="3200" b="1" dirty="0"/>
              <a:t>Avatar: The Last </a:t>
            </a:r>
            <a:r>
              <a:rPr lang="en-AU" sz="3200" b="1" dirty="0" err="1"/>
              <a:t>Airbender</a:t>
            </a:r>
            <a:r>
              <a:rPr lang="en-AU" sz="3200" b="1" dirty="0"/>
              <a:t> - </a:t>
            </a:r>
            <a:r>
              <a:rPr lang="en-AU" sz="3200" b="1" dirty="0" err="1"/>
              <a:t>Firebending</a:t>
            </a:r>
            <a:endParaRPr lang="en-AU" sz="3200" b="1" dirty="0"/>
          </a:p>
        </p:txBody>
      </p:sp>
      <p:sp>
        <p:nvSpPr>
          <p:cNvPr id="8" name="Rectangle 7"/>
          <p:cNvSpPr/>
          <p:nvPr/>
        </p:nvSpPr>
        <p:spPr>
          <a:xfrm>
            <a:off x="7814373" y="1860966"/>
            <a:ext cx="4170906" cy="4308872"/>
          </a:xfrm>
          <a:prstGeom prst="rect">
            <a:avLst/>
          </a:prstGeom>
        </p:spPr>
        <p:txBody>
          <a:bodyPr wrap="square">
            <a:spAutoFit/>
          </a:bodyPr>
          <a:lstStyle/>
          <a:p>
            <a:r>
              <a:rPr lang="en-AU" sz="1600" b="1" dirty="0" err="1"/>
              <a:t>Firebending</a:t>
            </a:r>
            <a:r>
              <a:rPr lang="en-AU" sz="1600" b="1" dirty="0"/>
              <a:t> is a term for a mystical martial art featured within the fictional universe of the Nickelodeon animated television series Avatar: The Last </a:t>
            </a:r>
            <a:r>
              <a:rPr lang="en-AU" sz="1600" b="1" dirty="0" err="1"/>
              <a:t>Airbender</a:t>
            </a:r>
            <a:r>
              <a:rPr lang="en-AU" sz="1600" b="1" dirty="0"/>
              <a:t>. A moiety of the Fire Nation, </a:t>
            </a:r>
            <a:r>
              <a:rPr lang="en-AU" sz="1600" b="1" dirty="0" err="1"/>
              <a:t>Firebenders</a:t>
            </a:r>
            <a:r>
              <a:rPr lang="en-AU" sz="1600" b="1" dirty="0"/>
              <a:t>, as its practitioners are known, are heirs to the </a:t>
            </a:r>
            <a:r>
              <a:rPr lang="en-AU" sz="1600" b="1" dirty="0" err="1"/>
              <a:t>pyrokinetic</a:t>
            </a:r>
            <a:r>
              <a:rPr lang="en-AU" sz="1600" b="1" dirty="0"/>
              <a:t> ability to create and control fire. An exclusive few also possess the ability to generate and manipulate lightning</a:t>
            </a:r>
            <a:r>
              <a:rPr lang="en-AU" sz="1600" b="1" dirty="0" smtClean="0"/>
              <a:t>. </a:t>
            </a:r>
          </a:p>
          <a:p>
            <a:endParaRPr lang="en-AU" dirty="0"/>
          </a:p>
          <a:p>
            <a:pPr marL="342900" indent="-342900">
              <a:buFont typeface="Wingdings" panose="05000000000000000000" pitchFamily="2" charset="2"/>
              <a:buChar char="v"/>
            </a:pPr>
            <a:r>
              <a:rPr lang="en-AU" sz="3200" dirty="0" smtClean="0"/>
              <a:t>Write  about a character who is a </a:t>
            </a:r>
            <a:r>
              <a:rPr lang="en-AU" sz="3200" dirty="0" err="1" smtClean="0"/>
              <a:t>firebender</a:t>
            </a:r>
            <a:r>
              <a:rPr lang="en-AU" sz="3200" dirty="0" smtClean="0"/>
              <a:t>.</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2667" b="99556" l="9778" r="89778"/>
                    </a14:imgEffect>
                  </a14:imgLayer>
                </a14:imgProps>
              </a:ext>
              <a:ext uri="{28A0092B-C50C-407E-A947-70E740481C1C}">
                <a14:useLocalDpi xmlns:a14="http://schemas.microsoft.com/office/drawing/2010/main" val="0"/>
              </a:ext>
            </a:extLst>
          </a:blip>
          <a:stretch>
            <a:fillRect/>
          </a:stretch>
        </p:blipFill>
        <p:spPr>
          <a:xfrm>
            <a:off x="8375630" y="-1"/>
            <a:ext cx="1943103" cy="1943103"/>
          </a:xfrm>
          <a:prstGeom prst="rect">
            <a:avLst/>
          </a:prstGeom>
        </p:spPr>
      </p:pic>
    </p:spTree>
    <p:extLst>
      <p:ext uri="{BB962C8B-B14F-4D97-AF65-F5344CB8AC3E}">
        <p14:creationId xmlns:p14="http://schemas.microsoft.com/office/powerpoint/2010/main" val="66421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982" y="216186"/>
            <a:ext cx="6588707" cy="923330"/>
          </a:xfrm>
          <a:prstGeom prst="rect">
            <a:avLst/>
          </a:prstGeom>
        </p:spPr>
        <p:txBody>
          <a:bodyPr wrap="square">
            <a:spAutoFit/>
          </a:bodyPr>
          <a:lstStyle/>
          <a:p>
            <a:r>
              <a:rPr lang="en-AU" sz="5400" dirty="0">
                <a:solidFill>
                  <a:srgbClr val="FFFF00"/>
                </a:solidFill>
              </a:rPr>
              <a:t>Cinquain Poetry</a:t>
            </a:r>
            <a:endParaRPr lang="en-AU" sz="5400" b="1" dirty="0">
              <a:solidFill>
                <a:srgbClr val="FFFF00"/>
              </a:solidFill>
            </a:endParaRPr>
          </a:p>
        </p:txBody>
      </p:sp>
      <p:sp>
        <p:nvSpPr>
          <p:cNvPr id="6" name="Rectangle 5"/>
          <p:cNvSpPr/>
          <p:nvPr/>
        </p:nvSpPr>
        <p:spPr>
          <a:xfrm>
            <a:off x="7244862" y="1436915"/>
            <a:ext cx="4628676" cy="3693319"/>
          </a:xfrm>
          <a:prstGeom prst="rect">
            <a:avLst/>
          </a:prstGeom>
        </p:spPr>
        <p:txBody>
          <a:bodyPr wrap="square">
            <a:spAutoFit/>
          </a:bodyPr>
          <a:lstStyle/>
          <a:p>
            <a:r>
              <a:rPr lang="en-AU" sz="4800" dirty="0" smtClean="0">
                <a:solidFill>
                  <a:srgbClr val="FFC000"/>
                </a:solidFill>
              </a:rPr>
              <a:t>Create your </a:t>
            </a:r>
            <a:r>
              <a:rPr lang="en-AU" sz="4800" dirty="0">
                <a:solidFill>
                  <a:srgbClr val="FFC000"/>
                </a:solidFill>
              </a:rPr>
              <a:t>own cinquain poem about </a:t>
            </a:r>
            <a:r>
              <a:rPr lang="en-AU" sz="4800" dirty="0" smtClean="0">
                <a:solidFill>
                  <a:srgbClr val="FFC000"/>
                </a:solidFill>
              </a:rPr>
              <a:t>fire.</a:t>
            </a:r>
            <a:endParaRPr lang="en-AU" sz="4800" dirty="0">
              <a:solidFill>
                <a:srgbClr val="FFC000"/>
              </a:solidFill>
            </a:endParaRPr>
          </a:p>
          <a:p>
            <a:endParaRPr lang="en-AU" sz="2800" dirty="0" smtClean="0"/>
          </a:p>
          <a:p>
            <a:endParaRPr lang="en-AU" sz="1400" dirty="0"/>
          </a:p>
        </p:txBody>
      </p:sp>
      <p:sp>
        <p:nvSpPr>
          <p:cNvPr id="8" name="TextBox 7"/>
          <p:cNvSpPr txBox="1"/>
          <p:nvPr/>
        </p:nvSpPr>
        <p:spPr>
          <a:xfrm>
            <a:off x="10183652" y="6474216"/>
            <a:ext cx="1689886" cy="246221"/>
          </a:xfrm>
          <a:prstGeom prst="rect">
            <a:avLst/>
          </a:prstGeom>
          <a:noFill/>
        </p:spPr>
        <p:txBody>
          <a:bodyPr wrap="none" rtlCol="0">
            <a:spAutoFit/>
          </a:bodyPr>
          <a:lstStyle/>
          <a:p>
            <a:r>
              <a:rPr lang="en-AU" sz="1000" dirty="0" smtClean="0"/>
              <a:t>Leanne Williamson  2015</a:t>
            </a:r>
            <a:endParaRPr lang="en-AU" sz="1000" dirty="0"/>
          </a:p>
        </p:txBody>
      </p:sp>
      <p:pic>
        <p:nvPicPr>
          <p:cNvPr id="7" name="Picture 6"/>
          <p:cNvPicPr/>
          <p:nvPr/>
        </p:nvPicPr>
        <p:blipFill rotWithShape="1">
          <a:blip r:embed="rId3"/>
          <a:srcRect l="24175" t="19663" r="26528" b="38764"/>
          <a:stretch/>
        </p:blipFill>
        <p:spPr bwMode="auto">
          <a:xfrm>
            <a:off x="301451" y="1436915"/>
            <a:ext cx="6588706" cy="413992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11014" y="5634030"/>
            <a:ext cx="6478175" cy="230832"/>
          </a:xfrm>
          <a:prstGeom prst="rect">
            <a:avLst/>
          </a:prstGeom>
        </p:spPr>
        <p:txBody>
          <a:bodyPr wrap="square">
            <a:spAutoFit/>
          </a:bodyPr>
          <a:lstStyle/>
          <a:p>
            <a:r>
              <a:rPr lang="en-AU" sz="900" dirty="0"/>
              <a:t>Lesson sourced: </a:t>
            </a:r>
            <a:r>
              <a:rPr lang="en-AU" sz="900" dirty="0">
                <a:hlinkClick r:id="rId4"/>
              </a:rPr>
              <a:t>http://www.cfa.vic.gov.au/kids-schools/primary-school-resources/</a:t>
            </a:r>
            <a:endParaRPr lang="en-AU" sz="900" dirty="0"/>
          </a:p>
        </p:txBody>
      </p:sp>
    </p:spTree>
    <p:extLst>
      <p:ext uri="{BB962C8B-B14F-4D97-AF65-F5344CB8AC3E}">
        <p14:creationId xmlns:p14="http://schemas.microsoft.com/office/powerpoint/2010/main" val="984259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2483" y="497540"/>
            <a:ext cx="6588707" cy="1815882"/>
          </a:xfrm>
          <a:prstGeom prst="rect">
            <a:avLst/>
          </a:prstGeom>
        </p:spPr>
        <p:txBody>
          <a:bodyPr wrap="square">
            <a:spAutoFit/>
          </a:bodyPr>
          <a:lstStyle/>
          <a:p>
            <a:r>
              <a:rPr lang="en-AU" sz="2800" b="1" dirty="0" smtClean="0">
                <a:solidFill>
                  <a:srgbClr val="FFFF00"/>
                </a:solidFill>
              </a:rPr>
              <a:t>This is Elsa, a Disney Princess who was featured in the 2013 film ‘Frozen’. She was born with the power to turn everything into ice and snow.</a:t>
            </a:r>
            <a:endParaRPr lang="en-AU" sz="2800" b="1" dirty="0">
              <a:solidFill>
                <a:srgbClr val="FFFF00"/>
              </a:solidFill>
            </a:endParaRPr>
          </a:p>
        </p:txBody>
      </p:sp>
      <p:sp>
        <p:nvSpPr>
          <p:cNvPr id="6" name="Rectangle 5"/>
          <p:cNvSpPr/>
          <p:nvPr/>
        </p:nvSpPr>
        <p:spPr>
          <a:xfrm>
            <a:off x="4578851" y="2694151"/>
            <a:ext cx="7613149" cy="4431983"/>
          </a:xfrm>
          <a:prstGeom prst="rect">
            <a:avLst/>
          </a:prstGeom>
        </p:spPr>
        <p:txBody>
          <a:bodyPr wrap="square">
            <a:spAutoFit/>
          </a:bodyPr>
          <a:lstStyle/>
          <a:p>
            <a:r>
              <a:rPr lang="en-AU" sz="3600" dirty="0" smtClean="0"/>
              <a:t>Write a story about Elsa starring in the feature film - Melted.</a:t>
            </a:r>
          </a:p>
          <a:p>
            <a:pPr marL="571500" indent="-571500">
              <a:buFont typeface="Wingdings" panose="05000000000000000000" pitchFamily="2" charset="2"/>
              <a:buChar char="Ø"/>
            </a:pPr>
            <a:endParaRPr lang="en-AU" sz="2800" dirty="0" smtClean="0"/>
          </a:p>
          <a:p>
            <a:pPr marL="571500" indent="-571500">
              <a:buFont typeface="Wingdings" panose="05000000000000000000" pitchFamily="2" charset="2"/>
              <a:buChar char="Ø"/>
            </a:pPr>
            <a:r>
              <a:rPr lang="en-AU" sz="2800" dirty="0" smtClean="0"/>
              <a:t>Where does the story take place?</a:t>
            </a:r>
            <a:endParaRPr lang="en-AU" sz="2800" dirty="0"/>
          </a:p>
          <a:p>
            <a:pPr marL="571500" indent="-571500">
              <a:buFont typeface="Wingdings" panose="05000000000000000000" pitchFamily="2" charset="2"/>
              <a:buChar char="Ø"/>
            </a:pPr>
            <a:r>
              <a:rPr lang="en-AU" sz="2800" dirty="0" smtClean="0"/>
              <a:t>What are Elsa’s new powers? Does she use them for good or evil?</a:t>
            </a:r>
          </a:p>
          <a:p>
            <a:pPr marL="571500" indent="-571500">
              <a:buFont typeface="Wingdings" panose="05000000000000000000" pitchFamily="2" charset="2"/>
              <a:buChar char="Ø"/>
            </a:pPr>
            <a:r>
              <a:rPr lang="en-AU" sz="2800" dirty="0" smtClean="0"/>
              <a:t>What goes wrong?</a:t>
            </a:r>
          </a:p>
          <a:p>
            <a:pPr marL="571500" indent="-571500">
              <a:buFont typeface="Wingdings" panose="05000000000000000000" pitchFamily="2" charset="2"/>
              <a:buChar char="Ø"/>
            </a:pPr>
            <a:r>
              <a:rPr lang="en-AU" sz="2800" dirty="0" smtClean="0"/>
              <a:t>How does the story end?</a:t>
            </a:r>
          </a:p>
          <a:p>
            <a:endParaRPr lang="en-AU" sz="2800" dirty="0" smtClean="0"/>
          </a:p>
          <a:p>
            <a:endParaRPr lang="en-AU" sz="1400" dirty="0"/>
          </a:p>
        </p:txBody>
      </p:sp>
      <p:sp>
        <p:nvSpPr>
          <p:cNvPr id="8" name="TextBox 7"/>
          <p:cNvSpPr txBox="1"/>
          <p:nvPr/>
        </p:nvSpPr>
        <p:spPr>
          <a:xfrm>
            <a:off x="10183652" y="6474216"/>
            <a:ext cx="1689886" cy="246221"/>
          </a:xfrm>
          <a:prstGeom prst="rect">
            <a:avLst/>
          </a:prstGeom>
          <a:noFill/>
        </p:spPr>
        <p:txBody>
          <a:bodyPr wrap="none" rtlCol="0">
            <a:spAutoFit/>
          </a:bodyPr>
          <a:lstStyle/>
          <a:p>
            <a:r>
              <a:rPr lang="en-AU" sz="1000" dirty="0" smtClean="0"/>
              <a:t>Leanne Williamson  2015</a:t>
            </a:r>
            <a:endParaRPr lang="en-AU" sz="1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34" y="252053"/>
            <a:ext cx="3984058" cy="5314734"/>
          </a:xfrm>
          <a:prstGeom prst="rect">
            <a:avLst/>
          </a:prstGeom>
        </p:spPr>
      </p:pic>
      <p:sp>
        <p:nvSpPr>
          <p:cNvPr id="5" name="Rectangle 4"/>
          <p:cNvSpPr/>
          <p:nvPr/>
        </p:nvSpPr>
        <p:spPr>
          <a:xfrm>
            <a:off x="416714" y="5662191"/>
            <a:ext cx="2029723" cy="261610"/>
          </a:xfrm>
          <a:prstGeom prst="rect">
            <a:avLst/>
          </a:prstGeom>
        </p:spPr>
        <p:txBody>
          <a:bodyPr wrap="none">
            <a:spAutoFit/>
          </a:bodyPr>
          <a:lstStyle/>
          <a:p>
            <a:r>
              <a:rPr lang="en-AU" sz="1100" dirty="0">
                <a:hlinkClick r:id="rId4"/>
              </a:rPr>
              <a:t>Found on trendhunter.com</a:t>
            </a:r>
            <a:endParaRPr lang="en-AU" sz="1100" dirty="0"/>
          </a:p>
        </p:txBody>
      </p:sp>
    </p:spTree>
    <p:extLst>
      <p:ext uri="{BB962C8B-B14F-4D97-AF65-F5344CB8AC3E}">
        <p14:creationId xmlns:p14="http://schemas.microsoft.com/office/powerpoint/2010/main" val="4203182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183652" y="6474216"/>
            <a:ext cx="1689886" cy="246221"/>
          </a:xfrm>
          <a:prstGeom prst="rect">
            <a:avLst/>
          </a:prstGeom>
          <a:noFill/>
        </p:spPr>
        <p:txBody>
          <a:bodyPr wrap="none" rtlCol="0">
            <a:spAutoFit/>
          </a:bodyPr>
          <a:lstStyle/>
          <a:p>
            <a:r>
              <a:rPr lang="en-AU" sz="1000" dirty="0" smtClean="0"/>
              <a:t>Leanne Williamson  2015</a:t>
            </a:r>
            <a:endParaRPr lang="en-AU" sz="1000" dirty="0"/>
          </a:p>
        </p:txBody>
      </p:sp>
      <p:pic>
        <p:nvPicPr>
          <p:cNvPr id="3" name="Uk0D5L0TT30"/>
          <p:cNvPicPr>
            <a:picLocks noRot="1" noChangeAspect="1"/>
          </p:cNvPicPr>
          <p:nvPr>
            <a:videoFile r:link="rId1"/>
          </p:nvPr>
        </p:nvPicPr>
        <p:blipFill>
          <a:blip r:embed="rId4"/>
          <a:stretch>
            <a:fillRect/>
          </a:stretch>
        </p:blipFill>
        <p:spPr>
          <a:xfrm>
            <a:off x="152399" y="1268918"/>
            <a:ext cx="7158334" cy="4609368"/>
          </a:xfrm>
          <a:prstGeom prst="rect">
            <a:avLst/>
          </a:prstGeom>
        </p:spPr>
      </p:pic>
      <p:sp>
        <p:nvSpPr>
          <p:cNvPr id="8" name="Rectangle 7"/>
          <p:cNvSpPr/>
          <p:nvPr/>
        </p:nvSpPr>
        <p:spPr>
          <a:xfrm>
            <a:off x="2908996" y="254944"/>
            <a:ext cx="5912428" cy="923330"/>
          </a:xfrm>
          <a:prstGeom prst="rect">
            <a:avLst/>
          </a:prstGeom>
        </p:spPr>
        <p:txBody>
          <a:bodyPr wrap="square">
            <a:spAutoFit/>
          </a:bodyPr>
          <a:lstStyle/>
          <a:p>
            <a:r>
              <a:rPr lang="en-AU" sz="5400" dirty="0" smtClean="0">
                <a:solidFill>
                  <a:srgbClr val="FFC000"/>
                </a:solidFill>
              </a:rPr>
              <a:t>Fire and Rescue</a:t>
            </a:r>
            <a:endParaRPr lang="en-AU" sz="5400" dirty="0">
              <a:solidFill>
                <a:srgbClr val="FFC000"/>
              </a:solidFill>
            </a:endParaRPr>
          </a:p>
        </p:txBody>
      </p:sp>
      <p:sp>
        <p:nvSpPr>
          <p:cNvPr id="9" name="Rectangle 8"/>
          <p:cNvSpPr/>
          <p:nvPr/>
        </p:nvSpPr>
        <p:spPr>
          <a:xfrm>
            <a:off x="7385538" y="3573602"/>
            <a:ext cx="4806462" cy="2215991"/>
          </a:xfrm>
          <a:prstGeom prst="rect">
            <a:avLst/>
          </a:prstGeom>
        </p:spPr>
        <p:txBody>
          <a:bodyPr wrap="square">
            <a:spAutoFit/>
          </a:bodyPr>
          <a:lstStyle/>
          <a:p>
            <a:r>
              <a:rPr lang="en-AU" sz="3200" dirty="0" smtClean="0"/>
              <a:t>Write a story about Dusty and one of his fire fighting adventures.</a:t>
            </a:r>
          </a:p>
          <a:p>
            <a:endParaRPr lang="en-AU" sz="2800" dirty="0" smtClean="0"/>
          </a:p>
          <a:p>
            <a:endParaRPr lang="en-AU" sz="1400" dirty="0"/>
          </a:p>
        </p:txBody>
      </p:sp>
      <p:sp>
        <p:nvSpPr>
          <p:cNvPr id="4" name="Rectangle 3"/>
          <p:cNvSpPr/>
          <p:nvPr/>
        </p:nvSpPr>
        <p:spPr>
          <a:xfrm>
            <a:off x="353486" y="6085129"/>
            <a:ext cx="2988319" cy="230832"/>
          </a:xfrm>
          <a:prstGeom prst="rect">
            <a:avLst/>
          </a:prstGeom>
        </p:spPr>
        <p:txBody>
          <a:bodyPr wrap="none">
            <a:spAutoFit/>
          </a:bodyPr>
          <a:lstStyle/>
          <a:p>
            <a:r>
              <a:rPr lang="en-AU" sz="900" i="1" dirty="0" smtClean="0"/>
              <a:t>Found: www.youtube.com/watch?v=Uk0D5L0TT30</a:t>
            </a:r>
            <a:endParaRPr lang="en-AU" sz="900" dirty="0"/>
          </a:p>
        </p:txBody>
      </p:sp>
    </p:spTree>
    <p:extLst>
      <p:ext uri="{BB962C8B-B14F-4D97-AF65-F5344CB8AC3E}">
        <p14:creationId xmlns:p14="http://schemas.microsoft.com/office/powerpoint/2010/main" val="2576458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d578f2b657754db20fdeaab07919e915">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AFA89D-3D13-4A1E-AF64-4BA50B5EF5FC}">
  <ds:schemaRefs>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6329888-8DB7-47FE-A7AF-CEA24EEF5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19F8D98-C768-4940-B9A5-05F9AFFF94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809</TotalTime>
  <Words>2663</Words>
  <Application>Microsoft Office PowerPoint</Application>
  <PresentationFormat>Custom</PresentationFormat>
  <Paragraphs>303</Paragraphs>
  <Slides>17</Slides>
  <Notes>17</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 westwood</dc:creator>
  <cp:lastModifiedBy>Karen</cp:lastModifiedBy>
  <cp:revision>88</cp:revision>
  <dcterms:created xsi:type="dcterms:W3CDTF">2014-04-20T05:37:59Z</dcterms:created>
  <dcterms:modified xsi:type="dcterms:W3CDTF">2015-05-30T12:56:16Z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