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6" r:id="rId9"/>
    <p:sldId id="263" r:id="rId10"/>
    <p:sldId id="267" r:id="rId11"/>
    <p:sldId id="269" r:id="rId12"/>
    <p:sldId id="265" r:id="rId13"/>
    <p:sldId id="268" r:id="rId14"/>
    <p:sldId id="270" r:id="rId15"/>
    <p:sldId id="271" r:id="rId16"/>
    <p:sldId id="264" r:id="rId17"/>
    <p:sldId id="272" r:id="rId18"/>
    <p:sldId id="273" r:id="rId19"/>
    <p:sldId id="274" r:id="rId20"/>
    <p:sldId id="275" r:id="rId21"/>
    <p:sldId id="276" r:id="rId22"/>
    <p:sldId id="277" r:id="rId23"/>
    <p:sldId id="278" r:id="rId24"/>
    <p:sldId id="279" r:id="rId25"/>
    <p:sldId id="280" r:id="rId26"/>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2" autoAdjust="0"/>
    <p:restoredTop sz="94659" autoAdjust="0"/>
  </p:normalViewPr>
  <p:slideViewPr>
    <p:cSldViewPr>
      <p:cViewPr>
        <p:scale>
          <a:sx n="77" d="100"/>
          <a:sy n="77" d="100"/>
        </p:scale>
        <p:origin x="-123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AU"/>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3298B2FF-C69A-45E4-A45C-2635E60685D4}" type="datetimeFigureOut">
              <a:rPr lang="en-AU" smtClean="0"/>
              <a:pPr/>
              <a:t>23/06/2015</a:t>
            </a:fld>
            <a:endParaRPr lang="en-AU"/>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AU"/>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D6C87EEA-053D-4B69-9A09-78B47F089298}" type="slidenum">
              <a:rPr lang="en-AU" smtClean="0"/>
              <a:pPr/>
              <a:t>‹#›</a:t>
            </a:fld>
            <a:endParaRPr lang="en-AU"/>
          </a:p>
        </p:txBody>
      </p:sp>
    </p:spTree>
    <p:extLst>
      <p:ext uri="{BB962C8B-B14F-4D97-AF65-F5344CB8AC3E}">
        <p14:creationId xmlns:p14="http://schemas.microsoft.com/office/powerpoint/2010/main" val="9302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AU"/>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C501A7FE-BC69-46D0-B837-C1DB646FFE35}" type="datetimeFigureOut">
              <a:rPr lang="en-AU" smtClean="0"/>
              <a:pPr/>
              <a:t>23/06/2015</a:t>
            </a:fld>
            <a:endParaRPr lang="en-AU"/>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AU"/>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24F3FC8C-5409-4DC1-8EA5-FD17D32D39D2}" type="slidenum">
              <a:rPr lang="en-AU" smtClean="0"/>
              <a:pPr/>
              <a:t>‹#›</a:t>
            </a:fld>
            <a:endParaRPr lang="en-AU"/>
          </a:p>
        </p:txBody>
      </p:sp>
    </p:spTree>
    <p:extLst>
      <p:ext uri="{BB962C8B-B14F-4D97-AF65-F5344CB8AC3E}">
        <p14:creationId xmlns:p14="http://schemas.microsoft.com/office/powerpoint/2010/main" val="71412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4F3FC8C-5409-4DC1-8EA5-FD17D32D39D2}" type="slidenum">
              <a:rPr lang="en-AU" smtClean="0"/>
              <a:pPr/>
              <a:t>1</a:t>
            </a:fld>
            <a:endParaRPr lang="en-AU"/>
          </a:p>
        </p:txBody>
      </p:sp>
    </p:spTree>
    <p:extLst>
      <p:ext uri="{BB962C8B-B14F-4D97-AF65-F5344CB8AC3E}">
        <p14:creationId xmlns:p14="http://schemas.microsoft.com/office/powerpoint/2010/main" val="39723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4F3FC8C-5409-4DC1-8EA5-FD17D32D39D2}" type="slidenum">
              <a:rPr lang="en-AU" smtClean="0"/>
              <a:pPr/>
              <a:t>6</a:t>
            </a:fld>
            <a:endParaRPr lang="en-AU"/>
          </a:p>
        </p:txBody>
      </p:sp>
    </p:spTree>
    <p:extLst>
      <p:ext uri="{BB962C8B-B14F-4D97-AF65-F5344CB8AC3E}">
        <p14:creationId xmlns:p14="http://schemas.microsoft.com/office/powerpoint/2010/main" val="35432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1042492-6492-4C9E-BA8F-EB4004F4319D}" type="datetime1">
              <a:rPr lang="en-AU" smtClean="0"/>
              <a:t>23/06/2015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CD7375E-B2DA-44C3-8408-2270E27859A9}" type="datetime1">
              <a:rPr lang="en-AU" smtClean="0"/>
              <a:t>23/06/2015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F8585BC-332F-4638-88CD-AA79B7973B71}" type="datetime1">
              <a:rPr lang="en-AU" smtClean="0"/>
              <a:t>23/06/2015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18FA870-BCD8-4D53-BA2E-B41DD302B312}" type="datetime1">
              <a:rPr lang="en-AU" smtClean="0"/>
              <a:t>23/06/2015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CB60C-748E-40D3-88CD-0BBB67ED0169}" type="datetime1">
              <a:rPr lang="en-AU" smtClean="0"/>
              <a:t>23/06/2015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B56875D-305B-4A1D-BB4D-82D3F99CE3A0}" type="datetime1">
              <a:rPr lang="en-AU" smtClean="0"/>
              <a:t>23/06/2015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B381411-6733-42E0-A7D7-E99B8224842B}" type="datetime1">
              <a:rPr lang="en-AU" smtClean="0"/>
              <a:t>23/06/2015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6AEF47D-728F-4A35-9688-14A2EF85923E}" type="datetime1">
              <a:rPr lang="en-AU" smtClean="0"/>
              <a:t>23/06/2015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315B4-062D-49E0-9C1A-1F728183B33D}" type="datetime1">
              <a:rPr lang="en-AU" smtClean="0"/>
              <a:t>23/06/2015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902C0-653B-4F82-82DD-7BD22BBDED38}" type="datetime1">
              <a:rPr lang="en-AU" smtClean="0"/>
              <a:t>23/06/2015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7CCA6-4FCC-46F9-AEEF-BB326251B197}" type="datetime1">
              <a:rPr lang="en-AU" smtClean="0"/>
              <a:t>23/06/2015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8F61AA1-7217-4D24-BD08-0DEA238EB06E}"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2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A42C7-BEF3-4D05-B718-3F3CCCF8468D}" type="datetime1">
              <a:rPr lang="en-AU" smtClean="0"/>
              <a:t>23/06/2015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61AA1-7217-4D24-BD08-0DEA238EB06E}"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Jennie\Desktop\I%20Love%20a%20Rain%20Soaked%20Country\Mem%20Fox.wmv" TargetMode="External"/><Relationship Id="rId1" Type="http://schemas.microsoft.com/office/2007/relationships/media" Target="file:///C:\Users\Jennie\Desktop\I%20Love%20a%20Rain%20Soaked%20Country\Mem%20Fox.wmv"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hyperlink" Target="http://memfox.com/for-everyone-current-read-alouds/possum-magic-read-alou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memfox.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Jennie\Desktop\I%20Love%20a%20Rain%20Soaked%20Country\Morris%20Gleitzman,%20bestselling%20author%20of%20Loyal%20Creatures,%20in%20conversation%20with%20Andrew%20Cattanach.wmv" TargetMode="External"/><Relationship Id="rId1" Type="http://schemas.microsoft.com/office/2007/relationships/media" Target="file:///C:\Users\Jennie\Desktop\I%20Love%20a%20Rain%20Soaked%20Country\Morris%20Gleitzman,%20bestselling%20author%20of%20Loyal%20Creatures,%20in%20conversation%20with%20Andrew%20Cattanach.wmv"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hyperlink" Target="http://www.morrisgleitzman.co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Category:Australian_children's_writers"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media" Target="file:///C:\Users\Jennie\Desktop\I%20Love%20a%20Rain%20Soaked%20Country\Snowy%20River%20mono.mp3" TargetMode="External"/><Relationship Id="rId7" Type="http://schemas.openxmlformats.org/officeDocument/2006/relationships/image" Target="../media/image15.png"/><Relationship Id="rId2" Type="http://schemas.openxmlformats.org/officeDocument/2006/relationships/video" Target="file:///C:\Users\Jennie\Desktop\I%20Love%20a%20Rain%20Soaked%20Country\The%20Man%20From%20Snowy%20River%20-%20Banjo's%20Poem.wmv" TargetMode="External"/><Relationship Id="rId1" Type="http://schemas.microsoft.com/office/2007/relationships/media" Target="file:///C:\Users\Jennie\Desktop\I%20Love%20a%20Rain%20Soaked%20Country\The%20Man%20From%20Snowy%20River%20-%20Banjo's%20Poem.wmv" TargetMode="External"/><Relationship Id="rId6" Type="http://schemas.openxmlformats.org/officeDocument/2006/relationships/image" Target="../media/image14.png"/><Relationship Id="rId5" Type="http://schemas.openxmlformats.org/officeDocument/2006/relationships/slideLayout" Target="../slideLayouts/slideLayout1.xml"/><Relationship Id="rId4" Type="http://schemas.openxmlformats.org/officeDocument/2006/relationships/audio" Target="file:///C:\Users\Jennie\Desktop\I%20Love%20a%20Rain%20Soaked%20Country\Snowy%20River%20mono.mp3"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Jennie\Desktop\I%20Love%20a%20Rain%20Soaked%20Country\My%20Country_%20recited%20by%20Dorothea%20Mackellar.wmv" TargetMode="External"/><Relationship Id="rId1" Type="http://schemas.microsoft.com/office/2007/relationships/media" Target="file:///C:\Users\Jennie\Desktop\I%20Love%20a%20Rain%20Soaked%20Country\My%20Country_%20recited%20by%20Dorothea%20Mackellar.wmv"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Jennie\Desktop\I%20Love%20a%20Rain%20Soaked%20Country\Clancy%20of%20the%20Overflow%20by%20Banjo%20Paterson.wmv" TargetMode="External"/><Relationship Id="rId1" Type="http://schemas.microsoft.com/office/2007/relationships/media" Target="file:///C:\Users\Jennie\Desktop\I%20Love%20a%20Rain%20Soaked%20Country\Clancy%20of%20the%20Overflow%20by%20Banjo%20Paterson.wmv"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Jennie\Desktop\I%20Love%20a%20Rain%20Soaked%20Country\Clancy%20of%20the%20overflow-Wallis%20and%20Matilda.wmv" TargetMode="External"/><Relationship Id="rId1" Type="http://schemas.microsoft.com/office/2007/relationships/media" Target="file:///C:\Users\Jennie\Desktop\I%20Love%20a%20Rain%20Soaked%20Country\Clancy%20of%20the%20overflow-Wallis%20and%20Matilda.wmv"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Microsoft_PowerPoint_97-2003_Presentation1.ppt"/></Relationships>
</file>

<file path=ppt/slides/_rels/slide22.xml.rels><?xml version="1.0" encoding="UTF-8" standalone="yes"?>
<Relationships xmlns="http://schemas.openxmlformats.org/package/2006/relationships"><Relationship Id="rId3" Type="http://schemas.openxmlformats.org/officeDocument/2006/relationships/hyperlink" Target="http://alldownunder.com/australian-slang/"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hyperlink" Target="http://www.koalanet.com.au/australian-slang.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media" Target="file:///C:\Users\Jennie\Desktop\I%20Love%20a%20Rain%20Soaked%20Country\Mulga%20Bill%20mono.mp3" TargetMode="External"/><Relationship Id="rId7" Type="http://schemas.openxmlformats.org/officeDocument/2006/relationships/image" Target="../media/image22.png"/><Relationship Id="rId2" Type="http://schemas.openxmlformats.org/officeDocument/2006/relationships/video" Target="file:///C:\Users\Jennie\Desktop\I%20Love%20a%20Rain%20Soaked%20Country\Mulga%20Bill.mp4.wmv" TargetMode="External"/><Relationship Id="rId1" Type="http://schemas.microsoft.com/office/2007/relationships/media" Target="file:///C:\Users\Jennie\Desktop\I%20Love%20a%20Rain%20Soaked%20Country\Mulga%20Bill.mp4.wmv" TargetMode="External"/><Relationship Id="rId6" Type="http://schemas.openxmlformats.org/officeDocument/2006/relationships/image" Target="../media/image21.png"/><Relationship Id="rId5" Type="http://schemas.openxmlformats.org/officeDocument/2006/relationships/slideLayout" Target="../slideLayouts/slideLayout1.xml"/><Relationship Id="rId4" Type="http://schemas.openxmlformats.org/officeDocument/2006/relationships/audio" Target="file:///C:\Users\Jennie\Desktop\I%20Love%20a%20Rain%20Soaked%20Country\Mulga%20Bill%20mono.mp3"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Jennie\Desktop\I%20Love%20a%20Rain%20Soaked%20Country\Finding%20Nemo%20-%20Fin,%20Noggin',%20Duuude!.wmv" TargetMode="External"/><Relationship Id="rId1" Type="http://schemas.microsoft.com/office/2007/relationships/media" Target="file:///C:\Users\Jennie\Desktop\I%20Love%20a%20Rain%20Soaked%20Country\Finding%20Nemo%20-%20Fin,%20Noggin',%20Duuude!.wmv"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abc.net.au/dustechoes/dustEchoesFlash.ht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QBjaP9TC_KM"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plash.abc.net.au/media/-/m/104738" TargetMode="Externa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12776"/>
            <a:ext cx="8208912" cy="1470025"/>
          </a:xfrm>
        </p:spPr>
        <p:txBody>
          <a:bodyPr/>
          <a:lstStyle/>
          <a:p>
            <a:r>
              <a:rPr lang="en-AU" b="1" i="1" dirty="0" smtClean="0">
                <a:latin typeface="Comic Sans MS" pitchFamily="66" charset="0"/>
              </a:rPr>
              <a:t>I love a rain-soaked country</a:t>
            </a:r>
            <a:endParaRPr lang="en-AU" b="1" i="1" dirty="0">
              <a:latin typeface="Comic Sans MS" pitchFamily="66" charset="0"/>
            </a:endParaRPr>
          </a:p>
        </p:txBody>
      </p:sp>
      <p:sp>
        <p:nvSpPr>
          <p:cNvPr id="3" name="Subtitle 2"/>
          <p:cNvSpPr>
            <a:spLocks noGrp="1"/>
          </p:cNvSpPr>
          <p:nvPr>
            <p:ph type="subTitle" idx="1"/>
          </p:nvPr>
        </p:nvSpPr>
        <p:spPr>
          <a:xfrm>
            <a:off x="1259632" y="4869160"/>
            <a:ext cx="7704856" cy="1752600"/>
          </a:xfrm>
        </p:spPr>
        <p:txBody>
          <a:bodyPr>
            <a:normAutofit/>
          </a:bodyPr>
          <a:lstStyle/>
          <a:p>
            <a:pPr algn="r"/>
            <a:r>
              <a:rPr lang="en-AU" sz="2800" i="1" dirty="0" smtClean="0">
                <a:solidFill>
                  <a:schemeClr val="accent4">
                    <a:lumMod val="75000"/>
                  </a:schemeClr>
                </a:solidFill>
              </a:rPr>
              <a:t>A Year 5 English unit </a:t>
            </a:r>
          </a:p>
          <a:p>
            <a:pPr algn="r"/>
            <a:r>
              <a:rPr lang="en-AU" sz="2800" i="1" dirty="0" smtClean="0">
                <a:solidFill>
                  <a:schemeClr val="accent4">
                    <a:lumMod val="75000"/>
                  </a:schemeClr>
                </a:solidFill>
              </a:rPr>
              <a:t>Cultural identity through story-telling</a:t>
            </a:r>
          </a:p>
          <a:p>
            <a:pPr algn="r"/>
            <a:r>
              <a:rPr lang="en-AU" sz="2800" i="1" dirty="0" smtClean="0">
                <a:solidFill>
                  <a:schemeClr val="accent1">
                    <a:lumMod val="75000"/>
                  </a:schemeClr>
                </a:solidFill>
              </a:rPr>
              <a:t>By Jennie Newton and Di </a:t>
            </a:r>
            <a:r>
              <a:rPr lang="en-AU" sz="2800" i="1" dirty="0" err="1" smtClean="0">
                <a:solidFill>
                  <a:schemeClr val="accent1">
                    <a:lumMod val="75000"/>
                  </a:schemeClr>
                </a:solidFill>
              </a:rPr>
              <a:t>Metters</a:t>
            </a:r>
            <a:endParaRPr lang="en-AU" sz="2800" i="1" dirty="0">
              <a:solidFill>
                <a:schemeClr val="accent1">
                  <a:lumMod val="75000"/>
                </a:schemeClr>
              </a:solidFill>
            </a:endParaRPr>
          </a:p>
        </p:txBody>
      </p:sp>
      <p:pic>
        <p:nvPicPr>
          <p:cNvPr id="8" name="Picture 7" descr="fish copy.gif"/>
          <p:cNvPicPr>
            <a:picLocks noChangeAspect="1"/>
          </p:cNvPicPr>
          <p:nvPr/>
        </p:nvPicPr>
        <p:blipFill>
          <a:blip r:embed="rId3" cstate="print"/>
          <a:srcRect l="13845" t="19941" r="4255" b="23888"/>
          <a:stretch>
            <a:fillRect/>
          </a:stretch>
        </p:blipFill>
        <p:spPr>
          <a:xfrm>
            <a:off x="0" y="4221088"/>
            <a:ext cx="2771800" cy="26369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8208912" cy="1080120"/>
          </a:xfrm>
        </p:spPr>
        <p:txBody>
          <a:bodyPr>
            <a:noAutofit/>
          </a:bodyPr>
          <a:lstStyle/>
          <a:p>
            <a:r>
              <a:rPr lang="en-AU" sz="3200" b="1" i="1" u="sng" dirty="0" err="1" smtClean="0">
                <a:latin typeface="Comic Sans MS" pitchFamily="66" charset="0"/>
              </a:rPr>
              <a:t>Mem</a:t>
            </a:r>
            <a:r>
              <a:rPr lang="en-AU" sz="3200" b="1" i="1" u="sng" dirty="0" smtClean="0">
                <a:latin typeface="Comic Sans MS" pitchFamily="66" charset="0"/>
              </a:rPr>
              <a:t> Fox</a:t>
            </a:r>
            <a:r>
              <a:rPr lang="en-AU" sz="3200" b="1" i="1" dirty="0" smtClean="0">
                <a:latin typeface="Comic Sans MS" pitchFamily="66" charset="0"/>
              </a:rPr>
              <a:t>  </a:t>
            </a:r>
            <a:r>
              <a:rPr lang="en-AU" sz="2000" i="1" dirty="0" smtClean="0">
                <a:latin typeface="Comic Sans MS" pitchFamily="66" charset="0"/>
              </a:rPr>
              <a:t>(1946 - )</a:t>
            </a:r>
            <a:endParaRPr lang="en-AU" sz="1200" b="1" i="1" dirty="0">
              <a:latin typeface="Comic Sans MS" pitchFamily="66" charset="0"/>
            </a:endParaRPr>
          </a:p>
        </p:txBody>
      </p:sp>
      <p:sp>
        <p:nvSpPr>
          <p:cNvPr id="7" name="TextBox 6"/>
          <p:cNvSpPr txBox="1"/>
          <p:nvPr/>
        </p:nvSpPr>
        <p:spPr>
          <a:xfrm>
            <a:off x="539552" y="1844824"/>
            <a:ext cx="8352928" cy="369332"/>
          </a:xfrm>
          <a:prstGeom prst="rect">
            <a:avLst/>
          </a:prstGeom>
          <a:noFill/>
        </p:spPr>
        <p:txBody>
          <a:bodyPr wrap="square" rtlCol="0">
            <a:spAutoFit/>
          </a:bodyPr>
          <a:lstStyle/>
          <a:p>
            <a:pPr algn="ctr"/>
            <a:r>
              <a:rPr lang="en-AU" dirty="0" smtClean="0"/>
              <a:t>Listen to </a:t>
            </a:r>
            <a:r>
              <a:rPr lang="en-AU" dirty="0" err="1" smtClean="0"/>
              <a:t>Mem</a:t>
            </a:r>
            <a:r>
              <a:rPr lang="en-AU" dirty="0" smtClean="0"/>
              <a:t> Fox talking about reading and writing and her life.</a:t>
            </a:r>
            <a:endParaRPr lang="en-AU" dirty="0"/>
          </a:p>
        </p:txBody>
      </p:sp>
      <p:pic>
        <p:nvPicPr>
          <p:cNvPr id="16" name="Mem Fox.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1907704" y="2564904"/>
            <a:ext cx="5310335" cy="3534692"/>
          </a:xfrm>
          <a:prstGeom prst="rect">
            <a:avLst/>
          </a:prstGeom>
        </p:spPr>
      </p:pic>
      <p:sp>
        <p:nvSpPr>
          <p:cNvPr id="17" name="TextBox 16"/>
          <p:cNvSpPr txBox="1"/>
          <p:nvPr/>
        </p:nvSpPr>
        <p:spPr>
          <a:xfrm>
            <a:off x="467544" y="6165304"/>
            <a:ext cx="8352928" cy="369332"/>
          </a:xfrm>
          <a:prstGeom prst="rect">
            <a:avLst/>
          </a:prstGeom>
          <a:noFill/>
        </p:spPr>
        <p:txBody>
          <a:bodyPr wrap="square" rtlCol="0">
            <a:spAutoFit/>
          </a:bodyPr>
          <a:lstStyle/>
          <a:p>
            <a:pPr algn="ctr"/>
            <a:r>
              <a:rPr lang="en-AU" dirty="0" smtClean="0"/>
              <a:t>Why does she say reading to kids is so important?</a:t>
            </a:r>
            <a:endParaRPr lang="en-A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8208912" cy="1080120"/>
          </a:xfrm>
        </p:spPr>
        <p:txBody>
          <a:bodyPr>
            <a:noAutofit/>
          </a:bodyPr>
          <a:lstStyle/>
          <a:p>
            <a:r>
              <a:rPr lang="en-AU" sz="3200" b="1" i="1" u="sng" dirty="0" err="1" smtClean="0">
                <a:latin typeface="Comic Sans MS" pitchFamily="66" charset="0"/>
              </a:rPr>
              <a:t>Mem</a:t>
            </a:r>
            <a:r>
              <a:rPr lang="en-AU" sz="3200" b="1" i="1" u="sng" dirty="0" smtClean="0">
                <a:latin typeface="Comic Sans MS" pitchFamily="66" charset="0"/>
              </a:rPr>
              <a:t> Fox</a:t>
            </a:r>
            <a:endParaRPr lang="en-AU" sz="1200" b="1" i="1" dirty="0">
              <a:latin typeface="Comic Sans MS" pitchFamily="66" charset="0"/>
            </a:endParaRPr>
          </a:p>
        </p:txBody>
      </p:sp>
      <p:sp>
        <p:nvSpPr>
          <p:cNvPr id="7" name="TextBox 6"/>
          <p:cNvSpPr txBox="1"/>
          <p:nvPr/>
        </p:nvSpPr>
        <p:spPr>
          <a:xfrm>
            <a:off x="395536" y="1812302"/>
            <a:ext cx="8352928" cy="1477328"/>
          </a:xfrm>
          <a:prstGeom prst="rect">
            <a:avLst/>
          </a:prstGeom>
          <a:noFill/>
        </p:spPr>
        <p:txBody>
          <a:bodyPr wrap="square" rtlCol="0">
            <a:spAutoFit/>
          </a:bodyPr>
          <a:lstStyle/>
          <a:p>
            <a:r>
              <a:rPr lang="en-AU" dirty="0" err="1" smtClean="0"/>
              <a:t>Mem</a:t>
            </a:r>
            <a:r>
              <a:rPr lang="en-AU" dirty="0" smtClean="0"/>
              <a:t> Fox is one of Australia’s most iconic and well known children’s authors. There would hardly be a child in Australia who hasn’t read one of her books. She is particularly well known for the Australian content of her stories and has collaborated with a range of artists and illustrators to produce a stunning array of children’s stories.</a:t>
            </a:r>
          </a:p>
          <a:p>
            <a:endParaRPr lang="en-AU" dirty="0"/>
          </a:p>
        </p:txBody>
      </p:sp>
      <p:pic>
        <p:nvPicPr>
          <p:cNvPr id="10" name="Picture 9" descr="possum copy.gif"/>
          <p:cNvPicPr>
            <a:picLocks noChangeAspect="1"/>
          </p:cNvPicPr>
          <p:nvPr/>
        </p:nvPicPr>
        <p:blipFill>
          <a:blip r:embed="rId2" cstate="print"/>
          <a:stretch>
            <a:fillRect/>
          </a:stretch>
        </p:blipFill>
        <p:spPr>
          <a:xfrm>
            <a:off x="5519328" y="4553744"/>
            <a:ext cx="3624672" cy="2304256"/>
          </a:xfrm>
          <a:prstGeom prst="rect">
            <a:avLst/>
          </a:prstGeom>
        </p:spPr>
      </p:pic>
      <p:pic>
        <p:nvPicPr>
          <p:cNvPr id="11" name="Picture 10" descr="possum2 copy.gif"/>
          <p:cNvPicPr>
            <a:picLocks noChangeAspect="1"/>
          </p:cNvPicPr>
          <p:nvPr/>
        </p:nvPicPr>
        <p:blipFill>
          <a:blip r:embed="rId3" cstate="print"/>
          <a:stretch>
            <a:fillRect/>
          </a:stretch>
        </p:blipFill>
        <p:spPr>
          <a:xfrm>
            <a:off x="755576" y="4077072"/>
            <a:ext cx="2129698" cy="2780928"/>
          </a:xfrm>
          <a:prstGeom prst="rect">
            <a:avLst/>
          </a:prstGeom>
        </p:spPr>
      </p:pic>
      <p:sp>
        <p:nvSpPr>
          <p:cNvPr id="15" name="TextBox 14"/>
          <p:cNvSpPr txBox="1"/>
          <p:nvPr/>
        </p:nvSpPr>
        <p:spPr>
          <a:xfrm>
            <a:off x="755576" y="3429000"/>
            <a:ext cx="2664296" cy="369332"/>
          </a:xfrm>
          <a:prstGeom prst="rect">
            <a:avLst/>
          </a:prstGeom>
          <a:noFill/>
        </p:spPr>
        <p:txBody>
          <a:bodyPr wrap="square" rtlCol="0">
            <a:spAutoFit/>
          </a:bodyPr>
          <a:lstStyle/>
          <a:p>
            <a:r>
              <a:rPr lang="en-AU" dirty="0" smtClean="0">
                <a:hlinkClick r:id="rId4"/>
              </a:rPr>
              <a:t>Possum Magic Read Aloud</a:t>
            </a: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8208912" cy="1080120"/>
          </a:xfrm>
        </p:spPr>
        <p:txBody>
          <a:bodyPr>
            <a:noAutofit/>
          </a:bodyPr>
          <a:lstStyle/>
          <a:p>
            <a:r>
              <a:rPr lang="en-AU" sz="3200" b="1" i="1" u="sng" dirty="0" smtClean="0">
                <a:latin typeface="Comic Sans MS" pitchFamily="66" charset="0"/>
              </a:rPr>
              <a:t>Reading a Website</a:t>
            </a:r>
            <a:endParaRPr lang="en-AU" sz="1800" b="1" i="1" dirty="0">
              <a:latin typeface="Comic Sans MS" pitchFamily="66" charset="0"/>
            </a:endParaRPr>
          </a:p>
        </p:txBody>
      </p:sp>
      <p:sp>
        <p:nvSpPr>
          <p:cNvPr id="7" name="TextBox 6"/>
          <p:cNvSpPr txBox="1"/>
          <p:nvPr/>
        </p:nvSpPr>
        <p:spPr>
          <a:xfrm>
            <a:off x="683568" y="1484784"/>
            <a:ext cx="7776864" cy="5078313"/>
          </a:xfrm>
          <a:prstGeom prst="rect">
            <a:avLst/>
          </a:prstGeom>
          <a:noFill/>
        </p:spPr>
        <p:txBody>
          <a:bodyPr wrap="square" rtlCol="0">
            <a:spAutoFit/>
          </a:bodyPr>
          <a:lstStyle/>
          <a:p>
            <a:r>
              <a:rPr lang="en-AU" dirty="0" smtClean="0"/>
              <a:t>When we read websites, we read differently to when we read a book. Surely reading is reading? I hear you ask. When we read novels we read from the top left to the bottom right of each page, but with websites, we need to look at the layout first and see if there are subheadings either across the top of the page, or down the sides.</a:t>
            </a:r>
          </a:p>
          <a:p>
            <a:endParaRPr lang="en-AU" dirty="0"/>
          </a:p>
          <a:p>
            <a:r>
              <a:rPr lang="en-AU" dirty="0" smtClean="0"/>
              <a:t>We read websites in a similar way to the way we read factual books with pictures - our eyes are drawn to some places first, perhaps by a photo, illustration, map etc. </a:t>
            </a:r>
          </a:p>
          <a:p>
            <a:endParaRPr lang="en-AU" dirty="0"/>
          </a:p>
          <a:p>
            <a:r>
              <a:rPr lang="en-AU" dirty="0" smtClean="0"/>
              <a:t>Sometimes colour, or different sized writing is used to attract our attention. On websites, sometimes movement might attract our attention, such as when we run our cursor over something, and something happens, or perhaps by an animation. Even sound or music can be used to attract our attention. </a:t>
            </a:r>
          </a:p>
          <a:p>
            <a:endParaRPr lang="en-AU" dirty="0"/>
          </a:p>
          <a:p>
            <a:r>
              <a:rPr lang="en-AU" dirty="0" smtClean="0"/>
              <a:t>We don’t have as much patience reading websites as we do with books, if pages take too long to load, or the navigation is difficult to follow, sometimes we might be tempted to give up and look elsewhere.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8208912" cy="1080120"/>
          </a:xfrm>
        </p:spPr>
        <p:txBody>
          <a:bodyPr>
            <a:noAutofit/>
          </a:bodyPr>
          <a:lstStyle/>
          <a:p>
            <a:r>
              <a:rPr lang="en-AU" sz="3200" b="1" i="1" u="sng" dirty="0" err="1" smtClean="0">
                <a:latin typeface="Comic Sans MS" pitchFamily="66" charset="0"/>
              </a:rPr>
              <a:t>Mem</a:t>
            </a:r>
            <a:r>
              <a:rPr lang="en-AU" sz="3200" b="1" i="1" u="sng" dirty="0" smtClean="0">
                <a:latin typeface="Comic Sans MS" pitchFamily="66" charset="0"/>
              </a:rPr>
              <a:t> Fox</a:t>
            </a:r>
            <a:endParaRPr lang="en-AU" sz="1200" b="1" i="1" dirty="0">
              <a:latin typeface="Comic Sans MS" pitchFamily="66" charset="0"/>
            </a:endParaRPr>
          </a:p>
        </p:txBody>
      </p:sp>
      <p:sp>
        <p:nvSpPr>
          <p:cNvPr id="7" name="TextBox 6"/>
          <p:cNvSpPr txBox="1"/>
          <p:nvPr/>
        </p:nvSpPr>
        <p:spPr>
          <a:xfrm>
            <a:off x="611560" y="2132856"/>
            <a:ext cx="8352928" cy="3693319"/>
          </a:xfrm>
          <a:prstGeom prst="rect">
            <a:avLst/>
          </a:prstGeom>
          <a:noFill/>
        </p:spPr>
        <p:txBody>
          <a:bodyPr wrap="square" rtlCol="0">
            <a:spAutoFit/>
          </a:bodyPr>
          <a:lstStyle/>
          <a:p>
            <a:r>
              <a:rPr lang="en-AU" dirty="0" smtClean="0"/>
              <a:t>Explore </a:t>
            </a:r>
            <a:r>
              <a:rPr lang="en-AU" dirty="0" err="1" smtClean="0"/>
              <a:t>Mem’s</a:t>
            </a:r>
            <a:r>
              <a:rPr lang="en-AU" dirty="0" smtClean="0"/>
              <a:t> website and see if you answer the following questions:</a:t>
            </a:r>
          </a:p>
          <a:p>
            <a:endParaRPr lang="en-AU" dirty="0" smtClean="0"/>
          </a:p>
          <a:p>
            <a:pPr marL="342900" indent="-342900">
              <a:buFont typeface="+mj-lt"/>
              <a:buAutoNum type="arabicPeriod"/>
            </a:pPr>
            <a:r>
              <a:rPr lang="en-AU" dirty="0" smtClean="0"/>
              <a:t>What is her real name?</a:t>
            </a:r>
          </a:p>
          <a:p>
            <a:pPr marL="342900" indent="-342900">
              <a:buFont typeface="+mj-lt"/>
              <a:buAutoNum type="arabicPeriod"/>
            </a:pPr>
            <a:r>
              <a:rPr lang="en-AU" dirty="0" smtClean="0"/>
              <a:t>How many sisters does she have?</a:t>
            </a:r>
          </a:p>
          <a:p>
            <a:pPr marL="342900" indent="-342900">
              <a:buFont typeface="+mj-lt"/>
              <a:buAutoNum type="arabicPeriod"/>
            </a:pPr>
            <a:r>
              <a:rPr lang="en-AU" dirty="0" smtClean="0"/>
              <a:t>Which is her favourite book?</a:t>
            </a:r>
          </a:p>
          <a:p>
            <a:pPr marL="342900" indent="-342900">
              <a:buFont typeface="+mj-lt"/>
              <a:buAutoNum type="arabicPeriod"/>
            </a:pPr>
            <a:r>
              <a:rPr lang="en-AU" dirty="0" smtClean="0"/>
              <a:t>Why does she have different illustrators and publishers?</a:t>
            </a:r>
          </a:p>
          <a:p>
            <a:pPr marL="342900" indent="-342900">
              <a:buFont typeface="+mj-lt"/>
              <a:buAutoNum type="arabicPeriod"/>
            </a:pPr>
            <a:r>
              <a:rPr lang="en-AU" dirty="0" smtClean="0"/>
              <a:t>Does she only write picture books?</a:t>
            </a:r>
          </a:p>
          <a:p>
            <a:pPr marL="342900" indent="-342900">
              <a:buFont typeface="+mj-lt"/>
              <a:buAutoNum type="arabicPeriod"/>
            </a:pPr>
            <a:r>
              <a:rPr lang="en-AU" dirty="0" smtClean="0"/>
              <a:t>Why does she love the portrait that was painted of her?</a:t>
            </a:r>
          </a:p>
          <a:p>
            <a:pPr marL="342900" indent="-342900">
              <a:buFont typeface="+mj-lt"/>
              <a:buAutoNum type="arabicPeriod"/>
            </a:pPr>
            <a:r>
              <a:rPr lang="en-AU" dirty="0" smtClean="0"/>
              <a:t>Who is Possum Magic dedicated to?</a:t>
            </a:r>
          </a:p>
          <a:p>
            <a:pPr marL="342900" indent="-342900">
              <a:buFont typeface="+mj-lt"/>
              <a:buAutoNum type="arabicPeriod"/>
            </a:pPr>
            <a:r>
              <a:rPr lang="en-AU" dirty="0" smtClean="0"/>
              <a:t>Which are her top five books?</a:t>
            </a:r>
          </a:p>
          <a:p>
            <a:pPr marL="342900" indent="-342900">
              <a:buFont typeface="+mj-lt"/>
              <a:buAutoNum type="arabicPeriod"/>
            </a:pPr>
            <a:endParaRPr lang="en-AU" dirty="0" smtClean="0"/>
          </a:p>
          <a:p>
            <a:endParaRPr lang="en-AU" dirty="0" smtClean="0"/>
          </a:p>
          <a:p>
            <a:endParaRPr lang="en-AU" dirty="0"/>
          </a:p>
        </p:txBody>
      </p:sp>
      <p:sp>
        <p:nvSpPr>
          <p:cNvPr id="12" name="TextBox 11"/>
          <p:cNvSpPr txBox="1"/>
          <p:nvPr/>
        </p:nvSpPr>
        <p:spPr>
          <a:xfrm>
            <a:off x="5364088" y="5373216"/>
            <a:ext cx="2160240" cy="369332"/>
          </a:xfrm>
          <a:prstGeom prst="rect">
            <a:avLst/>
          </a:prstGeom>
          <a:noFill/>
        </p:spPr>
        <p:txBody>
          <a:bodyPr wrap="square" rtlCol="0">
            <a:spAutoFit/>
          </a:bodyPr>
          <a:lstStyle/>
          <a:p>
            <a:r>
              <a:rPr lang="en-AU" b="1" dirty="0" err="1" smtClean="0">
                <a:hlinkClick r:id="rId2"/>
              </a:rPr>
              <a:t>Mem</a:t>
            </a:r>
            <a:r>
              <a:rPr lang="en-AU" b="1" dirty="0" smtClean="0">
                <a:hlinkClick r:id="rId2"/>
              </a:rPr>
              <a:t> Fox Website</a:t>
            </a:r>
            <a:endParaRPr lang="en-AU" b="1" dirty="0"/>
          </a:p>
        </p:txBody>
      </p:sp>
      <p:pic>
        <p:nvPicPr>
          <p:cNvPr id="14" name="Picture 13" descr="memfox-logo-new copy.gif"/>
          <p:cNvPicPr>
            <a:picLocks noChangeAspect="1"/>
          </p:cNvPicPr>
          <p:nvPr/>
        </p:nvPicPr>
        <p:blipFill>
          <a:blip r:embed="rId3" cstate="print"/>
          <a:stretch>
            <a:fillRect/>
          </a:stretch>
        </p:blipFill>
        <p:spPr>
          <a:xfrm>
            <a:off x="7400925" y="692696"/>
            <a:ext cx="1743075" cy="22479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8208912" cy="1080120"/>
          </a:xfrm>
        </p:spPr>
        <p:txBody>
          <a:bodyPr>
            <a:noAutofit/>
          </a:bodyPr>
          <a:lstStyle/>
          <a:p>
            <a:r>
              <a:rPr lang="en-AU" sz="3200" b="1" i="1" u="sng" dirty="0" smtClean="0">
                <a:latin typeface="Comic Sans MS" pitchFamily="66" charset="0"/>
              </a:rPr>
              <a:t>Morris </a:t>
            </a:r>
            <a:r>
              <a:rPr lang="en-AU" sz="3200" b="1" i="1" u="sng" dirty="0" err="1" smtClean="0">
                <a:latin typeface="Comic Sans MS" pitchFamily="66" charset="0"/>
              </a:rPr>
              <a:t>Gleitzman</a:t>
            </a:r>
            <a:endParaRPr lang="en-AU" sz="1800" b="1" i="1" dirty="0">
              <a:latin typeface="Comic Sans MS" pitchFamily="66" charset="0"/>
            </a:endParaRPr>
          </a:p>
        </p:txBody>
      </p:sp>
      <p:sp>
        <p:nvSpPr>
          <p:cNvPr id="7" name="TextBox 6"/>
          <p:cNvSpPr txBox="1"/>
          <p:nvPr/>
        </p:nvSpPr>
        <p:spPr>
          <a:xfrm>
            <a:off x="1043608" y="1484784"/>
            <a:ext cx="6912768" cy="646331"/>
          </a:xfrm>
          <a:prstGeom prst="rect">
            <a:avLst/>
          </a:prstGeom>
          <a:noFill/>
        </p:spPr>
        <p:txBody>
          <a:bodyPr wrap="square" rtlCol="0">
            <a:spAutoFit/>
          </a:bodyPr>
          <a:lstStyle/>
          <a:p>
            <a:r>
              <a:rPr lang="en-AU" dirty="0" smtClean="0"/>
              <a:t>Watch this ten minute interview from </a:t>
            </a:r>
            <a:r>
              <a:rPr lang="en-AU" dirty="0" err="1" smtClean="0"/>
              <a:t>Booktopia</a:t>
            </a:r>
            <a:r>
              <a:rPr lang="en-AU" dirty="0" smtClean="0"/>
              <a:t> with Mr </a:t>
            </a:r>
            <a:r>
              <a:rPr lang="en-AU" dirty="0" err="1" smtClean="0"/>
              <a:t>Gleitzman</a:t>
            </a:r>
            <a:r>
              <a:rPr lang="en-AU" dirty="0" smtClean="0"/>
              <a:t> about himself and his writing.</a:t>
            </a:r>
            <a:endParaRPr lang="en-AU" dirty="0"/>
          </a:p>
        </p:txBody>
      </p:sp>
      <p:pic>
        <p:nvPicPr>
          <p:cNvPr id="5" name="Morris Gleitzman, bestselling author of Loyal Creatures, in conversation with Andrew Cattanach.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1115616" y="2204864"/>
            <a:ext cx="7168796" cy="40324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8208912" cy="1080120"/>
          </a:xfrm>
        </p:spPr>
        <p:txBody>
          <a:bodyPr>
            <a:noAutofit/>
          </a:bodyPr>
          <a:lstStyle/>
          <a:p>
            <a:r>
              <a:rPr lang="en-AU" sz="3200" b="1" i="1" u="sng" dirty="0" smtClean="0">
                <a:latin typeface="Comic Sans MS" pitchFamily="66" charset="0"/>
              </a:rPr>
              <a:t>Morris </a:t>
            </a:r>
            <a:r>
              <a:rPr lang="en-AU" sz="3200" b="1" i="1" u="sng" dirty="0" err="1" smtClean="0">
                <a:latin typeface="Comic Sans MS" pitchFamily="66" charset="0"/>
              </a:rPr>
              <a:t>Gleitzman</a:t>
            </a:r>
            <a:endParaRPr lang="en-AU" sz="1800" b="1" i="1" dirty="0">
              <a:latin typeface="Comic Sans MS" pitchFamily="66" charset="0"/>
            </a:endParaRPr>
          </a:p>
        </p:txBody>
      </p:sp>
      <p:sp>
        <p:nvSpPr>
          <p:cNvPr id="7" name="TextBox 6"/>
          <p:cNvSpPr txBox="1"/>
          <p:nvPr/>
        </p:nvSpPr>
        <p:spPr>
          <a:xfrm>
            <a:off x="395536" y="1124744"/>
            <a:ext cx="8568952" cy="8402300"/>
          </a:xfrm>
          <a:prstGeom prst="rect">
            <a:avLst/>
          </a:prstGeom>
          <a:noFill/>
        </p:spPr>
        <p:txBody>
          <a:bodyPr wrap="square" rtlCol="0">
            <a:spAutoFit/>
          </a:bodyPr>
          <a:lstStyle/>
          <a:p>
            <a:r>
              <a:rPr lang="en-AU" dirty="0" smtClean="0"/>
              <a:t>Have a good look at Mr </a:t>
            </a:r>
            <a:r>
              <a:rPr lang="en-AU" dirty="0" err="1" smtClean="0"/>
              <a:t>Gleitzman’s</a:t>
            </a:r>
            <a:r>
              <a:rPr lang="en-AU" dirty="0" smtClean="0"/>
              <a:t> website. You are going to do a scavenger hunt. That means you have to answer some questions, the answers to which you will have to </a:t>
            </a:r>
            <a:r>
              <a:rPr lang="en-AU" b="1" dirty="0" smtClean="0"/>
              <a:t>hunt</a:t>
            </a:r>
            <a:r>
              <a:rPr lang="en-AU" dirty="0" smtClean="0"/>
              <a:t> for, through his website. There </a:t>
            </a:r>
            <a:r>
              <a:rPr lang="en-AU" b="1" u="sng" dirty="0" smtClean="0"/>
              <a:t>might</a:t>
            </a:r>
            <a:r>
              <a:rPr lang="en-AU" dirty="0" smtClean="0"/>
              <a:t> be a prize for the person who can answer all the questions first.</a:t>
            </a:r>
          </a:p>
          <a:p>
            <a:endParaRPr lang="en-AU" dirty="0"/>
          </a:p>
          <a:p>
            <a:pPr marL="342900" indent="-342900">
              <a:buFont typeface="+mj-lt"/>
              <a:buAutoNum type="arabicPeriod"/>
            </a:pPr>
            <a:r>
              <a:rPr lang="en-AU" i="1" dirty="0" smtClean="0"/>
              <a:t>How many books are on his ‘bookshelf’ section?</a:t>
            </a:r>
          </a:p>
          <a:p>
            <a:pPr marL="342900" indent="-342900">
              <a:buFont typeface="+mj-lt"/>
              <a:buAutoNum type="arabicPeriod"/>
            </a:pPr>
            <a:r>
              <a:rPr lang="en-AU" i="1" dirty="0" smtClean="0"/>
              <a:t>What is the name of his new book?</a:t>
            </a:r>
          </a:p>
          <a:p>
            <a:pPr marL="342900" indent="-342900">
              <a:buFont typeface="+mj-lt"/>
              <a:buAutoNum type="arabicPeriod"/>
            </a:pPr>
            <a:r>
              <a:rPr lang="en-AU" i="1" dirty="0" smtClean="0"/>
              <a:t>Which book took the longest to write?</a:t>
            </a:r>
          </a:p>
          <a:p>
            <a:pPr marL="342900" indent="-342900">
              <a:buFont typeface="+mj-lt"/>
              <a:buAutoNum type="arabicPeriod"/>
            </a:pPr>
            <a:r>
              <a:rPr lang="en-AU" i="1" dirty="0" smtClean="0"/>
              <a:t>What sections in recipe books did he especially like?</a:t>
            </a:r>
          </a:p>
          <a:p>
            <a:pPr marL="342900" indent="-342900">
              <a:buFont typeface="+mj-lt"/>
              <a:buAutoNum type="arabicPeriod"/>
            </a:pPr>
            <a:r>
              <a:rPr lang="en-AU" i="1" dirty="0" smtClean="0"/>
              <a:t>What the full name of the girl from his new book, and what 3 talents did she have?</a:t>
            </a:r>
          </a:p>
          <a:p>
            <a:pPr marL="342900" indent="-342900">
              <a:buFont typeface="+mj-lt"/>
              <a:buAutoNum type="arabicPeriod"/>
            </a:pPr>
            <a:r>
              <a:rPr lang="en-AU" i="1" dirty="0" smtClean="0"/>
              <a:t>What does he say is like ‘a backpack full of custard’?</a:t>
            </a:r>
          </a:p>
          <a:p>
            <a:pPr marL="342900" indent="-342900">
              <a:buFont typeface="+mj-lt"/>
              <a:buAutoNum type="arabicPeriod"/>
            </a:pPr>
            <a:r>
              <a:rPr lang="en-AU" i="1" dirty="0" smtClean="0"/>
              <a:t>Which country is ‘</a:t>
            </a:r>
            <a:r>
              <a:rPr lang="en-AU" i="1" dirty="0" err="1" smtClean="0"/>
              <a:t>Quasselstrippe</a:t>
            </a:r>
            <a:r>
              <a:rPr lang="en-AU" i="1" dirty="0" smtClean="0"/>
              <a:t>’ published in? Which of his books is it?</a:t>
            </a:r>
          </a:p>
          <a:p>
            <a:pPr marL="342900" indent="-342900">
              <a:buFont typeface="+mj-lt"/>
              <a:buAutoNum type="arabicPeriod"/>
            </a:pPr>
            <a:r>
              <a:rPr lang="en-AU" i="1" dirty="0" smtClean="0"/>
              <a:t>What mark did he get for composition in the Spring semester report of 1964?</a:t>
            </a:r>
          </a:p>
          <a:p>
            <a:pPr marL="342900" indent="-342900">
              <a:buFont typeface="+mj-lt"/>
              <a:buAutoNum type="arabicPeriod"/>
            </a:pPr>
            <a:r>
              <a:rPr lang="en-AU" i="1" dirty="0" smtClean="0"/>
              <a:t>What does his headmaster say on his Summer report in 1965?</a:t>
            </a:r>
          </a:p>
          <a:p>
            <a:pPr marL="342900" indent="-342900">
              <a:buFont typeface="+mj-lt"/>
              <a:buAutoNum type="arabicPeriod"/>
            </a:pPr>
            <a:r>
              <a:rPr lang="en-AU" i="1" dirty="0" smtClean="0"/>
              <a:t>What colour hanger did he put a blue shirt on the other day?</a:t>
            </a:r>
          </a:p>
          <a:p>
            <a:pPr marL="342900" indent="-342900">
              <a:buFont typeface="+mj-lt"/>
              <a:buAutoNum type="arabicPeriod"/>
            </a:pPr>
            <a:r>
              <a:rPr lang="en-AU" i="1" dirty="0" smtClean="0"/>
              <a:t>He makes a clever pun (play on words) in the ‘r’ section of his A-Z – what is it?</a:t>
            </a:r>
          </a:p>
          <a:p>
            <a:pPr marL="342900" indent="-342900">
              <a:buFont typeface="+mj-lt"/>
              <a:buAutoNum type="arabicPeriod"/>
            </a:pPr>
            <a:r>
              <a:rPr lang="en-AU" i="1" dirty="0" smtClean="0"/>
              <a:t>What job did he want to do when he was a child?</a:t>
            </a:r>
          </a:p>
          <a:p>
            <a:pPr marL="342900" indent="-342900">
              <a:buFont typeface="+mj-lt"/>
              <a:buAutoNum type="arabicPeriod"/>
            </a:pPr>
            <a:r>
              <a:rPr lang="en-AU" i="1" dirty="0" smtClean="0"/>
              <a:t>Who is his favourite singer/band?</a:t>
            </a:r>
          </a:p>
          <a:p>
            <a:pPr marL="342900" indent="-342900">
              <a:buFont typeface="+mj-lt"/>
              <a:buAutoNum type="arabicPeriod"/>
            </a:pPr>
            <a:r>
              <a:rPr lang="en-AU" i="1" dirty="0" smtClean="0"/>
              <a:t>How old was he when he started writing?</a:t>
            </a:r>
          </a:p>
          <a:p>
            <a:pPr marL="342900" indent="-342900">
              <a:buFont typeface="+mj-lt"/>
              <a:buAutoNum type="arabicPeriod"/>
            </a:pPr>
            <a:r>
              <a:rPr lang="en-AU" i="1" dirty="0" smtClean="0"/>
              <a:t>What car does he drive?</a:t>
            </a:r>
          </a:p>
          <a:p>
            <a:pPr marL="342900" indent="-342900">
              <a:buFont typeface="+mj-lt"/>
              <a:buAutoNum type="arabicPeriod"/>
            </a:pPr>
            <a:endParaRPr lang="en-AU" i="1" dirty="0" smtClean="0"/>
          </a:p>
          <a:p>
            <a:pPr marL="342900" indent="-342900">
              <a:buFont typeface="+mj-lt"/>
              <a:buAutoNum type="arabicPeriod"/>
            </a:pPr>
            <a:endParaRPr lang="en-AU" i="1" dirty="0" smtClean="0"/>
          </a:p>
          <a:p>
            <a:pPr marL="342900" indent="-342900">
              <a:buFont typeface="+mj-lt"/>
              <a:buAutoNum type="arabicPeriod"/>
            </a:pPr>
            <a:endParaRPr lang="en-AU" i="1" dirty="0" smtClean="0"/>
          </a:p>
          <a:p>
            <a:pPr marL="342900" indent="-342900">
              <a:buFont typeface="+mj-lt"/>
              <a:buAutoNum type="arabicPeriod"/>
            </a:pPr>
            <a:endParaRPr lang="en-AU" i="1" dirty="0" smtClean="0"/>
          </a:p>
          <a:p>
            <a:pPr marL="342900" indent="-342900">
              <a:buFont typeface="+mj-lt"/>
              <a:buAutoNum type="arabicPeriod"/>
            </a:pPr>
            <a:endParaRPr lang="en-AU" i="1" dirty="0" smtClean="0"/>
          </a:p>
          <a:p>
            <a:pPr marL="342900" indent="-342900">
              <a:buFont typeface="+mj-lt"/>
              <a:buAutoNum type="arabicPeriod"/>
            </a:pPr>
            <a:endParaRPr lang="en-AU" i="1" dirty="0" smtClean="0"/>
          </a:p>
          <a:p>
            <a:pPr>
              <a:buFont typeface="Wingdings" pitchFamily="2" charset="2"/>
              <a:buChar char="v"/>
            </a:pPr>
            <a:endParaRPr lang="en-AU" dirty="0" smtClean="0"/>
          </a:p>
          <a:p>
            <a:pPr>
              <a:buFont typeface="Wingdings" pitchFamily="2" charset="2"/>
              <a:buChar char="v"/>
            </a:pPr>
            <a:endParaRPr lang="en-AU" dirty="0" smtClean="0"/>
          </a:p>
          <a:p>
            <a:pPr>
              <a:buFont typeface="Wingdings" pitchFamily="2" charset="2"/>
              <a:buChar char="v"/>
            </a:pPr>
            <a:endParaRPr lang="en-AU" dirty="0" smtClean="0"/>
          </a:p>
          <a:p>
            <a:pPr>
              <a:buFont typeface="Wingdings" pitchFamily="2" charset="2"/>
              <a:buChar char="v"/>
            </a:pPr>
            <a:endParaRPr lang="en-AU" dirty="0"/>
          </a:p>
        </p:txBody>
      </p:sp>
      <p:sp>
        <p:nvSpPr>
          <p:cNvPr id="10" name="TextBox 9"/>
          <p:cNvSpPr txBox="1"/>
          <p:nvPr/>
        </p:nvSpPr>
        <p:spPr>
          <a:xfrm>
            <a:off x="5508104" y="2420888"/>
            <a:ext cx="3384376" cy="369332"/>
          </a:xfrm>
          <a:prstGeom prst="rect">
            <a:avLst/>
          </a:prstGeom>
          <a:noFill/>
        </p:spPr>
        <p:txBody>
          <a:bodyPr wrap="square" rtlCol="0">
            <a:spAutoFit/>
          </a:bodyPr>
          <a:lstStyle/>
          <a:p>
            <a:r>
              <a:rPr lang="en-AU" b="1" dirty="0" smtClean="0">
                <a:hlinkClick r:id="rId2"/>
              </a:rPr>
              <a:t>Mr </a:t>
            </a:r>
            <a:r>
              <a:rPr lang="en-AU" b="1" dirty="0" err="1" smtClean="0">
                <a:hlinkClick r:id="rId2"/>
              </a:rPr>
              <a:t>Gleitzman’s</a:t>
            </a:r>
            <a:r>
              <a:rPr lang="en-AU" b="1" dirty="0" smtClean="0">
                <a:hlinkClick r:id="rId2"/>
              </a:rPr>
              <a:t> Website</a:t>
            </a:r>
            <a:endParaRPr lang="en-AU"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8208912" cy="1080120"/>
          </a:xfrm>
        </p:spPr>
        <p:txBody>
          <a:bodyPr>
            <a:noAutofit/>
          </a:bodyPr>
          <a:lstStyle/>
          <a:p>
            <a:r>
              <a:rPr lang="en-AU" sz="3200" b="1" i="1" u="sng" dirty="0" smtClean="0">
                <a:latin typeface="Comic Sans MS" pitchFamily="66" charset="0"/>
              </a:rPr>
              <a:t>Australian Children’s Authors</a:t>
            </a:r>
            <a:br>
              <a:rPr lang="en-AU" sz="3200" b="1" i="1" u="sng" dirty="0" smtClean="0">
                <a:latin typeface="Comic Sans MS" pitchFamily="66" charset="0"/>
              </a:rPr>
            </a:br>
            <a:r>
              <a:rPr lang="en-AU" sz="3200" b="1" i="1" u="sng" dirty="0" smtClean="0">
                <a:latin typeface="Comic Sans MS" pitchFamily="66" charset="0"/>
              </a:rPr>
              <a:t>Mini-History</a:t>
            </a:r>
            <a:endParaRPr lang="en-AU" sz="1800" b="1" i="1" dirty="0">
              <a:latin typeface="Comic Sans MS" pitchFamily="66"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http://www.supportingcarers.snaicc.org.au/3.3b.html</a:t>
            </a:r>
            <a:endParaRPr lang="en-AU" sz="700" dirty="0"/>
          </a:p>
        </p:txBody>
      </p:sp>
      <p:sp>
        <p:nvSpPr>
          <p:cNvPr id="6" name="TextBox 5"/>
          <p:cNvSpPr txBox="1"/>
          <p:nvPr/>
        </p:nvSpPr>
        <p:spPr>
          <a:xfrm>
            <a:off x="899592" y="1700808"/>
            <a:ext cx="4032448" cy="369332"/>
          </a:xfrm>
          <a:prstGeom prst="rect">
            <a:avLst/>
          </a:prstGeom>
          <a:noFill/>
        </p:spPr>
        <p:txBody>
          <a:bodyPr wrap="square" rtlCol="0">
            <a:spAutoFit/>
          </a:bodyPr>
          <a:lstStyle/>
          <a:p>
            <a:r>
              <a:rPr lang="en-AU" dirty="0" smtClean="0">
                <a:hlinkClick r:id="rId2"/>
              </a:rPr>
              <a:t>Australian Children’s Authors</a:t>
            </a:r>
            <a:endParaRPr lang="en-AU" dirty="0"/>
          </a:p>
        </p:txBody>
      </p:sp>
      <p:sp>
        <p:nvSpPr>
          <p:cNvPr id="7" name="TextBox 6"/>
          <p:cNvSpPr txBox="1"/>
          <p:nvPr/>
        </p:nvSpPr>
        <p:spPr>
          <a:xfrm>
            <a:off x="899592" y="2276872"/>
            <a:ext cx="7200800" cy="2862322"/>
          </a:xfrm>
          <a:prstGeom prst="rect">
            <a:avLst/>
          </a:prstGeom>
          <a:noFill/>
        </p:spPr>
        <p:txBody>
          <a:bodyPr wrap="square" rtlCol="0">
            <a:spAutoFit/>
          </a:bodyPr>
          <a:lstStyle/>
          <a:p>
            <a:r>
              <a:rPr lang="en-AU" dirty="0" smtClean="0"/>
              <a:t>Although Wikipedia has its limitations, this site is a pretty good one for finding out who our major writers are. </a:t>
            </a:r>
          </a:p>
          <a:p>
            <a:endParaRPr lang="en-AU" dirty="0"/>
          </a:p>
          <a:p>
            <a:r>
              <a:rPr lang="en-AU" dirty="0" smtClean="0"/>
              <a:t>Your teacher will ask you to choose one to research. You will need to read at least one of their books, and know some background about their life. At the end of this unit, you will be asked to do a ‘hot seat’, where you pretend to be that author and take questions from the class about the book you read, and your life.</a:t>
            </a:r>
          </a:p>
          <a:p>
            <a:r>
              <a:rPr lang="en-AU" dirty="0" smtClean="0"/>
              <a:t>(yes, you can choose an author from the list who is dead!)</a:t>
            </a:r>
          </a:p>
          <a:p>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1400"/>
            <a:ext cx="8208912" cy="1080120"/>
          </a:xfrm>
        </p:spPr>
        <p:txBody>
          <a:bodyPr>
            <a:noAutofit/>
          </a:bodyPr>
          <a:lstStyle/>
          <a:p>
            <a:r>
              <a:rPr lang="en-AU" sz="3200" b="1" i="1" u="sng" dirty="0" smtClean="0">
                <a:latin typeface="Comic Sans MS" pitchFamily="66" charset="0"/>
              </a:rPr>
              <a:t>Story Through Poetry</a:t>
            </a:r>
            <a:endParaRPr lang="en-AU" sz="1800" b="1" i="1" dirty="0">
              <a:latin typeface="Comic Sans MS" pitchFamily="66"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https://www.youtube.com/watch?v=fs_-DKUimeo</a:t>
            </a:r>
            <a:endParaRPr lang="en-AU" sz="700" dirty="0"/>
          </a:p>
        </p:txBody>
      </p:sp>
      <p:sp>
        <p:nvSpPr>
          <p:cNvPr id="7" name="TextBox 6"/>
          <p:cNvSpPr txBox="1"/>
          <p:nvPr/>
        </p:nvSpPr>
        <p:spPr>
          <a:xfrm>
            <a:off x="395536" y="692696"/>
            <a:ext cx="8568952" cy="2031325"/>
          </a:xfrm>
          <a:prstGeom prst="rect">
            <a:avLst/>
          </a:prstGeom>
          <a:noFill/>
        </p:spPr>
        <p:txBody>
          <a:bodyPr wrap="square" rtlCol="0">
            <a:spAutoFit/>
          </a:bodyPr>
          <a:lstStyle/>
          <a:p>
            <a:r>
              <a:rPr lang="en-AU" dirty="0" smtClean="0"/>
              <a:t>Australia has some wonderful famous poets, who tell stories through their poetry. Banjo Patterson and Henry Lawson were two such poets, and their poetry forged the identity of the Australian bushman/woman more than anyone else. So famous are their works, that they have been turned into books, songs and films which have in turn, influenced people’s beliefs about what it is to be an Aussie. Can you follow the stages of the poem as a narrative?</a:t>
            </a:r>
          </a:p>
          <a:p>
            <a:endParaRPr lang="en-AU" dirty="0"/>
          </a:p>
        </p:txBody>
      </p:sp>
      <p:pic>
        <p:nvPicPr>
          <p:cNvPr id="8" name="The Man From Snowy River - Banjo's Poem.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2123728" y="2913349"/>
            <a:ext cx="4740357" cy="3555268"/>
          </a:xfrm>
          <a:prstGeom prst="rect">
            <a:avLst/>
          </a:prstGeom>
        </p:spPr>
      </p:pic>
      <p:pic>
        <p:nvPicPr>
          <p:cNvPr id="9" name="Snowy River mono.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7" cstate="print"/>
          <a:stretch>
            <a:fillRect/>
          </a:stretch>
        </p:blipFill>
        <p:spPr>
          <a:xfrm>
            <a:off x="1547664" y="2132856"/>
            <a:ext cx="304800" cy="304800"/>
          </a:xfrm>
          <a:prstGeom prst="rect">
            <a:avLst/>
          </a:prstGeom>
        </p:spPr>
      </p:pic>
      <p:sp>
        <p:nvSpPr>
          <p:cNvPr id="10" name="TextBox 9"/>
          <p:cNvSpPr txBox="1"/>
          <p:nvPr/>
        </p:nvSpPr>
        <p:spPr>
          <a:xfrm>
            <a:off x="1979712" y="2132856"/>
            <a:ext cx="6768752" cy="261610"/>
          </a:xfrm>
          <a:prstGeom prst="rect">
            <a:avLst/>
          </a:prstGeom>
          <a:noFill/>
        </p:spPr>
        <p:txBody>
          <a:bodyPr wrap="square" rtlCol="0">
            <a:spAutoFit/>
          </a:bodyPr>
          <a:lstStyle/>
          <a:p>
            <a:r>
              <a:rPr lang="en-AU" sz="1100" dirty="0" smtClean="0"/>
              <a:t>(Listen to the sound version, before looking at the online one)</a:t>
            </a:r>
            <a:endParaRPr lang="en-AU" sz="11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76296"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1400"/>
            <a:ext cx="8208912" cy="1080120"/>
          </a:xfrm>
        </p:spPr>
        <p:txBody>
          <a:bodyPr>
            <a:noAutofit/>
          </a:bodyPr>
          <a:lstStyle/>
          <a:p>
            <a:r>
              <a:rPr lang="en-AU" sz="3200" b="1" i="1" u="sng" dirty="0" smtClean="0">
                <a:latin typeface="Comic Sans MS" pitchFamily="66" charset="0"/>
              </a:rPr>
              <a:t>Poetry Defining the Aussie</a:t>
            </a:r>
            <a:endParaRPr lang="en-AU" sz="1800" b="1" i="1" dirty="0">
              <a:latin typeface="Comic Sans MS" pitchFamily="66"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https://www.youtube.com/watch?v=o5bNhQrKay0</a:t>
            </a:r>
            <a:endParaRPr lang="en-AU" sz="700" dirty="0"/>
          </a:p>
        </p:txBody>
      </p:sp>
      <p:sp>
        <p:nvSpPr>
          <p:cNvPr id="7" name="TextBox 6"/>
          <p:cNvSpPr txBox="1"/>
          <p:nvPr/>
        </p:nvSpPr>
        <p:spPr>
          <a:xfrm>
            <a:off x="395536" y="692696"/>
            <a:ext cx="8568952" cy="2031325"/>
          </a:xfrm>
          <a:prstGeom prst="rect">
            <a:avLst/>
          </a:prstGeom>
          <a:noFill/>
        </p:spPr>
        <p:txBody>
          <a:bodyPr wrap="square" rtlCol="0">
            <a:spAutoFit/>
          </a:bodyPr>
          <a:lstStyle/>
          <a:p>
            <a:r>
              <a:rPr lang="en-AU" dirty="0" smtClean="0"/>
              <a:t>Another famous poem is by Dorothea McKellar and is called My Country. It is not a narrative, but it describes what it is about our country that appealed to her. It is a rhyming poem of six stanzas (verses). She wrote it when she was 19 years old, and living in England, which is why it starts with a section about the English countryside. It was written in 1904 and is recited by Dorothea herself. Why is the pronunciation a little ‘odd’? In what way has our spoken language changed since then do you think?</a:t>
            </a:r>
          </a:p>
          <a:p>
            <a:endParaRPr lang="en-AU" dirty="0"/>
          </a:p>
        </p:txBody>
      </p:sp>
      <p:pic>
        <p:nvPicPr>
          <p:cNvPr id="6" name="My Country_ recited by Dorothea Mackellar.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1475656" y="2852936"/>
            <a:ext cx="6388540" cy="359355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1400"/>
            <a:ext cx="8208912" cy="1080120"/>
          </a:xfrm>
        </p:spPr>
        <p:txBody>
          <a:bodyPr>
            <a:noAutofit/>
          </a:bodyPr>
          <a:lstStyle/>
          <a:p>
            <a:r>
              <a:rPr lang="en-AU" sz="3200" b="1" i="1" u="sng" dirty="0" smtClean="0">
                <a:latin typeface="Comic Sans MS" pitchFamily="66" charset="0"/>
              </a:rPr>
              <a:t>Clancy of the Overflow</a:t>
            </a:r>
            <a:endParaRPr lang="en-AU" sz="1800" b="1" i="1" dirty="0">
              <a:latin typeface="Comic Sans MS" pitchFamily="66"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https://www.youtube.com/watch?v=o5bNhQrKay0</a:t>
            </a:r>
            <a:endParaRPr lang="en-AU" sz="700" dirty="0"/>
          </a:p>
        </p:txBody>
      </p:sp>
      <p:sp>
        <p:nvSpPr>
          <p:cNvPr id="7" name="TextBox 6"/>
          <p:cNvSpPr txBox="1"/>
          <p:nvPr/>
        </p:nvSpPr>
        <p:spPr>
          <a:xfrm>
            <a:off x="395536" y="692696"/>
            <a:ext cx="8568952" cy="1477328"/>
          </a:xfrm>
          <a:prstGeom prst="rect">
            <a:avLst/>
          </a:prstGeom>
          <a:noFill/>
        </p:spPr>
        <p:txBody>
          <a:bodyPr wrap="square" rtlCol="0">
            <a:spAutoFit/>
          </a:bodyPr>
          <a:lstStyle/>
          <a:p>
            <a:r>
              <a:rPr lang="en-AU" dirty="0" smtClean="0"/>
              <a:t>Another famous narrative poem was Clancy of the Overflow, who was referred to in The Man from Snowy River. You are going to look at two versions of and compare and contrast them. The poem itself compares and contrasts bush and city life – what does the writer think of each? The first is Jack Thompson reading the poem.</a:t>
            </a:r>
          </a:p>
          <a:p>
            <a:endParaRPr lang="en-AU" dirty="0"/>
          </a:p>
        </p:txBody>
      </p:sp>
      <p:pic>
        <p:nvPicPr>
          <p:cNvPr id="8" name="Clancy of the Overflow by Banjo Paterson.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2123728" y="2276872"/>
            <a:ext cx="5108398" cy="28734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729"/>
            <a:ext cx="8208912" cy="1080120"/>
          </a:xfrm>
        </p:spPr>
        <p:txBody>
          <a:bodyPr>
            <a:noAutofit/>
          </a:bodyPr>
          <a:lstStyle/>
          <a:p>
            <a:r>
              <a:rPr lang="en-AU" sz="4000" b="1" i="1" u="sng" dirty="0" smtClean="0">
                <a:latin typeface="Comic Sans MS" pitchFamily="66" charset="0"/>
              </a:rPr>
              <a:t>Story Telling</a:t>
            </a:r>
            <a:br>
              <a:rPr lang="en-AU" sz="4000" b="1" i="1" u="sng" dirty="0" smtClean="0">
                <a:latin typeface="Comic Sans MS" pitchFamily="66" charset="0"/>
              </a:rPr>
            </a:br>
            <a:r>
              <a:rPr lang="en-AU" sz="2400" b="1" i="1" dirty="0" smtClean="0">
                <a:latin typeface="Comic Sans MS" pitchFamily="66" charset="0"/>
              </a:rPr>
              <a:t>We all love a good story and people have been telling stories for ever. Why? Well, for many reasons.</a:t>
            </a:r>
            <a:br>
              <a:rPr lang="en-AU" sz="2400" b="1" i="1" dirty="0" smtClean="0">
                <a:latin typeface="Comic Sans MS" pitchFamily="66" charset="0"/>
              </a:rPr>
            </a:br>
            <a:endParaRPr lang="en-AU" sz="2400" b="1" i="1" dirty="0">
              <a:latin typeface="Comic Sans MS" pitchFamily="66" charset="0"/>
            </a:endParaRPr>
          </a:p>
        </p:txBody>
      </p:sp>
      <p:sp>
        <p:nvSpPr>
          <p:cNvPr id="5" name="Rectangle 4"/>
          <p:cNvSpPr/>
          <p:nvPr/>
        </p:nvSpPr>
        <p:spPr>
          <a:xfrm>
            <a:off x="323528" y="2276872"/>
            <a:ext cx="8568952" cy="3970318"/>
          </a:xfrm>
          <a:prstGeom prst="rect">
            <a:avLst/>
          </a:prstGeom>
        </p:spPr>
        <p:txBody>
          <a:bodyPr wrap="square">
            <a:spAutoFit/>
          </a:bodyPr>
          <a:lstStyle/>
          <a:p>
            <a:pPr marL="285750" indent="-285750">
              <a:buFont typeface="Arial" panose="020B0604020202020204" pitchFamily="34" charset="0"/>
              <a:buChar char="•"/>
              <a:defRPr/>
            </a:pPr>
            <a:r>
              <a:rPr lang="en-US" altLang="en-US" i="1" dirty="0">
                <a:latin typeface="Calibri" panose="020F0502020204030204" pitchFamily="34" charset="0"/>
              </a:rPr>
              <a:t>To entertain and amuse each other (especially children)</a:t>
            </a:r>
          </a:p>
          <a:p>
            <a:pPr marL="285750" indent="-285750">
              <a:buFont typeface="Arial" panose="020B0604020202020204" pitchFamily="34" charset="0"/>
              <a:buChar char="•"/>
              <a:defRPr/>
            </a:pPr>
            <a:r>
              <a:rPr lang="en-US" altLang="en-US" i="1" dirty="0">
                <a:latin typeface="Calibri" panose="020F0502020204030204" pitchFamily="34" charset="0"/>
              </a:rPr>
              <a:t>To pass on important information</a:t>
            </a:r>
          </a:p>
          <a:p>
            <a:pPr marL="285750" indent="-285750">
              <a:buFont typeface="Arial" panose="020B0604020202020204" pitchFamily="34" charset="0"/>
              <a:buChar char="•"/>
              <a:defRPr/>
            </a:pPr>
            <a:r>
              <a:rPr lang="en-US" altLang="en-US" i="1" dirty="0">
                <a:latin typeface="Calibri" panose="020F0502020204030204" pitchFamily="34" charset="0"/>
              </a:rPr>
              <a:t>To teach people things they need to know to survive</a:t>
            </a:r>
          </a:p>
          <a:p>
            <a:pPr marL="285750" indent="-285750">
              <a:buFont typeface="Arial" panose="020B0604020202020204" pitchFamily="34" charset="0"/>
              <a:buChar char="•"/>
              <a:defRPr/>
            </a:pPr>
            <a:r>
              <a:rPr lang="en-US" altLang="en-US" i="1" dirty="0">
                <a:latin typeface="Calibri" panose="020F0502020204030204" pitchFamily="34" charset="0"/>
              </a:rPr>
              <a:t>As a way of answering questions about why things are the way they are</a:t>
            </a:r>
          </a:p>
          <a:p>
            <a:pPr marL="285750" indent="-285750">
              <a:buFont typeface="Arial" panose="020B0604020202020204" pitchFamily="34" charset="0"/>
              <a:buChar char="•"/>
              <a:defRPr/>
            </a:pPr>
            <a:r>
              <a:rPr lang="en-US" altLang="en-US" i="1" dirty="0">
                <a:latin typeface="Calibri" panose="020F0502020204030204" pitchFamily="34" charset="0"/>
              </a:rPr>
              <a:t>As a way of passing on the history of things that are important to us</a:t>
            </a:r>
          </a:p>
          <a:p>
            <a:pPr marL="285750" indent="-285750">
              <a:buFont typeface="Arial" panose="020B0604020202020204" pitchFamily="34" charset="0"/>
              <a:buChar char="•"/>
              <a:defRPr/>
            </a:pPr>
            <a:r>
              <a:rPr lang="en-US" altLang="en-US" i="1" dirty="0">
                <a:latin typeface="Calibri" panose="020F0502020204030204" pitchFamily="34" charset="0"/>
              </a:rPr>
              <a:t>To pass on traditions and values that are important to our culture </a:t>
            </a:r>
          </a:p>
          <a:p>
            <a:pPr marL="285750" indent="-285750">
              <a:buFont typeface="Arial" panose="020B0604020202020204" pitchFamily="34" charset="0"/>
              <a:buChar char="•"/>
              <a:defRPr/>
            </a:pPr>
            <a:r>
              <a:rPr lang="en-US" altLang="en-US" i="1" dirty="0">
                <a:latin typeface="Calibri" panose="020F0502020204030204" pitchFamily="34" charset="0"/>
              </a:rPr>
              <a:t>To help people, and children in particular, make wise choices</a:t>
            </a:r>
          </a:p>
          <a:p>
            <a:pPr marL="285750" indent="-285750">
              <a:buFont typeface="Arial" panose="020B0604020202020204" pitchFamily="34" charset="0"/>
              <a:buChar char="•"/>
              <a:defRPr/>
            </a:pPr>
            <a:r>
              <a:rPr lang="en-US" altLang="en-US" i="1" dirty="0">
                <a:latin typeface="Calibri" panose="020F0502020204030204" pitchFamily="34" charset="0"/>
              </a:rPr>
              <a:t>To persuade people to do things or act in a certain way</a:t>
            </a:r>
          </a:p>
          <a:p>
            <a:pPr marL="285750" indent="-285750">
              <a:buFont typeface="Arial" panose="020B0604020202020204" pitchFamily="34" charset="0"/>
              <a:buChar char="•"/>
              <a:defRPr/>
            </a:pPr>
            <a:r>
              <a:rPr lang="en-US" altLang="en-US" i="1" dirty="0">
                <a:latin typeface="Calibri" panose="020F0502020204030204" pitchFamily="34" charset="0"/>
              </a:rPr>
              <a:t>To provide guidance for the future</a:t>
            </a:r>
          </a:p>
          <a:p>
            <a:pPr marL="285750" indent="-285750">
              <a:buFont typeface="Arial" panose="020B0604020202020204" pitchFamily="34" charset="0"/>
              <a:buChar char="•"/>
              <a:defRPr/>
            </a:pPr>
            <a:r>
              <a:rPr lang="en-US" altLang="en-US" i="1" dirty="0">
                <a:latin typeface="Calibri" panose="020F0502020204030204" pitchFamily="34" charset="0"/>
              </a:rPr>
              <a:t>To learn things about other people and cultures</a:t>
            </a:r>
          </a:p>
          <a:p>
            <a:pPr marL="285750" indent="-285750">
              <a:buFont typeface="Arial" panose="020B0604020202020204" pitchFamily="34" charset="0"/>
              <a:buChar char="•"/>
              <a:defRPr/>
            </a:pPr>
            <a:r>
              <a:rPr lang="en-US" altLang="en-US" i="1" dirty="0">
                <a:latin typeface="Calibri" panose="020F0502020204030204" pitchFamily="34" charset="0"/>
              </a:rPr>
              <a:t>To encourage imagination and creativity</a:t>
            </a:r>
          </a:p>
          <a:p>
            <a:pPr marL="285750" indent="-285750">
              <a:buFont typeface="Arial" panose="020B0604020202020204" pitchFamily="34" charset="0"/>
              <a:buChar char="•"/>
              <a:defRPr/>
            </a:pPr>
            <a:r>
              <a:rPr lang="en-US" altLang="en-US" i="1" dirty="0">
                <a:latin typeface="Calibri" panose="020F0502020204030204" pitchFamily="34" charset="0"/>
              </a:rPr>
              <a:t>To encourage good listening skills</a:t>
            </a:r>
          </a:p>
          <a:p>
            <a:pPr marL="285750" indent="-285750">
              <a:buFont typeface="Arial" panose="020B0604020202020204" pitchFamily="34" charset="0"/>
              <a:buChar char="•"/>
              <a:defRPr/>
            </a:pPr>
            <a:r>
              <a:rPr lang="en-US" altLang="en-US" i="1" dirty="0">
                <a:latin typeface="Calibri" panose="020F0502020204030204" pitchFamily="34" charset="0"/>
              </a:rPr>
              <a:t>To settle children</a:t>
            </a:r>
          </a:p>
          <a:p>
            <a:pPr marL="285750" indent="-285750">
              <a:buFont typeface="Arial" panose="020B0604020202020204" pitchFamily="34" charset="0"/>
              <a:buChar char="•"/>
              <a:defRPr/>
            </a:pPr>
            <a:r>
              <a:rPr lang="en-US" altLang="en-US" i="1" dirty="0">
                <a:latin typeface="Calibri" panose="020F0502020204030204" pitchFamily="34" charset="0"/>
              </a:rPr>
              <a:t>To pass the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1400"/>
            <a:ext cx="8208912" cy="1080120"/>
          </a:xfrm>
        </p:spPr>
        <p:txBody>
          <a:bodyPr>
            <a:noAutofit/>
          </a:bodyPr>
          <a:lstStyle/>
          <a:p>
            <a:r>
              <a:rPr lang="en-AU" sz="3200" b="1" i="1" u="sng" dirty="0" smtClean="0">
                <a:latin typeface="Comic Sans MS" pitchFamily="66" charset="0"/>
              </a:rPr>
              <a:t>Clancy of the Overflow</a:t>
            </a:r>
            <a:endParaRPr lang="en-AU" sz="1800" b="1" i="1" dirty="0">
              <a:latin typeface="Comic Sans MS" pitchFamily="66"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https://www.youtube.com/watch?v=o5bNhQrKay0</a:t>
            </a:r>
            <a:endParaRPr lang="en-AU" sz="700" dirty="0"/>
          </a:p>
        </p:txBody>
      </p:sp>
      <p:sp>
        <p:nvSpPr>
          <p:cNvPr id="7" name="TextBox 6"/>
          <p:cNvSpPr txBox="1"/>
          <p:nvPr/>
        </p:nvSpPr>
        <p:spPr>
          <a:xfrm>
            <a:off x="395536" y="692696"/>
            <a:ext cx="8568952" cy="2031325"/>
          </a:xfrm>
          <a:prstGeom prst="rect">
            <a:avLst/>
          </a:prstGeom>
          <a:noFill/>
        </p:spPr>
        <p:txBody>
          <a:bodyPr wrap="square" rtlCol="0">
            <a:spAutoFit/>
          </a:bodyPr>
          <a:lstStyle/>
          <a:p>
            <a:r>
              <a:rPr lang="en-AU" dirty="0" smtClean="0"/>
              <a:t>This version has been put to music to become a song. It is performed by Wallis and Matilda. </a:t>
            </a:r>
          </a:p>
          <a:p>
            <a:r>
              <a:rPr lang="en-AU" dirty="0" smtClean="0"/>
              <a:t>Which version do you think is more emotive?</a:t>
            </a:r>
          </a:p>
          <a:p>
            <a:r>
              <a:rPr lang="en-AU" dirty="0" smtClean="0"/>
              <a:t>Which is more effective?</a:t>
            </a:r>
          </a:p>
          <a:p>
            <a:r>
              <a:rPr lang="en-AU" dirty="0" smtClean="0"/>
              <a:t>Which do you think the writer would have preferred if he could see them?</a:t>
            </a:r>
          </a:p>
          <a:p>
            <a:r>
              <a:rPr lang="en-AU" dirty="0" smtClean="0"/>
              <a:t>Is this the ‘real’ Australia?</a:t>
            </a:r>
          </a:p>
          <a:p>
            <a:endParaRPr lang="en-AU" dirty="0"/>
          </a:p>
        </p:txBody>
      </p:sp>
      <p:pic>
        <p:nvPicPr>
          <p:cNvPr id="9" name="Clancy of the overflow-Wallis and Matilda.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2339752" y="2636912"/>
            <a:ext cx="3888432" cy="291632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1400"/>
            <a:ext cx="8208912" cy="1080120"/>
          </a:xfrm>
        </p:spPr>
        <p:txBody>
          <a:bodyPr>
            <a:noAutofit/>
          </a:bodyPr>
          <a:lstStyle/>
          <a:p>
            <a:r>
              <a:rPr lang="en-AU" sz="3200" b="1" i="1" u="sng" dirty="0" smtClean="0">
                <a:latin typeface="Comic Sans MS" pitchFamily="66" charset="0"/>
              </a:rPr>
              <a:t>Aussie Slang</a:t>
            </a:r>
            <a:endParaRPr lang="en-AU" sz="1800" b="1" i="1" dirty="0">
              <a:latin typeface="Comic Sans MS" pitchFamily="66"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https://www.youtube.com/watch?v=o5bNhQrKay0</a:t>
            </a:r>
            <a:endParaRPr lang="en-AU" sz="700" dirty="0"/>
          </a:p>
        </p:txBody>
      </p:sp>
      <p:sp>
        <p:nvSpPr>
          <p:cNvPr id="7" name="TextBox 6"/>
          <p:cNvSpPr txBox="1"/>
          <p:nvPr/>
        </p:nvSpPr>
        <p:spPr>
          <a:xfrm>
            <a:off x="395536" y="692696"/>
            <a:ext cx="8568952" cy="1754326"/>
          </a:xfrm>
          <a:prstGeom prst="rect">
            <a:avLst/>
          </a:prstGeom>
          <a:noFill/>
        </p:spPr>
        <p:txBody>
          <a:bodyPr wrap="square" rtlCol="0">
            <a:spAutoFit/>
          </a:bodyPr>
          <a:lstStyle/>
          <a:p>
            <a:r>
              <a:rPr lang="en-AU" dirty="0" smtClean="0"/>
              <a:t>From listening and watching so far, you will have noticed that there is some language that is peculiar to Australia. This is called slang, or using the vernacular. </a:t>
            </a:r>
          </a:p>
          <a:p>
            <a:endParaRPr lang="en-AU" dirty="0"/>
          </a:p>
          <a:p>
            <a:r>
              <a:rPr lang="en-AU" dirty="0" smtClean="0"/>
              <a:t>In small groups, come up with as slang words as you can. You will have 15 minutes and there will be a prize for the group that comes up with the most words.</a:t>
            </a:r>
          </a:p>
          <a:p>
            <a:endParaRPr lang="en-AU" dirty="0"/>
          </a:p>
        </p:txBody>
      </p:sp>
      <p:graphicFrame>
        <p:nvGraphicFramePr>
          <p:cNvPr id="8" name="Object 7">
            <a:hlinkClick r:id="" action="ppaction://ole?verb=0"/>
          </p:cNvPr>
          <p:cNvGraphicFramePr>
            <a:graphicFrameLocks noChangeAspect="1"/>
          </p:cNvGraphicFramePr>
          <p:nvPr/>
        </p:nvGraphicFramePr>
        <p:xfrm>
          <a:off x="2123728" y="2708920"/>
          <a:ext cx="4568825" cy="3425825"/>
        </p:xfrm>
        <a:graphic>
          <a:graphicData uri="http://schemas.openxmlformats.org/presentationml/2006/ole">
            <mc:AlternateContent xmlns:mc="http://schemas.openxmlformats.org/markup-compatibility/2006">
              <mc:Choice xmlns:v="urn:schemas-microsoft-com:vml" Requires="v">
                <p:oleObj spid="_x0000_s21515" name="Presentation" r:id="rId4" imgW="4569445" imgH="3426611" progId="">
                  <p:embed/>
                </p:oleObj>
              </mc:Choice>
              <mc:Fallback>
                <p:oleObj name="Presentation" r:id="rId4" imgW="4569445" imgH="3426611"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2708920"/>
                        <a:ext cx="4568825" cy="342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6"/>
            <a:ext cx="8208912" cy="1080120"/>
          </a:xfrm>
        </p:spPr>
        <p:txBody>
          <a:bodyPr>
            <a:noAutofit/>
          </a:bodyPr>
          <a:lstStyle/>
          <a:p>
            <a:r>
              <a:rPr lang="en-AU" sz="3200" b="1" i="1" u="sng" dirty="0" smtClean="0">
                <a:latin typeface="Comic Sans MS" pitchFamily="66" charset="0"/>
              </a:rPr>
              <a:t>Aussie Slang</a:t>
            </a:r>
            <a:r>
              <a:rPr lang="en-AU" sz="3200" b="1" i="1" dirty="0" smtClean="0">
                <a:latin typeface="Comic Sans MS" pitchFamily="66" charset="0"/>
              </a:rPr>
              <a:t>  </a:t>
            </a:r>
            <a:r>
              <a:rPr lang="en-AU" sz="2800" i="1" dirty="0" smtClean="0">
                <a:latin typeface="Comic Sans MS" pitchFamily="66" charset="0"/>
              </a:rPr>
              <a:t>My Aussie Mum </a:t>
            </a:r>
            <a:r>
              <a:rPr lang="en-AU" sz="1800" i="1" dirty="0" smtClean="0">
                <a:latin typeface="Comic Sans MS" pitchFamily="66" charset="0"/>
              </a:rPr>
              <a:t/>
            </a:r>
            <a:br>
              <a:rPr lang="en-AU" sz="1800" i="1" dirty="0" smtClean="0">
                <a:latin typeface="Comic Sans MS" pitchFamily="66" charset="0"/>
              </a:rPr>
            </a:br>
            <a:endParaRPr lang="en-AU" sz="1800" i="1" dirty="0">
              <a:latin typeface="Comic Sans MS" pitchFamily="66"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https://www.youtube.com/watch?v=o5bNhQrKay0</a:t>
            </a:r>
            <a:endParaRPr lang="en-AU" sz="700" dirty="0"/>
          </a:p>
        </p:txBody>
      </p:sp>
      <p:sp>
        <p:nvSpPr>
          <p:cNvPr id="10" name="TextBox 9"/>
          <p:cNvSpPr txBox="1"/>
          <p:nvPr/>
        </p:nvSpPr>
        <p:spPr>
          <a:xfrm>
            <a:off x="4932040" y="1124744"/>
            <a:ext cx="4032448" cy="1754326"/>
          </a:xfrm>
          <a:prstGeom prst="rect">
            <a:avLst/>
          </a:prstGeom>
          <a:noFill/>
        </p:spPr>
        <p:txBody>
          <a:bodyPr wrap="square" rtlCol="0">
            <a:spAutoFit/>
          </a:bodyPr>
          <a:lstStyle/>
          <a:p>
            <a:r>
              <a:rPr lang="en-AU" dirty="0" smtClean="0"/>
              <a:t>As your teacher reads you this picture book, see if you can hear any Aussie slang. Write down any that you hear and afterwards work out what they mean.</a:t>
            </a:r>
          </a:p>
          <a:p>
            <a:endParaRPr lang="en-AU" dirty="0"/>
          </a:p>
          <a:p>
            <a:endParaRPr lang="en-AU" dirty="0"/>
          </a:p>
        </p:txBody>
      </p:sp>
      <p:pic>
        <p:nvPicPr>
          <p:cNvPr id="22531" name="Picture 3" descr="4CBA0D46"/>
          <p:cNvPicPr>
            <a:picLocks noChangeAspect="1" noChangeArrowheads="1"/>
          </p:cNvPicPr>
          <p:nvPr/>
        </p:nvPicPr>
        <p:blipFill>
          <a:blip r:embed="rId2" cstate="print"/>
          <a:srcRect b="16402"/>
          <a:stretch>
            <a:fillRect/>
          </a:stretch>
        </p:blipFill>
        <p:spPr bwMode="auto">
          <a:xfrm>
            <a:off x="395536" y="1268760"/>
            <a:ext cx="4318189" cy="4968552"/>
          </a:xfrm>
          <a:prstGeom prst="rect">
            <a:avLst/>
          </a:prstGeom>
          <a:noFill/>
          <a:ln w="28575" algn="in">
            <a:solidFill>
              <a:srgbClr val="000000"/>
            </a:solidFill>
            <a:miter lim="800000"/>
            <a:headEnd/>
            <a:tailEnd/>
          </a:ln>
          <a:effectLst/>
        </p:spPr>
      </p:pic>
      <p:sp>
        <p:nvSpPr>
          <p:cNvPr id="11" name="TextBox 10"/>
          <p:cNvSpPr txBox="1"/>
          <p:nvPr/>
        </p:nvSpPr>
        <p:spPr>
          <a:xfrm>
            <a:off x="5004048" y="2420888"/>
            <a:ext cx="3096344" cy="369332"/>
          </a:xfrm>
          <a:prstGeom prst="rect">
            <a:avLst/>
          </a:prstGeom>
          <a:noFill/>
        </p:spPr>
        <p:txBody>
          <a:bodyPr wrap="square" rtlCol="0">
            <a:spAutoFit/>
          </a:bodyPr>
          <a:lstStyle/>
          <a:p>
            <a:r>
              <a:rPr lang="en-AU" dirty="0" err="1" smtClean="0">
                <a:hlinkClick r:id="rId3"/>
              </a:rPr>
              <a:t>alldownunder</a:t>
            </a:r>
            <a:endParaRPr lang="en-AU" dirty="0"/>
          </a:p>
        </p:txBody>
      </p:sp>
      <p:sp>
        <p:nvSpPr>
          <p:cNvPr id="12" name="TextBox 11"/>
          <p:cNvSpPr txBox="1"/>
          <p:nvPr/>
        </p:nvSpPr>
        <p:spPr>
          <a:xfrm>
            <a:off x="5004048" y="2780928"/>
            <a:ext cx="1800200" cy="369332"/>
          </a:xfrm>
          <a:prstGeom prst="rect">
            <a:avLst/>
          </a:prstGeom>
          <a:noFill/>
        </p:spPr>
        <p:txBody>
          <a:bodyPr wrap="square" rtlCol="0">
            <a:spAutoFit/>
          </a:bodyPr>
          <a:lstStyle/>
          <a:p>
            <a:r>
              <a:rPr lang="en-AU" dirty="0" smtClean="0">
                <a:hlinkClick r:id="rId4"/>
              </a:rPr>
              <a:t>Koala Net</a:t>
            </a:r>
            <a:endParaRPr lang="en-AU" dirty="0"/>
          </a:p>
        </p:txBody>
      </p:sp>
      <p:sp>
        <p:nvSpPr>
          <p:cNvPr id="13" name="TextBox 12"/>
          <p:cNvSpPr txBox="1"/>
          <p:nvPr/>
        </p:nvSpPr>
        <p:spPr>
          <a:xfrm>
            <a:off x="4932040" y="3356992"/>
            <a:ext cx="3816424" cy="2308324"/>
          </a:xfrm>
          <a:prstGeom prst="rect">
            <a:avLst/>
          </a:prstGeom>
          <a:noFill/>
        </p:spPr>
        <p:txBody>
          <a:bodyPr wrap="square" rtlCol="0">
            <a:spAutoFit/>
          </a:bodyPr>
          <a:lstStyle/>
          <a:p>
            <a:r>
              <a:rPr lang="en-AU" dirty="0" smtClean="0"/>
              <a:t>Use the websites above to put together a Kids Dictionary of Aussie Slang – in other words, if a child was new to Australia, what words do you think it is important for them to know to understand the world of school and friends.</a:t>
            </a:r>
          </a:p>
          <a:p>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8208912" cy="1080120"/>
          </a:xfrm>
        </p:spPr>
        <p:txBody>
          <a:bodyPr>
            <a:noAutofit/>
          </a:bodyPr>
          <a:lstStyle/>
          <a:p>
            <a:r>
              <a:rPr lang="en-AU" sz="3200" b="1" i="1" u="sng" dirty="0" smtClean="0">
                <a:latin typeface="Comic Sans MS" pitchFamily="66" charset="0"/>
              </a:rPr>
              <a:t>Aussie Slang</a:t>
            </a:r>
            <a:endParaRPr lang="en-AU" sz="1800" b="1" i="1" dirty="0">
              <a:latin typeface="Comic Sans MS" pitchFamily="66"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https://www.youtube.com/watch?v=o5bNhQrKay0</a:t>
            </a:r>
            <a:endParaRPr lang="en-AU" sz="700" dirty="0"/>
          </a:p>
        </p:txBody>
      </p:sp>
      <p:sp>
        <p:nvSpPr>
          <p:cNvPr id="7" name="TextBox 6"/>
          <p:cNvSpPr txBox="1"/>
          <p:nvPr/>
        </p:nvSpPr>
        <p:spPr>
          <a:xfrm>
            <a:off x="323528" y="1196752"/>
            <a:ext cx="8568952" cy="2031325"/>
          </a:xfrm>
          <a:prstGeom prst="rect">
            <a:avLst/>
          </a:prstGeom>
          <a:noFill/>
        </p:spPr>
        <p:txBody>
          <a:bodyPr wrap="square" rtlCol="0">
            <a:spAutoFit/>
          </a:bodyPr>
          <a:lstStyle/>
          <a:p>
            <a:r>
              <a:rPr lang="en-AU" dirty="0" smtClean="0"/>
              <a:t>Slang changes over time just like the rest of our language. Some words disappear, and new words develop. Your teacher will show you a poem about slang from 1898 that was written by W.T. Goodge in The Bulletin, called, The Australian </a:t>
            </a:r>
            <a:r>
              <a:rPr lang="en-AU" dirty="0" err="1" smtClean="0"/>
              <a:t>Slanguage</a:t>
            </a:r>
            <a:r>
              <a:rPr lang="en-AU" dirty="0" smtClean="0"/>
              <a:t>.</a:t>
            </a:r>
          </a:p>
          <a:p>
            <a:endParaRPr lang="en-AU" dirty="0"/>
          </a:p>
          <a:p>
            <a:r>
              <a:rPr lang="en-AU" dirty="0" smtClean="0"/>
              <a:t>See if you can find words you think are no longer used, and also some that are still around and used today.</a:t>
            </a:r>
          </a:p>
          <a:p>
            <a:endParaRPr lang="en-AU" dirty="0"/>
          </a:p>
        </p:txBody>
      </p:sp>
      <p:sp>
        <p:nvSpPr>
          <p:cNvPr id="23554" name="AutoShape 2" descr="http://www.google.com.au/url?sa=i&amp;source=images&amp;cd=&amp;docid=QSXTCdM2ICRgPM&amp;tbnid=H6FK6LiK1L04fM&amp;ved=0CAUQjBw&amp;url=http%3A%2F%2Flib.store.yahoo.net%2Flib%2Fupfromaustralia%2Faussielingo.gif&amp;ei=yKe8U5_-Ls6gkQWz9YH4Aw&amp;psig=AFQjCNF_ZzYNVi2bMMJakiOFKpT3asOeRQ&amp;ust=140495904884231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3556" name="AutoShape 4" descr="http://www.google.com.au/url?sa=i&amp;source=images&amp;cd=&amp;docid=QSXTCdM2ICRgPM&amp;tbnid=H6FK6LiK1L04fM&amp;ved=0CAUQjBw&amp;url=http%3A%2F%2Flib.store.yahoo.net%2Flib%2Fupfromaustralia%2Faussielingo.gif&amp;ei=yKe8U5_-Ls6gkQWz9YH4Aw&amp;psig=AFQjCNF_ZzYNVi2bMMJakiOFKpT3asOeRQ&amp;ust=140495904884231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1" name="Picture 10" descr="slang.gif"/>
          <p:cNvPicPr>
            <a:picLocks noChangeAspect="1"/>
          </p:cNvPicPr>
          <p:nvPr/>
        </p:nvPicPr>
        <p:blipFill>
          <a:blip r:embed="rId2" cstate="print"/>
          <a:stretch>
            <a:fillRect/>
          </a:stretch>
        </p:blipFill>
        <p:spPr>
          <a:xfrm>
            <a:off x="2051720" y="2996952"/>
            <a:ext cx="5116358" cy="367240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8208912" cy="1080120"/>
          </a:xfrm>
        </p:spPr>
        <p:txBody>
          <a:bodyPr>
            <a:noAutofit/>
          </a:bodyPr>
          <a:lstStyle/>
          <a:p>
            <a:r>
              <a:rPr lang="en-AU" sz="3200" b="1" i="1" u="sng" dirty="0" smtClean="0">
                <a:latin typeface="Comic Sans MS" pitchFamily="66" charset="0"/>
              </a:rPr>
              <a:t>Now for something lighter …</a:t>
            </a:r>
            <a:endParaRPr lang="en-AU" sz="1800" b="1" i="1" dirty="0">
              <a:latin typeface="Comic Sans MS" pitchFamily="66"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https://www.youtube.com/watch?v=o5bNhQrKay0</a:t>
            </a:r>
            <a:endParaRPr lang="en-AU" sz="700" dirty="0"/>
          </a:p>
        </p:txBody>
      </p:sp>
      <p:sp>
        <p:nvSpPr>
          <p:cNvPr id="7" name="TextBox 6"/>
          <p:cNvSpPr txBox="1"/>
          <p:nvPr/>
        </p:nvSpPr>
        <p:spPr>
          <a:xfrm>
            <a:off x="755576" y="1268760"/>
            <a:ext cx="7776864" cy="923330"/>
          </a:xfrm>
          <a:prstGeom prst="rect">
            <a:avLst/>
          </a:prstGeom>
          <a:noFill/>
        </p:spPr>
        <p:txBody>
          <a:bodyPr wrap="square" rtlCol="0">
            <a:spAutoFit/>
          </a:bodyPr>
          <a:lstStyle/>
          <a:p>
            <a:r>
              <a:rPr lang="en-AU" dirty="0" smtClean="0"/>
              <a:t>Narrative poetry (odes, ballads, epics) can also be quite funny. Listen to Banjo Paterson’s poem, Mulga Bill.</a:t>
            </a:r>
          </a:p>
          <a:p>
            <a:endParaRPr lang="en-AU" dirty="0"/>
          </a:p>
        </p:txBody>
      </p:sp>
      <p:sp>
        <p:nvSpPr>
          <p:cNvPr id="23554" name="AutoShape 2" descr="http://www.google.com.au/url?sa=i&amp;source=images&amp;cd=&amp;docid=QSXTCdM2ICRgPM&amp;tbnid=H6FK6LiK1L04fM&amp;ved=0CAUQjBw&amp;url=http%3A%2F%2Flib.store.yahoo.net%2Flib%2Fupfromaustralia%2Faussielingo.gif&amp;ei=yKe8U5_-Ls6gkQWz9YH4Aw&amp;psig=AFQjCNF_ZzYNVi2bMMJakiOFKpT3asOeRQ&amp;ust=140495904884231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3556" name="AutoShape 4" descr="http://www.google.com.au/url?sa=i&amp;source=images&amp;cd=&amp;docid=QSXTCdM2ICRgPM&amp;tbnid=H6FK6LiK1L04fM&amp;ved=0CAUQjBw&amp;url=http%3A%2F%2Flib.store.yahoo.net%2Flib%2Fupfromaustralia%2Faussielingo.gif&amp;ei=yKe8U5_-Ls6gkQWz9YH4Aw&amp;psig=AFQjCNF_ZzYNVi2bMMJakiOFKpT3asOeRQ&amp;ust=140495904884231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9" name="Mulga Bill.mp4.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2267744" y="2420888"/>
            <a:ext cx="4340313" cy="2441426"/>
          </a:xfrm>
          <a:prstGeom prst="rect">
            <a:avLst/>
          </a:prstGeom>
        </p:spPr>
      </p:pic>
      <p:pic>
        <p:nvPicPr>
          <p:cNvPr id="12" name="Mulga Bill mono.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7" cstate="print"/>
          <a:stretch>
            <a:fillRect/>
          </a:stretch>
        </p:blipFill>
        <p:spPr>
          <a:xfrm>
            <a:off x="3707904" y="1628800"/>
            <a:ext cx="304800" cy="304800"/>
          </a:xfrm>
          <a:prstGeom prst="rect">
            <a:avLst/>
          </a:prstGeom>
        </p:spPr>
      </p:pic>
      <p:sp>
        <p:nvSpPr>
          <p:cNvPr id="14" name="TextBox 13"/>
          <p:cNvSpPr txBox="1"/>
          <p:nvPr/>
        </p:nvSpPr>
        <p:spPr>
          <a:xfrm>
            <a:off x="2699792" y="4941168"/>
            <a:ext cx="3528392" cy="230832"/>
          </a:xfrm>
          <a:prstGeom prst="rect">
            <a:avLst/>
          </a:prstGeom>
          <a:noFill/>
        </p:spPr>
        <p:txBody>
          <a:bodyPr wrap="square" rtlCol="0">
            <a:spAutoFit/>
          </a:bodyPr>
          <a:lstStyle/>
          <a:p>
            <a:pPr algn="ctr"/>
            <a:r>
              <a:rPr lang="en-AU" sz="900" dirty="0" smtClean="0"/>
              <a:t>Watch this one after you have listened to the sound version above</a:t>
            </a:r>
            <a:endParaRPr lang="en-AU" sz="9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1104" fill="hold"/>
                                        <p:tgtEl>
                                          <p:spTgt spid="12"/>
                                        </p:tgtEl>
                                      </p:cBhvr>
                                    </p:cmd>
                                  </p:childTnLst>
                                </p:cTn>
                              </p:par>
                            </p:childTnLst>
                          </p:cTn>
                        </p:par>
                      </p:childTnLst>
                    </p:cTn>
                  </p:par>
                </p:childTnLst>
              </p:cTn>
              <p:nextCondLst>
                <p:cond evt="onClick" delay="0">
                  <p:tgtEl>
                    <p:spTgt spid="1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8208912" cy="1080120"/>
          </a:xfrm>
        </p:spPr>
        <p:txBody>
          <a:bodyPr>
            <a:noAutofit/>
          </a:bodyPr>
          <a:lstStyle/>
          <a:p>
            <a:r>
              <a:rPr lang="en-AU" sz="3200" b="1" i="1" u="sng" dirty="0" smtClean="0">
                <a:latin typeface="Comic Sans MS" pitchFamily="66" charset="0"/>
              </a:rPr>
              <a:t>Australiana in Film</a:t>
            </a:r>
            <a:endParaRPr lang="en-AU" sz="1800" b="1" i="1" dirty="0">
              <a:latin typeface="Comic Sans MS" pitchFamily="66"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https://www.youtube.com/watch?v=o5bNhQrKay0</a:t>
            </a:r>
            <a:endParaRPr lang="en-AU" sz="700" dirty="0"/>
          </a:p>
        </p:txBody>
      </p:sp>
      <p:sp>
        <p:nvSpPr>
          <p:cNvPr id="7" name="TextBox 6"/>
          <p:cNvSpPr txBox="1"/>
          <p:nvPr/>
        </p:nvSpPr>
        <p:spPr>
          <a:xfrm>
            <a:off x="755576" y="1268760"/>
            <a:ext cx="7776864" cy="1200329"/>
          </a:xfrm>
          <a:prstGeom prst="rect">
            <a:avLst/>
          </a:prstGeom>
          <a:noFill/>
        </p:spPr>
        <p:txBody>
          <a:bodyPr wrap="square" rtlCol="0">
            <a:spAutoFit/>
          </a:bodyPr>
          <a:lstStyle/>
          <a:p>
            <a:r>
              <a:rPr lang="en-AU" dirty="0" smtClean="0"/>
              <a:t>What sort of Australian person do these characters emulate? Do you think it is realistic? People around the world watched this film, is this a good representation of an Australian person?</a:t>
            </a:r>
          </a:p>
          <a:p>
            <a:endParaRPr lang="en-AU" dirty="0"/>
          </a:p>
        </p:txBody>
      </p:sp>
      <p:sp>
        <p:nvSpPr>
          <p:cNvPr id="23554" name="AutoShape 2" descr="http://www.google.com.au/url?sa=i&amp;source=images&amp;cd=&amp;docid=QSXTCdM2ICRgPM&amp;tbnid=H6FK6LiK1L04fM&amp;ved=0CAUQjBw&amp;url=http%3A%2F%2Flib.store.yahoo.net%2Flib%2Fupfromaustralia%2Faussielingo.gif&amp;ei=yKe8U5_-Ls6gkQWz9YH4Aw&amp;psig=AFQjCNF_ZzYNVi2bMMJakiOFKpT3asOeRQ&amp;ust=140495904884231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23556" name="AutoShape 4" descr="http://www.google.com.au/url?sa=i&amp;source=images&amp;cd=&amp;docid=QSXTCdM2ICRgPM&amp;tbnid=H6FK6LiK1L04fM&amp;ved=0CAUQjBw&amp;url=http%3A%2F%2Flib.store.yahoo.net%2Flib%2Fupfromaustralia%2Faussielingo.gif&amp;ei=yKe8U5_-Ls6gkQWz9YH4Aw&amp;psig=AFQjCNF_ZzYNVi2bMMJakiOFKpT3asOeRQ&amp;ust=140495904884231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0" name="Finding Nemo - Fin, Noggin', Duuude!.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3048000" y="2286000"/>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8208912" cy="1080120"/>
          </a:xfrm>
        </p:spPr>
        <p:txBody>
          <a:bodyPr>
            <a:noAutofit/>
          </a:bodyPr>
          <a:lstStyle/>
          <a:p>
            <a:r>
              <a:rPr lang="en-AU" sz="3200" b="1" i="1" u="sng" dirty="0" smtClean="0">
                <a:latin typeface="Comic Sans MS" pitchFamily="66" charset="0"/>
              </a:rPr>
              <a:t>Narrative Structure</a:t>
            </a:r>
            <a:r>
              <a:rPr lang="en-AU" sz="1800" b="1" i="1" dirty="0" smtClean="0">
                <a:latin typeface="Comic Sans MS" pitchFamily="66" charset="0"/>
              </a:rPr>
              <a:t/>
            </a:r>
            <a:br>
              <a:rPr lang="en-AU" sz="1800" b="1" i="1" dirty="0" smtClean="0">
                <a:latin typeface="Comic Sans MS" pitchFamily="66" charset="0"/>
              </a:rPr>
            </a:br>
            <a:endParaRPr lang="en-AU" sz="1800" b="1" i="1" dirty="0">
              <a:latin typeface="Comic Sans MS" pitchFamily="66" charset="0"/>
            </a:endParaRPr>
          </a:p>
        </p:txBody>
      </p:sp>
      <p:sp>
        <p:nvSpPr>
          <p:cNvPr id="4" name="TextBox 3"/>
          <p:cNvSpPr txBox="1">
            <a:spLocks noChangeArrowheads="1"/>
          </p:cNvSpPr>
          <p:nvPr/>
        </p:nvSpPr>
        <p:spPr bwMode="auto">
          <a:xfrm>
            <a:off x="467544" y="1072274"/>
            <a:ext cx="82042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eaLnBrk="1" hangingPunct="1">
              <a:spcBef>
                <a:spcPct val="0"/>
              </a:spcBef>
              <a:buFontTx/>
              <a:buNone/>
            </a:pPr>
            <a:endParaRPr lang="en-US" altLang="en-US" sz="2000" b="1" i="1" dirty="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v"/>
            </a:pPr>
            <a:r>
              <a:rPr lang="en-US" altLang="en-US" sz="2000" b="1" i="1" dirty="0">
                <a:effectLst>
                  <a:outerShdw blurRad="38100" dist="38100" dir="2700000" algn="tl">
                    <a:srgbClr val="C0C0C0"/>
                  </a:outerShdw>
                </a:effectLst>
                <a:latin typeface="Calibri" panose="020F0502020204030204" pitchFamily="34" charset="0"/>
              </a:rPr>
              <a:t>Introduction that tells us who, when and </a:t>
            </a:r>
            <a:r>
              <a:rPr lang="en-US" altLang="en-US" sz="2000" b="1" i="1" dirty="0" smtClean="0">
                <a:effectLst>
                  <a:outerShdw blurRad="38100" dist="38100" dir="2700000" algn="tl">
                    <a:srgbClr val="C0C0C0"/>
                  </a:outerShdw>
                </a:effectLst>
                <a:latin typeface="Calibri" panose="020F0502020204030204" pitchFamily="34" charset="0"/>
              </a:rPr>
              <a:t>where (also called the orientation)</a:t>
            </a:r>
            <a:endParaRPr lang="en-US" altLang="en-US" sz="2000" b="1" i="1" dirty="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v"/>
            </a:pPr>
            <a:r>
              <a:rPr lang="en-US" altLang="en-US" sz="2000" b="1" i="1" dirty="0" smtClean="0">
                <a:effectLst>
                  <a:outerShdw blurRad="38100" dist="38100" dir="2700000" algn="tl">
                    <a:srgbClr val="C0C0C0"/>
                  </a:outerShdw>
                </a:effectLst>
                <a:latin typeface="Calibri" panose="020F0502020204030204" pitchFamily="34" charset="0"/>
              </a:rPr>
              <a:t>More detailed information </a:t>
            </a:r>
            <a:r>
              <a:rPr lang="en-US" altLang="en-US" sz="2000" b="1" i="1" dirty="0">
                <a:effectLst>
                  <a:outerShdw blurRad="38100" dist="38100" dir="2700000" algn="tl">
                    <a:srgbClr val="C0C0C0"/>
                  </a:outerShdw>
                </a:effectLst>
                <a:latin typeface="Calibri" panose="020F0502020204030204" pitchFamily="34" charset="0"/>
              </a:rPr>
              <a:t>is given about the main character (what they are like as a person, their situation in life, </a:t>
            </a:r>
            <a:r>
              <a:rPr lang="en-US" altLang="en-US" sz="2000" b="1" i="1" dirty="0" smtClean="0">
                <a:effectLst>
                  <a:outerShdw blurRad="38100" dist="38100" dir="2700000" algn="tl">
                    <a:srgbClr val="C0C0C0"/>
                  </a:outerShdw>
                </a:effectLst>
                <a:latin typeface="Calibri" panose="020F0502020204030204" pitchFamily="34" charset="0"/>
              </a:rPr>
              <a:t>and also other important or lesser important characters or events</a:t>
            </a:r>
            <a:endParaRPr lang="en-US" altLang="en-US" sz="2000" b="1" i="1" dirty="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v"/>
            </a:pPr>
            <a:r>
              <a:rPr lang="en-US" altLang="en-US" sz="2000" b="1" i="1" dirty="0" smtClean="0">
                <a:effectLst>
                  <a:outerShdw blurRad="38100" dist="38100" dir="2700000" algn="tl">
                    <a:srgbClr val="C0C0C0"/>
                  </a:outerShdw>
                </a:effectLst>
                <a:latin typeface="Calibri" panose="020F0502020204030204" pitchFamily="34" charset="0"/>
              </a:rPr>
              <a:t>The </a:t>
            </a:r>
            <a:r>
              <a:rPr lang="en-US" altLang="en-US" sz="2000" b="1" i="1" dirty="0">
                <a:effectLst>
                  <a:outerShdw blurRad="38100" dist="38100" dir="2700000" algn="tl">
                    <a:srgbClr val="C0C0C0"/>
                  </a:outerShdw>
                </a:effectLst>
                <a:latin typeface="Calibri" panose="020F0502020204030204" pitchFamily="34" charset="0"/>
              </a:rPr>
              <a:t>main character </a:t>
            </a:r>
            <a:r>
              <a:rPr lang="en-US" altLang="en-US" sz="2000" b="1" i="1" dirty="0" smtClean="0">
                <a:effectLst>
                  <a:outerShdw blurRad="38100" dist="38100" dir="2700000" algn="tl">
                    <a:srgbClr val="C0C0C0"/>
                  </a:outerShdw>
                </a:effectLst>
                <a:latin typeface="Calibri" panose="020F0502020204030204" pitchFamily="34" charset="0"/>
              </a:rPr>
              <a:t>(protagonist) has </a:t>
            </a:r>
            <a:r>
              <a:rPr lang="en-US" altLang="en-US" sz="2000" b="1" i="1" dirty="0">
                <a:effectLst>
                  <a:outerShdw blurRad="38100" dist="38100" dir="2700000" algn="tl">
                    <a:srgbClr val="C0C0C0"/>
                  </a:outerShdw>
                </a:effectLst>
                <a:latin typeface="Calibri" panose="020F0502020204030204" pitchFamily="34" charset="0"/>
              </a:rPr>
              <a:t>a problem (complication</a:t>
            </a:r>
            <a:r>
              <a:rPr lang="en-US" altLang="en-US" sz="2000" b="1" i="1" dirty="0" smtClean="0">
                <a:effectLst>
                  <a:outerShdw blurRad="38100" dist="38100" dir="2700000" algn="tl">
                    <a:srgbClr val="C0C0C0"/>
                  </a:outerShdw>
                </a:effectLst>
                <a:latin typeface="Calibri" panose="020F0502020204030204" pitchFamily="34" charset="0"/>
              </a:rPr>
              <a:t>) or series of problems</a:t>
            </a:r>
            <a:endParaRPr lang="en-US" altLang="en-US" sz="2000" b="1" i="1" dirty="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v"/>
            </a:pPr>
            <a:r>
              <a:rPr lang="en-US" altLang="en-US" sz="2000" b="1" i="1" dirty="0" smtClean="0">
                <a:effectLst>
                  <a:outerShdw blurRad="38100" dist="38100" dir="2700000" algn="tl">
                    <a:srgbClr val="C0C0C0"/>
                  </a:outerShdw>
                </a:effectLst>
                <a:latin typeface="Calibri" panose="020F0502020204030204" pitchFamily="34" charset="0"/>
              </a:rPr>
              <a:t>The tension builds as the size of the problem becomes apparent</a:t>
            </a:r>
          </a:p>
          <a:p>
            <a:pPr eaLnBrk="1" hangingPunct="1">
              <a:spcBef>
                <a:spcPct val="0"/>
              </a:spcBef>
              <a:buFont typeface="Wingdings" pitchFamily="2" charset="2"/>
              <a:buChar char="v"/>
            </a:pPr>
            <a:r>
              <a:rPr lang="en-US" altLang="en-US" sz="2000" b="1" i="1" dirty="0" smtClean="0">
                <a:effectLst>
                  <a:outerShdw blurRad="38100" dist="38100" dir="2700000" algn="tl">
                    <a:srgbClr val="C0C0C0"/>
                  </a:outerShdw>
                </a:effectLst>
                <a:latin typeface="Calibri" panose="020F0502020204030204" pitchFamily="34" charset="0"/>
              </a:rPr>
              <a:t>At the climax of the tension, the main character solves </a:t>
            </a:r>
            <a:r>
              <a:rPr lang="en-US" altLang="en-US" sz="2000" b="1" i="1" dirty="0">
                <a:effectLst>
                  <a:outerShdw blurRad="38100" dist="38100" dir="2700000" algn="tl">
                    <a:srgbClr val="C0C0C0"/>
                  </a:outerShdw>
                </a:effectLst>
                <a:latin typeface="Calibri" panose="020F0502020204030204" pitchFamily="34" charset="0"/>
              </a:rPr>
              <a:t>the problem in some </a:t>
            </a:r>
            <a:r>
              <a:rPr lang="en-US" altLang="en-US" sz="2000" b="1" i="1" dirty="0" smtClean="0">
                <a:effectLst>
                  <a:outerShdw blurRad="38100" dist="38100" dir="2700000" algn="tl">
                    <a:srgbClr val="C0C0C0"/>
                  </a:outerShdw>
                </a:effectLst>
                <a:latin typeface="Calibri" panose="020F0502020204030204" pitchFamily="34" charset="0"/>
              </a:rPr>
              <a:t>way, sometimes </a:t>
            </a:r>
            <a:r>
              <a:rPr lang="en-US" altLang="en-US" sz="2000" b="1" i="1" dirty="0">
                <a:effectLst>
                  <a:outerShdw blurRad="38100" dist="38100" dir="2700000" algn="tl">
                    <a:srgbClr val="C0C0C0"/>
                  </a:outerShdw>
                </a:effectLst>
                <a:latin typeface="Calibri" panose="020F0502020204030204" pitchFamily="34" charset="0"/>
              </a:rPr>
              <a:t>with help, sometimes by </a:t>
            </a:r>
            <a:r>
              <a:rPr lang="en-US" altLang="en-US" sz="2000" b="1" i="1" dirty="0" smtClean="0">
                <a:effectLst>
                  <a:outerShdw blurRad="38100" dist="38100" dir="2700000" algn="tl">
                    <a:srgbClr val="C0C0C0"/>
                  </a:outerShdw>
                </a:effectLst>
                <a:latin typeface="Calibri" panose="020F0502020204030204" pitchFamily="34" charset="0"/>
              </a:rPr>
              <a:t>themselves (resolution)</a:t>
            </a:r>
            <a:endParaRPr lang="en-US" altLang="en-US" sz="2000" b="1" i="1" dirty="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v"/>
            </a:pPr>
            <a:r>
              <a:rPr lang="en-US" altLang="en-US" sz="2000" b="1" i="1" dirty="0" smtClean="0">
                <a:effectLst>
                  <a:outerShdw blurRad="38100" dist="38100" dir="2700000" algn="tl">
                    <a:srgbClr val="C0C0C0"/>
                  </a:outerShdw>
                </a:effectLst>
                <a:latin typeface="Calibri" panose="020F0502020204030204" pitchFamily="34" charset="0"/>
              </a:rPr>
              <a:t>Things return to ‘normal’ but the main character has learned something from their experience that changes them in some way (coda)</a:t>
            </a:r>
          </a:p>
          <a:p>
            <a:pPr eaLnBrk="1" hangingPunct="1">
              <a:spcBef>
                <a:spcPct val="0"/>
              </a:spcBef>
              <a:buFont typeface="Arial" pitchFamily="34" charset="0"/>
              <a:buChar char="•"/>
            </a:pPr>
            <a:endParaRPr lang="en-US" altLang="en-US" sz="2000" b="1" i="1" dirty="0" smtClean="0">
              <a:effectLst>
                <a:outerShdw blurRad="38100" dist="38100" dir="2700000" algn="tl">
                  <a:srgbClr val="C0C0C0"/>
                </a:outerShdw>
              </a:effectLst>
              <a:latin typeface="Calibri" panose="020F0502020204030204" pitchFamily="34" charset="0"/>
            </a:endParaRPr>
          </a:p>
          <a:p>
            <a:pPr eaLnBrk="1" hangingPunct="1">
              <a:spcBef>
                <a:spcPct val="0"/>
              </a:spcBef>
            </a:pPr>
            <a:r>
              <a:rPr lang="en-US" altLang="en-US" sz="2000" b="1" i="1" dirty="0" smtClean="0">
                <a:effectLst>
                  <a:outerShdw blurRad="38100" dist="38100" dir="2700000" algn="tl">
                    <a:srgbClr val="C0C0C0"/>
                  </a:outerShdw>
                </a:effectLst>
                <a:latin typeface="Calibri" panose="020F0502020204030204" pitchFamily="34" charset="0"/>
              </a:rPr>
              <a:t>Although not all narratives follow this exactly, it is the usual format</a:t>
            </a:r>
            <a:endParaRPr lang="en-US" altLang="en-US" sz="2000" b="1" i="1" dirty="0">
              <a:effectLst>
                <a:outerShdw blurRad="38100" dist="38100" dir="2700000" algn="tl">
                  <a:srgbClr val="C0C0C0"/>
                </a:outerShdw>
              </a:effectLst>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7"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4"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1"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28"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35"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5" end="5"/>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42"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6" end="6"/>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8208912" cy="1080120"/>
          </a:xfrm>
        </p:spPr>
        <p:txBody>
          <a:bodyPr>
            <a:noAutofit/>
          </a:bodyPr>
          <a:lstStyle/>
          <a:p>
            <a:r>
              <a:rPr lang="en-AU" sz="3200" b="1" i="1" u="sng" dirty="0" smtClean="0">
                <a:latin typeface="Comic Sans MS" pitchFamily="66" charset="0"/>
              </a:rPr>
              <a:t>What Will We Be Doing?</a:t>
            </a:r>
            <a:endParaRPr lang="en-AU" sz="1800" b="1" i="1" dirty="0">
              <a:latin typeface="Comic Sans MS" pitchFamily="66" charset="0"/>
            </a:endParaRPr>
          </a:p>
        </p:txBody>
      </p:sp>
      <p:sp>
        <p:nvSpPr>
          <p:cNvPr id="4" name="TextBox 3"/>
          <p:cNvSpPr txBox="1">
            <a:spLocks noChangeArrowheads="1"/>
          </p:cNvSpPr>
          <p:nvPr/>
        </p:nvSpPr>
        <p:spPr bwMode="auto">
          <a:xfrm>
            <a:off x="539552" y="1114872"/>
            <a:ext cx="8204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eaLnBrk="1" hangingPunct="1">
              <a:spcBef>
                <a:spcPct val="0"/>
              </a:spcBef>
              <a:buFontTx/>
              <a:buNone/>
            </a:pPr>
            <a:endParaRPr lang="en-US" altLang="en-US" sz="2000" b="1" i="1" dirty="0">
              <a:effectLst>
                <a:outerShdw blurRad="38100" dist="38100" dir="2700000" algn="tl">
                  <a:srgbClr val="C0C0C0"/>
                </a:outerShdw>
              </a:effectLst>
              <a:latin typeface="Calibri" panose="020F0502020204030204" pitchFamily="34" charset="0"/>
            </a:endParaRPr>
          </a:p>
          <a:p>
            <a:pPr eaLnBrk="1" hangingPunct="1">
              <a:spcBef>
                <a:spcPct val="0"/>
              </a:spcBef>
            </a:pPr>
            <a:r>
              <a:rPr lang="en-US" altLang="en-US" sz="2000" b="1" i="1" dirty="0" smtClean="0">
                <a:effectLst>
                  <a:outerShdw blurRad="38100" dist="38100" dir="2700000" algn="tl">
                    <a:srgbClr val="C0C0C0"/>
                  </a:outerShdw>
                </a:effectLst>
                <a:latin typeface="Calibri" panose="020F0502020204030204" pitchFamily="34" charset="0"/>
              </a:rPr>
              <a:t>In this unit of work, we will be looking at how our Australian cultural identity has been built up through story telling and poetry.</a:t>
            </a:r>
          </a:p>
          <a:p>
            <a:pPr eaLnBrk="1" hangingPunct="1">
              <a:spcBef>
                <a:spcPct val="0"/>
              </a:spcBef>
            </a:pPr>
            <a:endParaRPr lang="en-US" altLang="en-US" sz="2000" b="1" i="1" dirty="0" smtClean="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Ø"/>
            </a:pPr>
            <a:r>
              <a:rPr lang="en-US" altLang="en-US" sz="2000" b="1" i="1" dirty="0" smtClean="0">
                <a:effectLst>
                  <a:outerShdw blurRad="38100" dist="38100" dir="2700000" algn="tl">
                    <a:srgbClr val="C0C0C0"/>
                  </a:outerShdw>
                </a:effectLst>
                <a:latin typeface="Calibri" panose="020F0502020204030204" pitchFamily="34" charset="0"/>
              </a:rPr>
              <a:t>We will explore original Australian story telling</a:t>
            </a:r>
          </a:p>
          <a:p>
            <a:pPr eaLnBrk="1" hangingPunct="1">
              <a:spcBef>
                <a:spcPct val="0"/>
              </a:spcBef>
              <a:buFont typeface="Wingdings" pitchFamily="2" charset="2"/>
              <a:buChar char="Ø"/>
            </a:pPr>
            <a:r>
              <a:rPr lang="en-US" altLang="en-US" sz="2000" b="1" i="1" dirty="0" smtClean="0">
                <a:effectLst>
                  <a:outerShdw blurRad="38100" dist="38100" dir="2700000" algn="tl">
                    <a:srgbClr val="C0C0C0"/>
                  </a:outerShdw>
                </a:effectLst>
                <a:latin typeface="Calibri" panose="020F0502020204030204" pitchFamily="34" charset="0"/>
              </a:rPr>
              <a:t>Look at a mini history of Australian story telling for children with some famous children’s authors</a:t>
            </a:r>
          </a:p>
          <a:p>
            <a:pPr eaLnBrk="1" hangingPunct="1">
              <a:spcBef>
                <a:spcPct val="0"/>
              </a:spcBef>
              <a:buFont typeface="Wingdings" pitchFamily="2" charset="2"/>
              <a:buChar char="Ø"/>
            </a:pPr>
            <a:r>
              <a:rPr lang="en-US" altLang="en-US" sz="2000" b="1" i="1" dirty="0" smtClean="0">
                <a:effectLst>
                  <a:outerShdw blurRad="38100" dist="38100" dir="2700000" algn="tl">
                    <a:srgbClr val="C0C0C0"/>
                  </a:outerShdw>
                </a:effectLst>
                <a:latin typeface="Calibri" panose="020F0502020204030204" pitchFamily="34" charset="0"/>
              </a:rPr>
              <a:t>Study Misery Guts by Morris </a:t>
            </a:r>
            <a:r>
              <a:rPr lang="en-US" altLang="en-US" sz="2000" b="1" i="1" dirty="0" err="1" smtClean="0">
                <a:effectLst>
                  <a:outerShdw blurRad="38100" dist="38100" dir="2700000" algn="tl">
                    <a:srgbClr val="C0C0C0"/>
                  </a:outerShdw>
                </a:effectLst>
                <a:latin typeface="Calibri" panose="020F0502020204030204" pitchFamily="34" charset="0"/>
              </a:rPr>
              <a:t>Gleitzman</a:t>
            </a:r>
            <a:endParaRPr lang="en-US" altLang="en-US" sz="2000" b="1" i="1" dirty="0" smtClean="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Ø"/>
            </a:pPr>
            <a:r>
              <a:rPr lang="en-US" altLang="en-US" sz="2000" b="1" i="1" dirty="0" smtClean="0">
                <a:effectLst>
                  <a:outerShdw blurRad="38100" dist="38100" dir="2700000" algn="tl">
                    <a:srgbClr val="C0C0C0"/>
                  </a:outerShdw>
                </a:effectLst>
                <a:latin typeface="Calibri" panose="020F0502020204030204" pitchFamily="34" charset="0"/>
              </a:rPr>
              <a:t>Learn how to ‘read’ a website</a:t>
            </a:r>
          </a:p>
          <a:p>
            <a:pPr eaLnBrk="1" hangingPunct="1">
              <a:spcBef>
                <a:spcPct val="0"/>
              </a:spcBef>
              <a:buFont typeface="Wingdings" pitchFamily="2" charset="2"/>
              <a:buChar char="Ø"/>
            </a:pPr>
            <a:r>
              <a:rPr lang="en-US" altLang="en-US" sz="2000" b="1" i="1" dirty="0" smtClean="0">
                <a:effectLst>
                  <a:outerShdw blurRad="38100" dist="38100" dir="2700000" algn="tl">
                    <a:srgbClr val="C0C0C0"/>
                  </a:outerShdw>
                </a:effectLst>
                <a:latin typeface="Calibri" panose="020F0502020204030204" pitchFamily="34" charset="0"/>
              </a:rPr>
              <a:t>Study some classic, iconic Australian poems</a:t>
            </a:r>
          </a:p>
          <a:p>
            <a:pPr eaLnBrk="1" hangingPunct="1">
              <a:spcBef>
                <a:spcPct val="0"/>
              </a:spcBef>
              <a:buFont typeface="Wingdings" pitchFamily="2" charset="2"/>
              <a:buChar char="Ø"/>
            </a:pPr>
            <a:r>
              <a:rPr lang="en-US" altLang="en-US" sz="2000" b="1" i="1" dirty="0" smtClean="0">
                <a:effectLst>
                  <a:outerShdw blurRad="38100" dist="38100" dir="2700000" algn="tl">
                    <a:srgbClr val="C0C0C0"/>
                  </a:outerShdw>
                </a:effectLst>
                <a:latin typeface="Calibri" panose="020F0502020204030204" pitchFamily="34" charset="0"/>
              </a:rPr>
              <a:t>Look at the use of Aussie Slang in our literature</a:t>
            </a:r>
          </a:p>
          <a:p>
            <a:pPr eaLnBrk="1" hangingPunct="1">
              <a:spcBef>
                <a:spcPct val="0"/>
              </a:spcBef>
              <a:buFont typeface="Wingdings" pitchFamily="2" charset="2"/>
              <a:buChar char="Ø"/>
            </a:pPr>
            <a:r>
              <a:rPr lang="en-US" altLang="en-US" sz="2000" b="1" i="1" dirty="0" smtClean="0">
                <a:effectLst>
                  <a:outerShdw blurRad="38100" dist="38100" dir="2700000" algn="tl">
                    <a:srgbClr val="C0C0C0"/>
                  </a:outerShdw>
                </a:effectLst>
                <a:latin typeface="Calibri" panose="020F0502020204030204" pitchFamily="34" charset="0"/>
              </a:rPr>
              <a:t>Finish with an Australian film</a:t>
            </a:r>
            <a:endParaRPr lang="en-US" altLang="en-US" sz="2000" b="1" i="1" dirty="0">
              <a:effectLst>
                <a:outerShdw blurRad="38100" dist="38100" dir="2700000" algn="tl">
                  <a:srgbClr val="C0C0C0"/>
                </a:outerShdw>
              </a:effectLst>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7"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14"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21"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8"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35"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42"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7" end="7"/>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9"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51" dur="80"/>
                                        <p:tgtEl>
                                          <p:spTgt spid="4">
                                            <p:txEl>
                                              <p:pRg st="8" end="8"/>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56"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58" dur="80"/>
                                        <p:tgtEl>
                                          <p:spTgt spid="4">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8208912" cy="1080120"/>
          </a:xfrm>
        </p:spPr>
        <p:txBody>
          <a:bodyPr>
            <a:noAutofit/>
          </a:bodyPr>
          <a:lstStyle/>
          <a:p>
            <a:r>
              <a:rPr lang="en-AU" sz="3200" b="1" i="1" u="sng" dirty="0" smtClean="0">
                <a:latin typeface="Comic Sans MS" pitchFamily="66" charset="0"/>
              </a:rPr>
              <a:t>The First and Original Stories</a:t>
            </a:r>
            <a:endParaRPr lang="en-AU" sz="1800" b="1" i="1" dirty="0">
              <a:latin typeface="Comic Sans MS" pitchFamily="66" charset="0"/>
            </a:endParaRPr>
          </a:p>
        </p:txBody>
      </p:sp>
      <p:sp>
        <p:nvSpPr>
          <p:cNvPr id="4" name="TextBox 3"/>
          <p:cNvSpPr txBox="1">
            <a:spLocks noChangeArrowheads="1"/>
          </p:cNvSpPr>
          <p:nvPr/>
        </p:nvSpPr>
        <p:spPr bwMode="auto">
          <a:xfrm>
            <a:off x="539552" y="1422648"/>
            <a:ext cx="8204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eaLnBrk="1" hangingPunct="1">
              <a:spcBef>
                <a:spcPct val="0"/>
              </a:spcBef>
              <a:buFontTx/>
              <a:buNone/>
            </a:pPr>
            <a:endParaRPr lang="en-US" altLang="en-US" sz="2000" b="1" i="1" dirty="0">
              <a:effectLst>
                <a:outerShdw blurRad="38100" dist="38100" dir="2700000" algn="tl">
                  <a:srgbClr val="C0C0C0"/>
                </a:outerShdw>
              </a:effectLst>
              <a:latin typeface="Calibri" panose="020F0502020204030204" pitchFamily="34" charset="0"/>
            </a:endParaRPr>
          </a:p>
          <a:p>
            <a:pPr eaLnBrk="1" hangingPunct="1">
              <a:spcBef>
                <a:spcPct val="0"/>
              </a:spcBef>
            </a:pPr>
            <a:r>
              <a:rPr lang="en-US" altLang="en-US" sz="2000" b="1" i="1" dirty="0" smtClean="0">
                <a:effectLst>
                  <a:outerShdw blurRad="38100" dist="38100" dir="2700000" algn="tl">
                    <a:srgbClr val="C0C0C0"/>
                  </a:outerShdw>
                </a:effectLst>
                <a:latin typeface="Calibri" panose="020F0502020204030204" pitchFamily="34" charset="0"/>
              </a:rPr>
              <a:t>Aboriginal people told their children stories just like us, but instead of writing them down, they passed them on orally, and through art, songs and dance.</a:t>
            </a:r>
          </a:p>
          <a:p>
            <a:pPr eaLnBrk="1" hangingPunct="1">
              <a:spcBef>
                <a:spcPct val="0"/>
              </a:spcBef>
            </a:pPr>
            <a:endParaRPr lang="en-US" altLang="en-US" sz="2000" b="1" i="1" dirty="0" smtClean="0">
              <a:effectLst>
                <a:outerShdw blurRad="38100" dist="38100" dir="2700000" algn="tl">
                  <a:srgbClr val="C0C0C0"/>
                </a:outerShdw>
              </a:effectLst>
              <a:latin typeface="Calibri" panose="020F0502020204030204" pitchFamily="34" charset="0"/>
            </a:endParaRPr>
          </a:p>
          <a:p>
            <a:pPr eaLnBrk="1" hangingPunct="1">
              <a:spcBef>
                <a:spcPct val="0"/>
              </a:spcBef>
            </a:pPr>
            <a:endParaRPr lang="en-US" altLang="en-US" sz="2000" b="1" i="1" dirty="0" smtClean="0">
              <a:effectLst>
                <a:outerShdw blurRad="38100" dist="38100" dir="2700000" algn="tl">
                  <a:srgbClr val="C0C0C0"/>
                </a:outerShdw>
              </a:effectLst>
              <a:latin typeface="Calibri" panose="020F0502020204030204" pitchFamily="34" charset="0"/>
            </a:endParaRPr>
          </a:p>
        </p:txBody>
      </p:sp>
      <p:pic>
        <p:nvPicPr>
          <p:cNvPr id="14338" name="Picture 2" descr="http://www.supportingcarers.snaicc.org.au/_lib/img/3.1/hero.jpg"/>
          <p:cNvPicPr>
            <a:picLocks noChangeAspect="1" noChangeArrowheads="1"/>
          </p:cNvPicPr>
          <p:nvPr/>
        </p:nvPicPr>
        <p:blipFill>
          <a:blip r:embed="rId2" cstate="print"/>
          <a:srcRect/>
          <a:stretch>
            <a:fillRect/>
          </a:stretch>
        </p:blipFill>
        <p:spPr bwMode="auto">
          <a:xfrm>
            <a:off x="827584" y="3068960"/>
            <a:ext cx="7344816" cy="3146962"/>
          </a:xfrm>
          <a:prstGeom prst="rect">
            <a:avLst/>
          </a:prstGeom>
          <a:noFill/>
        </p:spPr>
      </p:pic>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http://www.supportingcarers.snaicc.org.au/3.3b.html</a:t>
            </a:r>
            <a:endParaRPr lang="en-AU" sz="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7"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8208912" cy="1080120"/>
          </a:xfrm>
        </p:spPr>
        <p:txBody>
          <a:bodyPr>
            <a:noAutofit/>
          </a:bodyPr>
          <a:lstStyle/>
          <a:p>
            <a:r>
              <a:rPr lang="en-AU" sz="3200" b="1" i="1" u="sng" dirty="0" smtClean="0">
                <a:latin typeface="Comic Sans MS" pitchFamily="66" charset="0"/>
              </a:rPr>
              <a:t>What You Have To Do</a:t>
            </a:r>
            <a:br>
              <a:rPr lang="en-AU" sz="3200" b="1" i="1" u="sng" dirty="0" smtClean="0">
                <a:latin typeface="Comic Sans MS" pitchFamily="66" charset="0"/>
              </a:rPr>
            </a:br>
            <a:endParaRPr lang="en-AU" sz="1800" b="1" i="1" dirty="0">
              <a:latin typeface="Comic Sans MS" pitchFamily="66" charset="0"/>
            </a:endParaRPr>
          </a:p>
        </p:txBody>
      </p:sp>
      <p:sp>
        <p:nvSpPr>
          <p:cNvPr id="4" name="TextBox 3"/>
          <p:cNvSpPr txBox="1">
            <a:spLocks noChangeArrowheads="1"/>
          </p:cNvSpPr>
          <p:nvPr/>
        </p:nvSpPr>
        <p:spPr bwMode="auto">
          <a:xfrm>
            <a:off x="539552" y="1105000"/>
            <a:ext cx="82042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eaLnBrk="1" hangingPunct="1">
              <a:spcBef>
                <a:spcPct val="0"/>
              </a:spcBef>
              <a:buFontTx/>
              <a:buNone/>
            </a:pPr>
            <a:endParaRPr lang="en-US" altLang="en-US" sz="2000" b="1" i="1" dirty="0">
              <a:effectLst>
                <a:outerShdw blurRad="38100" dist="38100" dir="2700000" algn="tl">
                  <a:srgbClr val="C0C0C0"/>
                </a:outerShdw>
              </a:effectLst>
              <a:latin typeface="Calibri" panose="020F0502020204030204" pitchFamily="34" charset="0"/>
            </a:endParaRPr>
          </a:p>
          <a:p>
            <a:pPr eaLnBrk="1" hangingPunct="1"/>
            <a:r>
              <a:rPr lang="en-US" altLang="en-US" sz="2000" b="1" i="1" dirty="0" smtClean="0">
                <a:effectLst>
                  <a:outerShdw blurRad="38100" dist="38100" dir="2700000" algn="tl">
                    <a:srgbClr val="C0C0C0"/>
                  </a:outerShdw>
                </a:effectLst>
                <a:latin typeface="Calibri" panose="020F0502020204030204" pitchFamily="34" charset="0"/>
              </a:rPr>
              <a:t>Explore the website called ‘Dust Echoes’     </a:t>
            </a:r>
            <a:r>
              <a:rPr lang="en-US" altLang="en-US" sz="2000" b="1" i="1" dirty="0" smtClean="0">
                <a:effectLst>
                  <a:outerShdw blurRad="38100" dist="38100" dir="2700000" algn="tl">
                    <a:srgbClr val="C0C0C0"/>
                  </a:outerShdw>
                </a:effectLst>
                <a:latin typeface="Calibri" panose="020F0502020204030204" pitchFamily="34" charset="0"/>
                <a:hlinkClick r:id="rId3"/>
              </a:rPr>
              <a:t>Dust Echoes</a:t>
            </a:r>
            <a:endParaRPr lang="en-US" altLang="en-US" sz="2000" b="1" i="1" dirty="0" smtClean="0">
              <a:effectLst>
                <a:outerShdw blurRad="38100" dist="38100" dir="2700000" algn="tl">
                  <a:srgbClr val="C0C0C0"/>
                </a:outerShdw>
              </a:effectLst>
              <a:latin typeface="Calibri" panose="020F0502020204030204" pitchFamily="34" charset="0"/>
            </a:endParaRPr>
          </a:p>
          <a:p>
            <a:pPr eaLnBrk="1" hangingPunct="1"/>
            <a:endParaRPr lang="en-US" altLang="en-US" sz="2000" b="1" i="1" dirty="0" smtClean="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v"/>
            </a:pPr>
            <a:r>
              <a:rPr lang="en-US" altLang="en-US" sz="2000" b="1" i="1" dirty="0" smtClean="0">
                <a:effectLst>
                  <a:outerShdw blurRad="38100" dist="38100" dir="2700000" algn="tl">
                    <a:srgbClr val="C0C0C0"/>
                  </a:outerShdw>
                </a:effectLst>
                <a:latin typeface="Calibri" panose="020F0502020204030204" pitchFamily="34" charset="0"/>
              </a:rPr>
              <a:t>Have a good look around the site</a:t>
            </a:r>
          </a:p>
          <a:p>
            <a:pPr eaLnBrk="1" hangingPunct="1">
              <a:spcBef>
                <a:spcPct val="0"/>
              </a:spcBef>
              <a:buFont typeface="Wingdings" pitchFamily="2" charset="2"/>
              <a:buChar char="v"/>
            </a:pPr>
            <a:endParaRPr lang="en-US" altLang="en-US" sz="2000" b="1" i="1" dirty="0" smtClean="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v"/>
            </a:pPr>
            <a:r>
              <a:rPr lang="en-US" altLang="en-US" sz="2000" b="1" i="1" dirty="0" smtClean="0">
                <a:effectLst>
                  <a:outerShdw blurRad="38100" dist="38100" dir="2700000" algn="tl">
                    <a:srgbClr val="C0C0C0"/>
                  </a:outerShdw>
                </a:effectLst>
                <a:latin typeface="Calibri" panose="020F0502020204030204" pitchFamily="34" charset="0"/>
              </a:rPr>
              <a:t>Watch at least 4 of the stories</a:t>
            </a:r>
          </a:p>
          <a:p>
            <a:pPr eaLnBrk="1" hangingPunct="1">
              <a:spcBef>
                <a:spcPct val="0"/>
              </a:spcBef>
              <a:buFont typeface="Wingdings" pitchFamily="2" charset="2"/>
              <a:buChar char="v"/>
            </a:pPr>
            <a:endParaRPr lang="en-US" altLang="en-US" sz="2000" b="1" i="1" dirty="0" smtClean="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v"/>
            </a:pPr>
            <a:r>
              <a:rPr lang="en-US" altLang="en-US" sz="2000" b="1" i="1" dirty="0" smtClean="0">
                <a:effectLst>
                  <a:outerShdw blurRad="38100" dist="38100" dir="2700000" algn="tl">
                    <a:srgbClr val="C0C0C0"/>
                  </a:outerShdw>
                </a:effectLst>
                <a:latin typeface="Calibri" panose="020F0502020204030204" pitchFamily="34" charset="0"/>
              </a:rPr>
              <a:t>Take at least 2 quizzes</a:t>
            </a:r>
          </a:p>
          <a:p>
            <a:pPr eaLnBrk="1" hangingPunct="1">
              <a:spcBef>
                <a:spcPct val="0"/>
              </a:spcBef>
              <a:buFont typeface="Wingdings" pitchFamily="2" charset="2"/>
              <a:buChar char="v"/>
            </a:pPr>
            <a:endParaRPr lang="en-US" altLang="en-US" sz="2000" b="1" i="1" dirty="0" smtClean="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v"/>
            </a:pPr>
            <a:r>
              <a:rPr lang="en-US" altLang="en-US" sz="2000" b="1" i="1" dirty="0" smtClean="0">
                <a:effectLst>
                  <a:outerShdw blurRad="38100" dist="38100" dir="2700000" algn="tl">
                    <a:srgbClr val="C0C0C0"/>
                  </a:outerShdw>
                </a:effectLst>
                <a:latin typeface="Calibri" panose="020F0502020204030204" pitchFamily="34" charset="0"/>
              </a:rPr>
              <a:t>Make one film clip of your own using the section called /mash it up’ which is at the bottom left of your story screen</a:t>
            </a:r>
          </a:p>
          <a:p>
            <a:pPr eaLnBrk="1" hangingPunct="1">
              <a:spcBef>
                <a:spcPct val="0"/>
              </a:spcBef>
              <a:buFont typeface="Wingdings" pitchFamily="2" charset="2"/>
              <a:buChar char="v"/>
            </a:pPr>
            <a:endParaRPr lang="en-US" altLang="en-US" sz="2000" b="1" i="1" dirty="0" smtClean="0">
              <a:effectLst>
                <a:outerShdw blurRad="38100" dist="38100" dir="2700000" algn="tl">
                  <a:srgbClr val="C0C0C0"/>
                </a:outerShdw>
              </a:effectLst>
              <a:latin typeface="Calibri" panose="020F0502020204030204" pitchFamily="34" charset="0"/>
            </a:endParaRPr>
          </a:p>
          <a:p>
            <a:pPr eaLnBrk="1" hangingPunct="1">
              <a:spcBef>
                <a:spcPct val="0"/>
              </a:spcBef>
              <a:buFont typeface="Wingdings" pitchFamily="2" charset="2"/>
              <a:buChar char="v"/>
            </a:pPr>
            <a:r>
              <a:rPr lang="en-US" altLang="en-US" sz="2000" b="1" i="1" dirty="0" smtClean="0">
                <a:effectLst>
                  <a:outerShdw blurRad="38100" dist="38100" dir="2700000" algn="tl">
                    <a:srgbClr val="C0C0C0"/>
                  </a:outerShdw>
                </a:effectLst>
                <a:latin typeface="Calibri" panose="020F0502020204030204" pitchFamily="34" charset="0"/>
              </a:rPr>
              <a:t>Show the film you made to a friend</a:t>
            </a: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http://www.supportingcarers.snaicc.org.au/3.3b.html</a:t>
            </a:r>
            <a:endParaRPr lang="en-AU" sz="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7"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14"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1"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5" end="5"/>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28"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7" end="7"/>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35"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9" end="9"/>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42"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8208912" cy="1080120"/>
          </a:xfrm>
        </p:spPr>
        <p:txBody>
          <a:bodyPr>
            <a:noAutofit/>
          </a:bodyPr>
          <a:lstStyle/>
          <a:p>
            <a:r>
              <a:rPr lang="en-AU" sz="3200" b="1" i="1" u="sng" dirty="0" smtClean="0">
                <a:latin typeface="Comic Sans MS" pitchFamily="66" charset="0"/>
              </a:rPr>
              <a:t>Early European Story Telling</a:t>
            </a:r>
            <a:endParaRPr lang="en-AU" sz="1800" b="1" i="1" dirty="0">
              <a:latin typeface="Comic Sans MS" pitchFamily="66" charset="0"/>
            </a:endParaRPr>
          </a:p>
        </p:txBody>
      </p:sp>
      <p:sp>
        <p:nvSpPr>
          <p:cNvPr id="4" name="TextBox 3"/>
          <p:cNvSpPr txBox="1">
            <a:spLocks noChangeArrowheads="1"/>
          </p:cNvSpPr>
          <p:nvPr/>
        </p:nvSpPr>
        <p:spPr bwMode="auto">
          <a:xfrm>
            <a:off x="611560" y="917137"/>
            <a:ext cx="4248472"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eaLnBrk="1" hangingPunct="1">
              <a:spcBef>
                <a:spcPct val="0"/>
              </a:spcBef>
              <a:buFontTx/>
              <a:buNone/>
            </a:pPr>
            <a:endParaRPr lang="en-US" altLang="en-US" sz="2000" b="1" i="1" dirty="0">
              <a:effectLst>
                <a:outerShdw blurRad="38100" dist="38100" dir="2700000" algn="tl">
                  <a:srgbClr val="C0C0C0"/>
                </a:outerShdw>
              </a:effectLst>
              <a:latin typeface="Calibri" panose="020F0502020204030204" pitchFamily="34" charset="0"/>
            </a:endParaRPr>
          </a:p>
          <a:p>
            <a:pPr eaLnBrk="1" hangingPunct="1">
              <a:spcBef>
                <a:spcPct val="0"/>
              </a:spcBef>
            </a:pPr>
            <a:r>
              <a:rPr lang="en-US" altLang="en-US" sz="2000" b="1" i="1" dirty="0" smtClean="0">
                <a:effectLst>
                  <a:outerShdw blurRad="38100" dist="38100" dir="2700000" algn="tl">
                    <a:srgbClr val="C0C0C0"/>
                  </a:outerShdw>
                </a:effectLst>
                <a:latin typeface="Calibri" panose="020F0502020204030204" pitchFamily="34" charset="0"/>
              </a:rPr>
              <a:t>The first book written for children in Australia once European settlement occurred was called ‘A Mother’s Offering to Her Children’ and was written by ‘a lady long resident in New South Wales’. Your teacher may read you some bits from it, but by today’s standards, it is largely inappropriate for children and very ‘politically incorrect’.</a:t>
            </a:r>
          </a:p>
          <a:p>
            <a:pPr eaLnBrk="1" hangingPunct="1">
              <a:spcBef>
                <a:spcPct val="0"/>
              </a:spcBef>
            </a:pPr>
            <a:r>
              <a:rPr lang="en-US" altLang="en-US" sz="2000" b="1" i="1" dirty="0" smtClean="0">
                <a:effectLst>
                  <a:outerShdw blurRad="38100" dist="38100" dir="2700000" algn="tl">
                    <a:srgbClr val="C0C0C0"/>
                  </a:outerShdw>
                </a:effectLst>
                <a:latin typeface="Calibri" panose="020F0502020204030204" pitchFamily="34" charset="0"/>
              </a:rPr>
              <a:t>This is the ‘preface’. Look at how language has changed since 1844.  Can you find some words you don’t know? Why do you think she addressed it Master </a:t>
            </a:r>
            <a:r>
              <a:rPr lang="en-US" altLang="en-US" sz="2000" b="1" i="1" dirty="0" err="1" smtClean="0">
                <a:effectLst>
                  <a:outerShdw blurRad="38100" dist="38100" dir="2700000" algn="tl">
                    <a:srgbClr val="C0C0C0"/>
                  </a:outerShdw>
                </a:effectLst>
                <a:latin typeface="Calibri" panose="020F0502020204030204" pitchFamily="34" charset="0"/>
              </a:rPr>
              <a:t>Gipps</a:t>
            </a:r>
            <a:r>
              <a:rPr lang="en-US" altLang="en-US" sz="2000" b="1" i="1" dirty="0" smtClean="0">
                <a:effectLst>
                  <a:outerShdw blurRad="38100" dist="38100" dir="2700000" algn="tl">
                    <a:srgbClr val="C0C0C0"/>
                  </a:outerShdw>
                </a:effectLst>
                <a:latin typeface="Calibri" panose="020F0502020204030204" pitchFamily="34" charset="0"/>
              </a:rPr>
              <a:t>? What sort of person do you think she might have been?</a:t>
            </a:r>
          </a:p>
          <a:p>
            <a:pPr eaLnBrk="1" hangingPunct="1">
              <a:spcBef>
                <a:spcPct val="0"/>
              </a:spcBef>
            </a:pPr>
            <a:endParaRPr lang="en-US" altLang="en-US" sz="2000" b="1" i="1" dirty="0" smtClean="0">
              <a:effectLst>
                <a:outerShdw blurRad="38100" dist="38100" dir="2700000" algn="tl">
                  <a:srgbClr val="C0C0C0"/>
                </a:outerShdw>
              </a:effectLst>
              <a:latin typeface="Calibri" panose="020F0502020204030204" pitchFamily="34" charset="0"/>
            </a:endParaRPr>
          </a:p>
        </p:txBody>
      </p:sp>
      <p:sp>
        <p:nvSpPr>
          <p:cNvPr id="5" name="TextBox 4"/>
          <p:cNvSpPr txBox="1"/>
          <p:nvPr/>
        </p:nvSpPr>
        <p:spPr>
          <a:xfrm>
            <a:off x="6300192" y="6657945"/>
            <a:ext cx="2376264" cy="200055"/>
          </a:xfrm>
          <a:prstGeom prst="rect">
            <a:avLst/>
          </a:prstGeom>
          <a:noFill/>
        </p:spPr>
        <p:txBody>
          <a:bodyPr wrap="square" rtlCol="0">
            <a:spAutoFit/>
          </a:bodyPr>
          <a:lstStyle/>
          <a:p>
            <a:r>
              <a:rPr lang="en-AU" sz="700" dirty="0" smtClean="0"/>
              <a:t>National Library of Australia – Digital Collections</a:t>
            </a:r>
            <a:endParaRPr lang="en-AU" sz="700" dirty="0"/>
          </a:p>
        </p:txBody>
      </p:sp>
      <p:pic>
        <p:nvPicPr>
          <p:cNvPr id="6" name="Picture 5" descr="book.jpg"/>
          <p:cNvPicPr>
            <a:picLocks noChangeAspect="1"/>
          </p:cNvPicPr>
          <p:nvPr/>
        </p:nvPicPr>
        <p:blipFill>
          <a:blip r:embed="rId2" cstate="print"/>
          <a:srcRect l="6175" t="8001" r="11653" b="13251"/>
          <a:stretch>
            <a:fillRect/>
          </a:stretch>
        </p:blipFill>
        <p:spPr>
          <a:xfrm>
            <a:off x="5292080" y="1124744"/>
            <a:ext cx="3240360" cy="54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7"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4"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8208912" cy="1080120"/>
          </a:xfrm>
        </p:spPr>
        <p:txBody>
          <a:bodyPr>
            <a:noAutofit/>
          </a:bodyPr>
          <a:lstStyle/>
          <a:p>
            <a:r>
              <a:rPr lang="en-AU" sz="3200" b="1" i="1" u="sng" dirty="0" smtClean="0">
                <a:latin typeface="Comic Sans MS" pitchFamily="66" charset="0"/>
              </a:rPr>
              <a:t>Seven Little Australians</a:t>
            </a:r>
            <a:endParaRPr lang="en-AU" sz="1800" b="1" i="1" dirty="0">
              <a:latin typeface="Comic Sans MS" pitchFamily="66" charset="0"/>
            </a:endParaRPr>
          </a:p>
        </p:txBody>
      </p:sp>
      <p:sp>
        <p:nvSpPr>
          <p:cNvPr id="4" name="TextBox 3"/>
          <p:cNvSpPr txBox="1">
            <a:spLocks noChangeArrowheads="1"/>
          </p:cNvSpPr>
          <p:nvPr/>
        </p:nvSpPr>
        <p:spPr bwMode="auto">
          <a:xfrm>
            <a:off x="467544" y="548680"/>
            <a:ext cx="828092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a:lstStyle>
          <a:p>
            <a:pPr eaLnBrk="1" hangingPunct="1">
              <a:spcBef>
                <a:spcPct val="0"/>
              </a:spcBef>
              <a:buFontTx/>
              <a:buNone/>
            </a:pPr>
            <a:endParaRPr lang="en-US" altLang="en-US" sz="2000" b="1" i="1" dirty="0">
              <a:effectLst>
                <a:outerShdw blurRad="38100" dist="38100" dir="2700000" algn="tl">
                  <a:srgbClr val="C0C0C0"/>
                </a:outerShdw>
              </a:effectLst>
              <a:latin typeface="Calibri" panose="020F0502020204030204" pitchFamily="34" charset="0"/>
            </a:endParaRPr>
          </a:p>
          <a:p>
            <a:pPr eaLnBrk="1" hangingPunct="1">
              <a:spcBef>
                <a:spcPct val="0"/>
              </a:spcBef>
            </a:pPr>
            <a:r>
              <a:rPr lang="en-US" altLang="en-US" sz="2000" b="1" i="1" dirty="0" smtClean="0">
                <a:effectLst>
                  <a:outerShdw blurRad="38100" dist="38100" dir="2700000" algn="tl">
                    <a:srgbClr val="C0C0C0"/>
                  </a:outerShdw>
                </a:effectLst>
                <a:latin typeface="Calibri" panose="020F0502020204030204" pitchFamily="34" charset="0"/>
              </a:rPr>
              <a:t>This famous book was published in 1894 and was written by Ethel S. Turner. (1873-1958) It was about the adventures of a family of children living out in the bush. What can you infer from looking at both covers? In what ways have publications of children’s books changed over time?</a:t>
            </a:r>
          </a:p>
        </p:txBody>
      </p:sp>
      <p:sp>
        <p:nvSpPr>
          <p:cNvPr id="5" name="TextBox 4"/>
          <p:cNvSpPr txBox="1"/>
          <p:nvPr/>
        </p:nvSpPr>
        <p:spPr>
          <a:xfrm>
            <a:off x="899592" y="6453336"/>
            <a:ext cx="7056784" cy="246221"/>
          </a:xfrm>
          <a:prstGeom prst="rect">
            <a:avLst/>
          </a:prstGeom>
          <a:noFill/>
        </p:spPr>
        <p:txBody>
          <a:bodyPr wrap="square" rtlCol="0">
            <a:spAutoFit/>
          </a:bodyPr>
          <a:lstStyle/>
          <a:p>
            <a:r>
              <a:rPr lang="en-AU" sz="1000" dirty="0" smtClean="0">
                <a:hlinkClick r:id="rId2"/>
              </a:rPr>
              <a:t>https://www.youtube.com/watch?v=QBjaP9TC_KM</a:t>
            </a:r>
            <a:r>
              <a:rPr lang="en-AU" sz="1000" dirty="0" smtClean="0"/>
              <a:t>  You can watch the first episode of the television series made from the book</a:t>
            </a:r>
            <a:endParaRPr lang="en-AU" sz="1000" dirty="0"/>
          </a:p>
        </p:txBody>
      </p:sp>
      <p:pic>
        <p:nvPicPr>
          <p:cNvPr id="7" name="Picture 6" descr="book2.jpg"/>
          <p:cNvPicPr>
            <a:picLocks noChangeAspect="1"/>
          </p:cNvPicPr>
          <p:nvPr/>
        </p:nvPicPr>
        <p:blipFill>
          <a:blip r:embed="rId3" cstate="print"/>
          <a:stretch>
            <a:fillRect/>
          </a:stretch>
        </p:blipFill>
        <p:spPr>
          <a:xfrm>
            <a:off x="827584" y="2132856"/>
            <a:ext cx="3096344" cy="4234317"/>
          </a:xfrm>
          <a:prstGeom prst="rect">
            <a:avLst/>
          </a:prstGeom>
        </p:spPr>
      </p:pic>
      <p:pic>
        <p:nvPicPr>
          <p:cNvPr id="8" name="Picture 7" descr="book3.jpg"/>
          <p:cNvPicPr>
            <a:picLocks noChangeAspect="1"/>
          </p:cNvPicPr>
          <p:nvPr/>
        </p:nvPicPr>
        <p:blipFill>
          <a:blip r:embed="rId4" cstate="print"/>
          <a:stretch>
            <a:fillRect/>
          </a:stretch>
        </p:blipFill>
        <p:spPr>
          <a:xfrm>
            <a:off x="5580112" y="2348880"/>
            <a:ext cx="2422979" cy="38884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7"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8208912" cy="1080120"/>
          </a:xfrm>
        </p:spPr>
        <p:txBody>
          <a:bodyPr>
            <a:noAutofit/>
          </a:bodyPr>
          <a:lstStyle/>
          <a:p>
            <a:r>
              <a:rPr lang="en-AU" sz="3200" b="1" i="1" u="sng" dirty="0" smtClean="0">
                <a:latin typeface="Comic Sans MS" pitchFamily="66" charset="0"/>
              </a:rPr>
              <a:t>May Gibbs</a:t>
            </a:r>
            <a:r>
              <a:rPr lang="en-AU" sz="3200" i="1" dirty="0" smtClean="0">
                <a:latin typeface="Comic Sans MS" pitchFamily="66" charset="0"/>
              </a:rPr>
              <a:t> </a:t>
            </a:r>
            <a:r>
              <a:rPr lang="en-AU" sz="2000" i="1" dirty="0" smtClean="0">
                <a:latin typeface="Comic Sans MS" pitchFamily="66" charset="0"/>
              </a:rPr>
              <a:t>(1877-1969)</a:t>
            </a:r>
            <a:endParaRPr lang="en-AU" sz="1200" b="1" i="1" dirty="0">
              <a:latin typeface="Comic Sans MS" pitchFamily="66" charset="0"/>
            </a:endParaRPr>
          </a:p>
        </p:txBody>
      </p:sp>
      <p:sp>
        <p:nvSpPr>
          <p:cNvPr id="6" name="TextBox 5"/>
          <p:cNvSpPr txBox="1"/>
          <p:nvPr/>
        </p:nvSpPr>
        <p:spPr>
          <a:xfrm>
            <a:off x="1187624" y="3501008"/>
            <a:ext cx="6912768" cy="523220"/>
          </a:xfrm>
          <a:prstGeom prst="rect">
            <a:avLst/>
          </a:prstGeom>
          <a:noFill/>
        </p:spPr>
        <p:txBody>
          <a:bodyPr wrap="square" rtlCol="0">
            <a:spAutoFit/>
          </a:bodyPr>
          <a:lstStyle/>
          <a:p>
            <a:r>
              <a:rPr lang="en-AU" sz="2800" dirty="0" smtClean="0">
                <a:hlinkClick r:id="rId2"/>
              </a:rPr>
              <a:t>May Gibbs</a:t>
            </a:r>
            <a:endParaRPr lang="en-AU" sz="2800" dirty="0"/>
          </a:p>
        </p:txBody>
      </p:sp>
      <p:sp>
        <p:nvSpPr>
          <p:cNvPr id="7" name="TextBox 6"/>
          <p:cNvSpPr txBox="1"/>
          <p:nvPr/>
        </p:nvSpPr>
        <p:spPr>
          <a:xfrm>
            <a:off x="467544" y="1196752"/>
            <a:ext cx="8352928" cy="1754326"/>
          </a:xfrm>
          <a:prstGeom prst="rect">
            <a:avLst/>
          </a:prstGeom>
          <a:noFill/>
        </p:spPr>
        <p:txBody>
          <a:bodyPr wrap="square" rtlCol="0">
            <a:spAutoFit/>
          </a:bodyPr>
          <a:lstStyle/>
          <a:p>
            <a:r>
              <a:rPr lang="en-AU" dirty="0" smtClean="0"/>
              <a:t>Look at the 5 minute video on the web site below, which is about May Gibbs. </a:t>
            </a:r>
          </a:p>
          <a:p>
            <a:endParaRPr lang="en-AU" dirty="0"/>
          </a:p>
          <a:p>
            <a:pPr>
              <a:buFont typeface="Wingdings" pitchFamily="2" charset="2"/>
              <a:buChar char="v"/>
            </a:pPr>
            <a:r>
              <a:rPr lang="en-AU" dirty="0" smtClean="0"/>
              <a:t>Why didn’t she get much recognition in her time?</a:t>
            </a:r>
          </a:p>
          <a:p>
            <a:pPr>
              <a:buFont typeface="Wingdings" pitchFamily="2" charset="2"/>
              <a:buChar char="v"/>
            </a:pPr>
            <a:r>
              <a:rPr lang="en-AU" dirty="0" smtClean="0"/>
              <a:t>What difficulties did she face being a female writer/illustrator?</a:t>
            </a:r>
          </a:p>
          <a:p>
            <a:pPr>
              <a:buFont typeface="Wingdings" pitchFamily="2" charset="2"/>
              <a:buChar char="v"/>
            </a:pPr>
            <a:r>
              <a:rPr lang="en-AU" dirty="0" smtClean="0"/>
              <a:t>How do her illustrations help to establish our Australian identity?</a:t>
            </a:r>
          </a:p>
          <a:p>
            <a:pPr>
              <a:buFont typeface="Wingdings" pitchFamily="2" charset="2"/>
              <a:buChar char="v"/>
            </a:pPr>
            <a:endParaRPr lang="en-AU" dirty="0"/>
          </a:p>
        </p:txBody>
      </p:sp>
      <p:pic>
        <p:nvPicPr>
          <p:cNvPr id="8" name="Picture 7" descr="snugglepot copy.gif"/>
          <p:cNvPicPr>
            <a:picLocks noChangeAspect="1"/>
          </p:cNvPicPr>
          <p:nvPr/>
        </p:nvPicPr>
        <p:blipFill>
          <a:blip r:embed="rId3" cstate="print"/>
          <a:srcRect l="16271" t="13083" r="20923" b="3453"/>
          <a:stretch>
            <a:fillRect/>
          </a:stretch>
        </p:blipFill>
        <p:spPr>
          <a:xfrm>
            <a:off x="5220072" y="3140968"/>
            <a:ext cx="3672408" cy="3536393"/>
          </a:xfrm>
          <a:prstGeom prst="rect">
            <a:avLst/>
          </a:prstGeom>
        </p:spPr>
      </p:pic>
      <p:pic>
        <p:nvPicPr>
          <p:cNvPr id="18434" name="Picture 2" descr="http://www.surfresearch.com.au/1918_Gibbs_Gumnuts_cropped_Dutton_p116.jpg"/>
          <p:cNvPicPr>
            <a:picLocks noChangeAspect="1" noChangeArrowheads="1"/>
          </p:cNvPicPr>
          <p:nvPr/>
        </p:nvPicPr>
        <p:blipFill>
          <a:blip r:embed="rId4" cstate="print"/>
          <a:srcRect/>
          <a:stretch>
            <a:fillRect/>
          </a:stretch>
        </p:blipFill>
        <p:spPr bwMode="auto">
          <a:xfrm>
            <a:off x="899592" y="4149080"/>
            <a:ext cx="2466975"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2194</Words>
  <Application>Microsoft Office PowerPoint</Application>
  <PresentationFormat>On-screen Show (4:3)</PresentationFormat>
  <Paragraphs>179</Paragraphs>
  <Slides>25</Slides>
  <Notes>2</Notes>
  <HiddenSlides>0</HiddenSlides>
  <MMClips>10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Presentation</vt:lpstr>
      <vt:lpstr>I love a rain-soaked country</vt:lpstr>
      <vt:lpstr>Story Telling We all love a good story and people have been telling stories for ever. Why? Well, for many reasons. </vt:lpstr>
      <vt:lpstr>Narrative Structure </vt:lpstr>
      <vt:lpstr>What Will We Be Doing?</vt:lpstr>
      <vt:lpstr>The First and Original Stories</vt:lpstr>
      <vt:lpstr>What You Have To Do </vt:lpstr>
      <vt:lpstr>Early European Story Telling</vt:lpstr>
      <vt:lpstr>Seven Little Australians</vt:lpstr>
      <vt:lpstr>May Gibbs (1877-1969)</vt:lpstr>
      <vt:lpstr>Mem Fox  (1946 - )</vt:lpstr>
      <vt:lpstr>Mem Fox</vt:lpstr>
      <vt:lpstr>Reading a Website</vt:lpstr>
      <vt:lpstr>Mem Fox</vt:lpstr>
      <vt:lpstr>Morris Gleitzman</vt:lpstr>
      <vt:lpstr>Morris Gleitzman</vt:lpstr>
      <vt:lpstr>Australian Children’s Authors Mini-History</vt:lpstr>
      <vt:lpstr>Story Through Poetry</vt:lpstr>
      <vt:lpstr>Poetry Defining the Aussie</vt:lpstr>
      <vt:lpstr>Clancy of the Overflow</vt:lpstr>
      <vt:lpstr>Clancy of the Overflow</vt:lpstr>
      <vt:lpstr>Aussie Slang</vt:lpstr>
      <vt:lpstr>Aussie Slang  My Aussie Mum  </vt:lpstr>
      <vt:lpstr>Aussie Slang</vt:lpstr>
      <vt:lpstr>Now for something lighter …</vt:lpstr>
      <vt:lpstr>Australiana in Film</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love a rain-soaked country</dc:title>
  <dc:creator>Jennie</dc:creator>
  <cp:lastModifiedBy>Karen</cp:lastModifiedBy>
  <cp:revision>94</cp:revision>
  <cp:lastPrinted>2014-07-11T05:20:22Z</cp:lastPrinted>
  <dcterms:created xsi:type="dcterms:W3CDTF">2014-07-08T02:58:52Z</dcterms:created>
  <dcterms:modified xsi:type="dcterms:W3CDTF">2015-06-23T09:32:30Z</dcterms:modified>
</cp:coreProperties>
</file>