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3" r:id="rId2"/>
    <p:sldId id="262" r:id="rId3"/>
    <p:sldId id="268" r:id="rId4"/>
    <p:sldId id="260" r:id="rId5"/>
    <p:sldId id="270" r:id="rId6"/>
    <p:sldId id="264" r:id="rId7"/>
    <p:sldId id="267" r:id="rId8"/>
    <p:sldId id="266" r:id="rId9"/>
    <p:sldId id="282" r:id="rId10"/>
    <p:sldId id="281" r:id="rId11"/>
    <p:sldId id="284" r:id="rId12"/>
    <p:sldId id="274" r:id="rId13"/>
    <p:sldId id="275" r:id="rId14"/>
    <p:sldId id="272" r:id="rId15"/>
    <p:sldId id="273" r:id="rId16"/>
    <p:sldId id="279" r:id="rId17"/>
    <p:sldId id="280" r:id="rId18"/>
    <p:sldId id="271" r:id="rId19"/>
    <p:sldId id="277" r:id="rId20"/>
    <p:sldId id="278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9F8"/>
    <a:srgbClr val="F9DE5B"/>
    <a:srgbClr val="FD91AD"/>
    <a:srgbClr val="3CCBF6"/>
    <a:srgbClr val="E40022"/>
    <a:srgbClr val="FD7808"/>
    <a:srgbClr val="FEC439"/>
    <a:srgbClr val="FFFEF7"/>
    <a:srgbClr val="BDBC91"/>
    <a:srgbClr val="A26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598" autoAdjust="0"/>
  </p:normalViewPr>
  <p:slideViewPr>
    <p:cSldViewPr snapToGrid="0" snapToObjects="1">
      <p:cViewPr>
        <p:scale>
          <a:sx n="99" d="100"/>
          <a:sy n="99" d="100"/>
        </p:scale>
        <p:origin x="-534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5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6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3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4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7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7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8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5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5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4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0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9E4F-D048-484D-9FDD-D8151D4CD833}" type="datetimeFigureOut">
              <a:rPr lang="en-US" smtClean="0"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D63D7-18F7-F54D-8CA5-2CDA203C7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6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67" t="5231" r="6223" b="5231"/>
          <a:stretch/>
        </p:blipFill>
        <p:spPr>
          <a:xfrm rot="5400000">
            <a:off x="1142999" y="-1330575"/>
            <a:ext cx="6857999" cy="9143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6339" y="1461259"/>
            <a:ext cx="7786394" cy="830997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Multiplication 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+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Division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Y2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870" y="688560"/>
            <a:ext cx="2829479" cy="523220"/>
          </a:xfrm>
          <a:prstGeom prst="rect">
            <a:avLst/>
          </a:prstGeom>
          <a:solidFill>
            <a:srgbClr val="F67B29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</a:t>
            </a:r>
            <a:r>
              <a:rPr lang="en-US" sz="2800" b="1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:</a:t>
            </a:r>
            <a:r>
              <a:rPr lang="en-US" sz="2800" b="1" dirty="0" smtClean="0">
                <a:ln w="11430">
                  <a:noFill/>
                </a:ln>
                <a:solidFill>
                  <a:srgbClr val="94C65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561" y="2578774"/>
            <a:ext cx="8254246" cy="107721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400" baseline="30000" dirty="0">
                <a:solidFill>
                  <a:schemeClr val="tx1"/>
                </a:solidFill>
              </a:rPr>
              <a:t>Model and use repeated addition as a strategy for multiplication</a:t>
            </a:r>
          </a:p>
          <a:p>
            <a:r>
              <a:rPr lang="en-US" sz="2400" baseline="30000" dirty="0">
                <a:solidFill>
                  <a:schemeClr val="tx1"/>
                </a:solidFill>
              </a:rPr>
              <a:t> Model and use arrays described in terms of ‘rows’ and ‘columns’ as a strategy for multiplication</a:t>
            </a:r>
          </a:p>
          <a:p>
            <a:r>
              <a:rPr lang="en-US" sz="2400" baseline="30000" dirty="0">
                <a:solidFill>
                  <a:schemeClr val="tx1"/>
                </a:solidFill>
              </a:rPr>
              <a:t> Model and use groups, arrays and repeated subtraction as strategies for division</a:t>
            </a:r>
          </a:p>
          <a:p>
            <a:r>
              <a:rPr lang="en-US" sz="2400" baseline="30000" dirty="0">
                <a:solidFill>
                  <a:schemeClr val="tx1"/>
                </a:solidFill>
              </a:rPr>
              <a:t> Record using drawings, words and numerals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70092" y="3415376"/>
            <a:ext cx="3195020" cy="3442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5960"/>
            <a:ext cx="3031349" cy="3362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363" y="3173400"/>
            <a:ext cx="3408636" cy="3684601"/>
          </a:xfrm>
          <a:prstGeom prst="rect">
            <a:avLst/>
          </a:prstGeom>
        </p:spPr>
      </p:pic>
      <p:sp>
        <p:nvSpPr>
          <p:cNvPr id="13" name="Smiley Face 12"/>
          <p:cNvSpPr/>
          <p:nvPr/>
        </p:nvSpPr>
        <p:spPr>
          <a:xfrm>
            <a:off x="398979" y="2635034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398979" y="2855459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398979" y="3105375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398979" y="3347351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97" t="3750" r="2005" b="3913"/>
          <a:stretch/>
        </p:blipFill>
        <p:spPr>
          <a:xfrm rot="5400000">
            <a:off x="1052869" y="-1052867"/>
            <a:ext cx="7038262" cy="9143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3863" y="399849"/>
            <a:ext cx="282947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0919" y="1065872"/>
            <a:ext cx="7190075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Addition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+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Subtraction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7964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Y3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5565" y="1924860"/>
            <a:ext cx="6247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/>
              <a:t>Model and apply the associative property for </a:t>
            </a:r>
            <a:r>
              <a:rPr lang="en-US" sz="2400" baseline="30000" dirty="0" smtClean="0"/>
              <a:t>addition</a:t>
            </a:r>
            <a:endParaRPr lang="en-US" sz="2400" baseline="30000" dirty="0"/>
          </a:p>
          <a:p>
            <a:r>
              <a:rPr lang="en-US" sz="2400" baseline="30000" dirty="0" smtClean="0"/>
              <a:t>Use </a:t>
            </a:r>
            <a:r>
              <a:rPr lang="en-US" sz="2400" baseline="30000" dirty="0"/>
              <a:t>and record a range of mental </a:t>
            </a:r>
            <a:r>
              <a:rPr lang="en-US" sz="2400" baseline="30000" dirty="0" smtClean="0"/>
              <a:t>strategies for </a:t>
            </a:r>
            <a:r>
              <a:rPr lang="en-US" sz="2400" baseline="30000" dirty="0"/>
              <a:t>addition and subtraction of </a:t>
            </a:r>
            <a:r>
              <a:rPr lang="en-US" sz="2400" baseline="30000" dirty="0" smtClean="0"/>
              <a:t>two</a:t>
            </a:r>
            <a:r>
              <a:rPr lang="en-US" sz="2400" baseline="30000" dirty="0"/>
              <a:t>-, </a:t>
            </a:r>
            <a:r>
              <a:rPr lang="en-US" sz="2400" baseline="30000" dirty="0" smtClean="0"/>
              <a:t>three</a:t>
            </a:r>
            <a:r>
              <a:rPr lang="en-US" sz="2400" baseline="30000" dirty="0"/>
              <a:t>- and four- digit numbers</a:t>
            </a:r>
          </a:p>
          <a:p>
            <a:r>
              <a:rPr lang="en-US" sz="2400" baseline="30000" dirty="0" smtClean="0"/>
              <a:t>Perform </a:t>
            </a:r>
            <a:r>
              <a:rPr lang="en-US" sz="2400" baseline="30000" dirty="0"/>
              <a:t>calculations with money, including calculating equivalent amounts using different denominations</a:t>
            </a:r>
          </a:p>
          <a:p>
            <a:r>
              <a:rPr lang="en-US" sz="2400" baseline="30000" dirty="0" smtClean="0"/>
              <a:t>Use </a:t>
            </a:r>
            <a:r>
              <a:rPr lang="en-US" sz="2400" baseline="30000" dirty="0"/>
              <a:t>the equals sign to record equivalent number sentences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375565" y="4503180"/>
            <a:ext cx="64992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/>
              <a:t>Use the inverse operation to check addition and subtraction calculations</a:t>
            </a:r>
          </a:p>
          <a:p>
            <a:r>
              <a:rPr lang="en-US" sz="2400" baseline="30000" dirty="0" smtClean="0"/>
              <a:t>Use </a:t>
            </a:r>
            <a:r>
              <a:rPr lang="en-US" sz="2400" baseline="30000" dirty="0"/>
              <a:t>and record a range of mental strategies for addition and subtraction of </a:t>
            </a:r>
            <a:endParaRPr lang="en-US" sz="2400" baseline="30000" dirty="0" smtClean="0"/>
          </a:p>
          <a:p>
            <a:r>
              <a:rPr lang="en-US" sz="2400" baseline="30000" dirty="0" smtClean="0"/>
              <a:t>two</a:t>
            </a:r>
            <a:r>
              <a:rPr lang="en-US" sz="2400" baseline="30000" dirty="0"/>
              <a:t>-, three-, four- and five-digit numbers</a:t>
            </a:r>
          </a:p>
          <a:p>
            <a:r>
              <a:rPr lang="en-US" sz="2400" baseline="30000" dirty="0" smtClean="0"/>
              <a:t>Use </a:t>
            </a:r>
            <a:r>
              <a:rPr lang="en-US" sz="2400" baseline="30000" dirty="0"/>
              <a:t>the formal written algorithm for addition and </a:t>
            </a:r>
            <a:r>
              <a:rPr lang="en-US" sz="2400" baseline="30000" dirty="0" smtClean="0"/>
              <a:t>subtraction</a:t>
            </a:r>
          </a:p>
          <a:p>
            <a:r>
              <a:rPr lang="en-US" sz="2400" baseline="30000" dirty="0" smtClean="0"/>
              <a:t>Solve </a:t>
            </a:r>
            <a:r>
              <a:rPr lang="en-US" sz="2400" baseline="30000" dirty="0"/>
              <a:t>word problems, including those involving </a:t>
            </a:r>
            <a:r>
              <a:rPr lang="en-US" sz="2400" baseline="30000" dirty="0" smtClean="0"/>
              <a:t>money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30919" y="3494520"/>
            <a:ext cx="71900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Addition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7964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+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Subtraction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7964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Y4</a:t>
            </a:r>
          </a:p>
        </p:txBody>
      </p:sp>
      <p:sp>
        <p:nvSpPr>
          <p:cNvPr id="9" name="Smiley Face 8"/>
          <p:cNvSpPr/>
          <p:nvPr/>
        </p:nvSpPr>
        <p:spPr>
          <a:xfrm>
            <a:off x="1253857" y="1924860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253857" y="2201233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253857" y="2637032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1253857" y="3140853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1253857" y="4563181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1253857" y="4783606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1253857" y="5240395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1253857" y="5509062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2926"/>
            <a:ext cx="1284801" cy="22948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86072" y="4234892"/>
            <a:ext cx="1357928" cy="27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0" t="3686" r="5589" b="4947"/>
          <a:stretch/>
        </p:blipFill>
        <p:spPr>
          <a:xfrm rot="5400000">
            <a:off x="1067671" y="-1218334"/>
            <a:ext cx="7008665" cy="91440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3205" y="415498"/>
            <a:ext cx="2829479" cy="523220"/>
          </a:xfrm>
          <a:prstGeom prst="rect">
            <a:avLst/>
          </a:prstGeom>
          <a:solidFill>
            <a:srgbClr val="E7B732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6B4A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7748" y="1115777"/>
            <a:ext cx="7339479" cy="830997"/>
          </a:xfrm>
          <a:prstGeom prst="rect">
            <a:avLst/>
          </a:prstGeom>
          <a:solidFill>
            <a:srgbClr val="6E4A1B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E7B73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Addition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+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E7B73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Subtraction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E7B73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Y5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1393" y="5035226"/>
            <a:ext cx="6014603" cy="584776"/>
          </a:xfrm>
          <a:prstGeom prst="rect">
            <a:avLst/>
          </a:prstGeom>
          <a:solidFill>
            <a:srgbClr val="6E4A1B">
              <a:alpha val="68000"/>
            </a:srgbClr>
          </a:solidFill>
          <a:ln w="38100" cmpd="sng">
            <a:solidFill>
              <a:srgbClr val="E7B732"/>
            </a:solidFill>
          </a:ln>
        </p:spPr>
        <p:txBody>
          <a:bodyPr wrap="square">
            <a:spAutoFit/>
          </a:bodyPr>
          <a:lstStyle/>
          <a:p>
            <a:r>
              <a:rPr lang="en-US" sz="2400" baseline="30000" dirty="0"/>
              <a:t>E</a:t>
            </a:r>
            <a:r>
              <a:rPr lang="en-US" sz="2400" baseline="30000" dirty="0" smtClean="0"/>
              <a:t>lect </a:t>
            </a:r>
            <a:r>
              <a:rPr lang="en-US" sz="2400" baseline="30000" dirty="0"/>
              <a:t>and apply efficient mental, written and calculator strategies to solve word problems and record the strategy used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400664" y="2152939"/>
            <a:ext cx="6145332" cy="1569660"/>
          </a:xfrm>
          <a:prstGeom prst="rect">
            <a:avLst/>
          </a:prstGeom>
          <a:solidFill>
            <a:srgbClr val="E7B732"/>
          </a:solidFill>
          <a:ln w="38100" cmpd="sng">
            <a:solidFill>
              <a:srgbClr val="6E4A1B"/>
            </a:solidFill>
          </a:ln>
        </p:spPr>
        <p:txBody>
          <a:bodyPr wrap="square">
            <a:spAutoFit/>
          </a:bodyPr>
          <a:lstStyle/>
          <a:p>
            <a:r>
              <a:rPr lang="en-US" sz="2400" baseline="30000" dirty="0" smtClean="0"/>
              <a:t>Select </a:t>
            </a:r>
            <a:r>
              <a:rPr lang="en-US" sz="2400" baseline="30000" dirty="0"/>
              <a:t>and apply efficient mental, written and calculator strategies for addition and </a:t>
            </a:r>
            <a:r>
              <a:rPr lang="en-US" sz="2400" baseline="30000" dirty="0" smtClean="0"/>
              <a:t>subtraction </a:t>
            </a:r>
            <a:r>
              <a:rPr lang="en-US" sz="2400" baseline="30000" dirty="0"/>
              <a:t>of numbers of any </a:t>
            </a:r>
            <a:r>
              <a:rPr lang="en-US" sz="2400" baseline="30000" dirty="0" smtClean="0"/>
              <a:t>size</a:t>
            </a:r>
          </a:p>
          <a:p>
            <a:r>
              <a:rPr lang="en-US" sz="2400" baseline="30000" dirty="0" smtClean="0"/>
              <a:t>Use </a:t>
            </a:r>
            <a:r>
              <a:rPr lang="en-US" sz="2400" baseline="30000" dirty="0"/>
              <a:t>estimation to check answers to </a:t>
            </a:r>
            <a:r>
              <a:rPr lang="en-US" sz="2400" baseline="30000" dirty="0" smtClean="0"/>
              <a:t>calculations</a:t>
            </a:r>
            <a:endParaRPr lang="en-US" sz="2400" baseline="30000" dirty="0"/>
          </a:p>
          <a:p>
            <a:r>
              <a:rPr lang="en-US" sz="2400" baseline="30000" dirty="0" smtClean="0"/>
              <a:t>Solve </a:t>
            </a:r>
            <a:r>
              <a:rPr lang="en-US" sz="2400" baseline="30000" dirty="0"/>
              <a:t>word problems and record the strategy used</a:t>
            </a:r>
            <a:r>
              <a:rPr lang="en-US" sz="2400" baseline="30000" dirty="0" smtClean="0"/>
              <a:t>, including </a:t>
            </a:r>
            <a:r>
              <a:rPr lang="en-US" sz="2400" baseline="30000" dirty="0"/>
              <a:t>problems involving money</a:t>
            </a:r>
          </a:p>
          <a:p>
            <a:r>
              <a:rPr lang="en-US" sz="2400" baseline="30000" dirty="0" smtClean="0"/>
              <a:t>Create </a:t>
            </a:r>
            <a:r>
              <a:rPr lang="en-US" sz="2400" baseline="30000" dirty="0"/>
              <a:t>a simple budget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77748" y="4010757"/>
            <a:ext cx="7339479" cy="830997"/>
          </a:xfrm>
          <a:prstGeom prst="rect">
            <a:avLst/>
          </a:prstGeom>
          <a:solidFill>
            <a:srgbClr val="E7B732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6E4A1B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Addition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+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6E4A1B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Subtraction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6E4A1B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Y6</a:t>
            </a:r>
          </a:p>
        </p:txBody>
      </p:sp>
      <p:sp>
        <p:nvSpPr>
          <p:cNvPr id="9" name="Smiley Face 8"/>
          <p:cNvSpPr/>
          <p:nvPr/>
        </p:nvSpPr>
        <p:spPr>
          <a:xfrm>
            <a:off x="1315082" y="2152939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296902" y="2657772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315082" y="2900828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1296319" y="3386942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1425020" y="5035226"/>
            <a:ext cx="171163" cy="136050"/>
          </a:xfrm>
          <a:prstGeom prst="smileyFace">
            <a:avLst/>
          </a:prstGeom>
          <a:solidFill>
            <a:srgbClr val="94C65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304" y="1906258"/>
            <a:ext cx="1821845" cy="2462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1" y="3875128"/>
            <a:ext cx="1468064" cy="25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6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60846" y="2507709"/>
            <a:ext cx="7611992" cy="830997"/>
          </a:xfrm>
          <a:prstGeom prst="rect">
            <a:avLst/>
          </a:prstGeom>
          <a:solidFill>
            <a:srgbClr val="DBAD00"/>
          </a:solidFill>
          <a:ln>
            <a:solidFill>
              <a:srgbClr val="77933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400" baseline="30000" dirty="0">
                <a:solidFill>
                  <a:schemeClr val="tx1"/>
                </a:solidFill>
              </a:rPr>
              <a:t>B</a:t>
            </a:r>
            <a:r>
              <a:rPr lang="en-US" sz="2400" baseline="30000" dirty="0" smtClean="0">
                <a:solidFill>
                  <a:schemeClr val="tx1"/>
                </a:solidFill>
              </a:rPr>
              <a:t>uild </a:t>
            </a:r>
            <a:r>
              <a:rPr lang="en-US" sz="2400" baseline="30000" dirty="0">
                <a:solidFill>
                  <a:schemeClr val="tx1"/>
                </a:solidFill>
              </a:rPr>
              <a:t>understanding by discussing possible consequences and events during reading.</a:t>
            </a:r>
          </a:p>
          <a:p>
            <a:r>
              <a:rPr lang="en-US" sz="2400" baseline="30000" dirty="0">
                <a:solidFill>
                  <a:schemeClr val="tx1"/>
                </a:solidFill>
              </a:rPr>
              <a:t>T</a:t>
            </a:r>
            <a:r>
              <a:rPr lang="en-US" sz="2400" baseline="30000" dirty="0" smtClean="0">
                <a:solidFill>
                  <a:schemeClr val="tx1"/>
                </a:solidFill>
              </a:rPr>
              <a:t>ell </a:t>
            </a:r>
            <a:r>
              <a:rPr lang="en-US" sz="2400" baseline="30000" dirty="0">
                <a:solidFill>
                  <a:schemeClr val="tx1"/>
                </a:solidFill>
              </a:rPr>
              <a:t>the difference between inferred meaning and literal meaning.</a:t>
            </a:r>
          </a:p>
          <a:p>
            <a:r>
              <a:rPr lang="en-US" sz="2400" baseline="30000" dirty="0">
                <a:solidFill>
                  <a:schemeClr val="tx1"/>
                </a:solidFill>
              </a:rPr>
              <a:t>U</a:t>
            </a:r>
            <a:r>
              <a:rPr lang="en-US" sz="2400" baseline="30000" dirty="0" smtClean="0">
                <a:solidFill>
                  <a:schemeClr val="tx1"/>
                </a:solidFill>
              </a:rPr>
              <a:t>nderstand </a:t>
            </a:r>
            <a:r>
              <a:rPr lang="en-US" sz="2400" baseline="30000" dirty="0">
                <a:solidFill>
                  <a:schemeClr val="tx1"/>
                </a:solidFill>
              </a:rPr>
              <a:t>the meaning of a text by getting information from different parts of the text.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69879" y="3749621"/>
            <a:ext cx="3233595" cy="830997"/>
          </a:xfrm>
          <a:prstGeom prst="rect">
            <a:avLst/>
          </a:prstGeom>
          <a:solidFill>
            <a:srgbClr val="DBAD00"/>
          </a:solidFill>
          <a:ln>
            <a:solidFill>
              <a:srgbClr val="77933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400" baseline="30000" dirty="0" smtClean="0">
                <a:solidFill>
                  <a:schemeClr val="tx1"/>
                </a:solidFill>
              </a:rPr>
              <a:t>Identify </a:t>
            </a:r>
            <a:r>
              <a:rPr lang="en-US" sz="2400" baseline="30000" dirty="0">
                <a:solidFill>
                  <a:schemeClr val="tx1"/>
                </a:solidFill>
              </a:rPr>
              <a:t>visual techniques in a text.</a:t>
            </a:r>
          </a:p>
          <a:p>
            <a:r>
              <a:rPr lang="en-US" sz="2400" baseline="30000" dirty="0" smtClean="0">
                <a:solidFill>
                  <a:schemeClr val="tx1"/>
                </a:solidFill>
              </a:rPr>
              <a:t>Identify </a:t>
            </a:r>
            <a:r>
              <a:rPr lang="en-US" sz="2400" baseline="30000" dirty="0">
                <a:solidFill>
                  <a:schemeClr val="tx1"/>
                </a:solidFill>
              </a:rPr>
              <a:t>aural techniques in a text.</a:t>
            </a:r>
          </a:p>
          <a:p>
            <a:r>
              <a:rPr lang="en-US" sz="2400" baseline="30000" dirty="0" smtClean="0">
                <a:solidFill>
                  <a:schemeClr val="tx1"/>
                </a:solidFill>
              </a:rPr>
              <a:t>Identify </a:t>
            </a:r>
            <a:r>
              <a:rPr lang="en-US" sz="2400" baseline="30000" dirty="0">
                <a:solidFill>
                  <a:schemeClr val="tx1"/>
                </a:solidFill>
              </a:rPr>
              <a:t>written techniques in a text.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43294"/>
            <a:ext cx="75733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Comprehension</a:t>
            </a:r>
            <a:r>
              <a:rPr lang="en-US" sz="44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73FE2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</a:t>
            </a:r>
            <a:r>
              <a:rPr lang="en-US" sz="44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Cluster</a:t>
            </a:r>
            <a:r>
              <a:rPr lang="en-US" sz="44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>
                <a:ln w="11430"/>
                <a:solidFill>
                  <a:srgbClr val="73FE2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r>
              <a:rPr lang="en-US" sz="4400" b="1" dirty="0" smtClean="0">
                <a:ln w="11430"/>
                <a:solidFill>
                  <a:srgbClr val="ED3BC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302" y="5015132"/>
            <a:ext cx="6134382" cy="830997"/>
          </a:xfrm>
          <a:prstGeom prst="rect">
            <a:avLst/>
          </a:prstGeom>
          <a:solidFill>
            <a:srgbClr val="DBAD00"/>
          </a:solidFill>
          <a:ln>
            <a:solidFill>
              <a:srgbClr val="77933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400" baseline="30000" dirty="0" smtClean="0">
                <a:solidFill>
                  <a:schemeClr val="tx1"/>
                </a:solidFill>
              </a:rPr>
              <a:t>Understand </a:t>
            </a:r>
            <a:r>
              <a:rPr lang="en-US" sz="2400" baseline="30000" dirty="0">
                <a:solidFill>
                  <a:schemeClr val="tx1"/>
                </a:solidFill>
              </a:rPr>
              <a:t>that texts can present different perspectives.</a:t>
            </a:r>
          </a:p>
          <a:p>
            <a:r>
              <a:rPr lang="en-US" sz="2400" baseline="30000" dirty="0" smtClean="0">
                <a:solidFill>
                  <a:schemeClr val="tx1"/>
                </a:solidFill>
              </a:rPr>
              <a:t>Identify </a:t>
            </a:r>
            <a:r>
              <a:rPr lang="en-US" sz="2400" baseline="30000" dirty="0">
                <a:solidFill>
                  <a:schemeClr val="tx1"/>
                </a:solidFill>
              </a:rPr>
              <a:t>and interpret main ideas and important information </a:t>
            </a:r>
            <a:r>
              <a:rPr lang="en-US" sz="2400" baseline="30000" dirty="0" smtClean="0">
                <a:solidFill>
                  <a:schemeClr val="tx1"/>
                </a:solidFill>
              </a:rPr>
              <a:t>in a text.</a:t>
            </a:r>
          </a:p>
          <a:p>
            <a:r>
              <a:rPr lang="en-US" sz="2400" baseline="30000" dirty="0">
                <a:solidFill>
                  <a:schemeClr val="tx1"/>
                </a:solidFill>
              </a:rPr>
              <a:t>U</a:t>
            </a:r>
            <a:r>
              <a:rPr lang="en-US" sz="2400" baseline="30000" dirty="0" smtClean="0">
                <a:solidFill>
                  <a:schemeClr val="tx1"/>
                </a:solidFill>
              </a:rPr>
              <a:t>se </a:t>
            </a:r>
            <a:r>
              <a:rPr lang="en-US" sz="2400" baseline="30000" dirty="0">
                <a:solidFill>
                  <a:schemeClr val="tx1"/>
                </a:solidFill>
              </a:rPr>
              <a:t>main ideas and important information to retell a text.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5310" y="1550450"/>
            <a:ext cx="2829479" cy="523220"/>
          </a:xfrm>
          <a:prstGeom prst="rect">
            <a:avLst/>
          </a:prstGeom>
          <a:solidFill>
            <a:srgbClr val="DBAD00"/>
          </a:solidFill>
          <a:ln w="38100" cmpd="sng">
            <a:solidFill>
              <a:srgbClr val="77933C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14" name="Smiley Face 13"/>
          <p:cNvSpPr/>
          <p:nvPr/>
        </p:nvSpPr>
        <p:spPr>
          <a:xfrm>
            <a:off x="2400106" y="3749621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2400106" y="4038753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2400107" y="4242036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1544139" y="5076688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1544139" y="5297113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1544139" y="5500198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1201813" y="3049795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1201813" y="2525646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1201813" y="2787158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b="59713"/>
          <a:stretch/>
        </p:blipFill>
        <p:spPr>
          <a:xfrm>
            <a:off x="2775310" y="5636248"/>
            <a:ext cx="2454937" cy="1270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8233">
            <a:off x="6628152" y="3245576"/>
            <a:ext cx="3044317" cy="2429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6833">
            <a:off x="-76641" y="3282064"/>
            <a:ext cx="2516558" cy="182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6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06" y="-264838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6652" y="2197657"/>
            <a:ext cx="7295820" cy="830997"/>
          </a:xfrm>
          <a:prstGeom prst="rect">
            <a:avLst/>
          </a:prstGeom>
          <a:solidFill>
            <a:srgbClr val="DBAD00"/>
          </a:solidFill>
          <a:ln w="57150" cmpd="sng">
            <a:solidFill>
              <a:srgbClr val="77933C"/>
            </a:solidFill>
          </a:ln>
        </p:spPr>
        <p:txBody>
          <a:bodyPr wrap="square" anchor="ctr">
            <a:spAutoFit/>
          </a:bodyPr>
          <a:lstStyle/>
          <a:p>
            <a:r>
              <a:rPr lang="en-US" sz="2400" baseline="30000" dirty="0" smtClean="0"/>
              <a:t>Interpret a text by inferring connections, causes and consequences while reading.</a:t>
            </a:r>
          </a:p>
          <a:p>
            <a:r>
              <a:rPr lang="en-US" sz="2400" baseline="30000" dirty="0" smtClean="0"/>
              <a:t>Interpret texts by discussing the differences between literal and inferred meanings.</a:t>
            </a:r>
          </a:p>
          <a:p>
            <a:r>
              <a:rPr lang="en-US" sz="2400" baseline="30000" dirty="0"/>
              <a:t>R</a:t>
            </a:r>
            <a:r>
              <a:rPr lang="en-US" sz="2400" baseline="30000" dirty="0" smtClean="0"/>
              <a:t>espond to texts by discussing the differences between literal and inferred meanings.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031782" y="3521730"/>
            <a:ext cx="7521084" cy="1077218"/>
          </a:xfrm>
          <a:prstGeom prst="rect">
            <a:avLst/>
          </a:prstGeom>
          <a:solidFill>
            <a:srgbClr val="DBAD00"/>
          </a:solidFill>
          <a:ln w="57150" cmpd="sng">
            <a:solidFill>
              <a:srgbClr val="77933C"/>
            </a:solidFill>
          </a:ln>
        </p:spPr>
        <p:txBody>
          <a:bodyPr wrap="square" anchor="ctr">
            <a:spAutoFit/>
          </a:bodyPr>
          <a:lstStyle/>
          <a:p>
            <a:r>
              <a:rPr lang="en-US" sz="2400" baseline="30000" dirty="0" smtClean="0"/>
              <a:t>Identify </a:t>
            </a:r>
            <a:r>
              <a:rPr lang="en-US" sz="2400" baseline="30000" dirty="0"/>
              <a:t>ways texts present different perspectives</a:t>
            </a:r>
          </a:p>
          <a:p>
            <a:r>
              <a:rPr lang="en-US" sz="2400" baseline="30000" dirty="0"/>
              <a:t>C</a:t>
            </a:r>
            <a:r>
              <a:rPr lang="en-US" sz="2400" baseline="30000" dirty="0" smtClean="0"/>
              <a:t>ompare </a:t>
            </a:r>
            <a:r>
              <a:rPr lang="en-US" sz="2400" baseline="30000" dirty="0"/>
              <a:t>accuracy and credibility of a text by comparing texts on a similar </a:t>
            </a:r>
            <a:r>
              <a:rPr lang="en-US" sz="2400" baseline="30000" dirty="0" smtClean="0"/>
              <a:t>topic.</a:t>
            </a:r>
          </a:p>
          <a:p>
            <a:r>
              <a:rPr lang="en-US" sz="2400" baseline="30000" dirty="0" err="1" smtClean="0"/>
              <a:t>Analyse</a:t>
            </a:r>
            <a:r>
              <a:rPr lang="en-US" sz="2400" baseline="30000" dirty="0" smtClean="0"/>
              <a:t> texts by discussing the way language features and structures shape meaning.</a:t>
            </a:r>
          </a:p>
          <a:p>
            <a:r>
              <a:rPr lang="en-US" sz="2400" baseline="30000" dirty="0"/>
              <a:t>R</a:t>
            </a:r>
            <a:r>
              <a:rPr lang="en-US" sz="2400" baseline="30000" dirty="0" smtClean="0"/>
              <a:t>espond to texts by discussing the way language features and structures shape meaning.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789580" y="1265508"/>
            <a:ext cx="2829479" cy="523220"/>
          </a:xfrm>
          <a:prstGeom prst="rect">
            <a:avLst/>
          </a:prstGeom>
          <a:solidFill>
            <a:srgbClr val="DBAD00"/>
          </a:solidFill>
          <a:ln w="38100" cmpd="sng">
            <a:solidFill>
              <a:srgbClr val="77933C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30253"/>
            <a:ext cx="71487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Comprehension</a:t>
            </a:r>
            <a:r>
              <a:rPr lang="en-US" sz="40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1430"/>
                <a:solidFill>
                  <a:srgbClr val="73FE2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</a:t>
            </a:r>
            <a:r>
              <a:rPr lang="en-US" sz="40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Cluster</a:t>
            </a:r>
            <a:r>
              <a:rPr lang="en-US" sz="40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1430"/>
                <a:solidFill>
                  <a:srgbClr val="73FE2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en-US" sz="4000" b="1" dirty="0" smtClean="0">
                <a:ln w="11430"/>
                <a:solidFill>
                  <a:srgbClr val="ED3BC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4" name="Smiley Face 13"/>
          <p:cNvSpPr/>
          <p:nvPr/>
        </p:nvSpPr>
        <p:spPr>
          <a:xfrm>
            <a:off x="860619" y="2253080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860619" y="2489899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860619" y="2713575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900830" y="3521730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900830" y="3743519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900830" y="4029512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900830" y="4243547"/>
            <a:ext cx="171163" cy="136050"/>
          </a:xfrm>
          <a:prstGeom prst="smileyFace">
            <a:avLst/>
          </a:prstGeom>
          <a:solidFill>
            <a:srgbClr val="DBAD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</a:blip>
          <a:srcRect b="45466"/>
          <a:stretch/>
        </p:blipFill>
        <p:spPr>
          <a:xfrm>
            <a:off x="2924050" y="4745447"/>
            <a:ext cx="2326359" cy="2324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190">
            <a:off x="433279" y="4602495"/>
            <a:ext cx="1546370" cy="1970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8761">
            <a:off x="6736609" y="4471261"/>
            <a:ext cx="2314644" cy="22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60044" y="2009067"/>
            <a:ext cx="5837415" cy="4342632"/>
          </a:xfrm>
          <a:prstGeom prst="rect">
            <a:avLst/>
          </a:prstGeom>
          <a:solidFill>
            <a:srgbClr val="E265AC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6435" t="-3533" r="-17656"/>
          <a:stretch/>
        </p:blipFill>
        <p:spPr>
          <a:xfrm>
            <a:off x="6573074" y="1016678"/>
            <a:ext cx="3451907" cy="4357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54316"/>
          <a:stretch/>
        </p:blipFill>
        <p:spPr>
          <a:xfrm>
            <a:off x="-97123" y="1016678"/>
            <a:ext cx="2654187" cy="5335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2566" y="5204296"/>
            <a:ext cx="7422744" cy="1200328"/>
          </a:xfrm>
          <a:prstGeom prst="rect">
            <a:avLst/>
          </a:prstGeom>
          <a:solidFill>
            <a:srgbClr val="FFDAF7"/>
          </a:solidFill>
          <a:ln w="38100" cmpd="sng">
            <a:solidFill>
              <a:srgbClr val="19C1D4"/>
            </a:solidFill>
          </a:ln>
        </p:spPr>
        <p:txBody>
          <a:bodyPr wrap="square">
            <a:spAutoFit/>
          </a:bodyPr>
          <a:lstStyle/>
          <a:p>
            <a:r>
              <a:rPr lang="en-US" sz="2400" baseline="30000" dirty="0"/>
              <a:t>C</a:t>
            </a:r>
            <a:r>
              <a:rPr lang="en-US" sz="2400" baseline="30000" dirty="0" smtClean="0"/>
              <a:t>reate </a:t>
            </a:r>
            <a:r>
              <a:rPr lang="en-US" sz="2400" baseline="30000" dirty="0"/>
              <a:t>a summary that demonstrates thorough understanding of different views </a:t>
            </a:r>
            <a:r>
              <a:rPr lang="en-US" sz="2400" baseline="30000" dirty="0" smtClean="0"/>
              <a:t>and </a:t>
            </a:r>
            <a:r>
              <a:rPr lang="en-US" sz="2400" baseline="30000" dirty="0"/>
              <a:t>values in a </a:t>
            </a:r>
            <a:r>
              <a:rPr lang="en-US" sz="2400" baseline="30000" dirty="0" smtClean="0"/>
              <a:t>text.</a:t>
            </a:r>
            <a:endParaRPr lang="en-US" sz="2400" dirty="0"/>
          </a:p>
          <a:p>
            <a:r>
              <a:rPr lang="en-US" sz="2400" baseline="30000" dirty="0" smtClean="0"/>
              <a:t>Identify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grammatical </a:t>
            </a:r>
            <a:r>
              <a:rPr lang="en-US" sz="2400" baseline="30000" dirty="0"/>
              <a:t>techniques used in a text &amp;</a:t>
            </a:r>
            <a:r>
              <a:rPr lang="en-US" sz="2400" baseline="30000" dirty="0" smtClean="0"/>
              <a:t> </a:t>
            </a:r>
            <a:r>
              <a:rPr lang="en-US" sz="2400" baseline="30000" dirty="0"/>
              <a:t>explain their impact on the </a:t>
            </a:r>
            <a:r>
              <a:rPr lang="en-US" sz="2400" baseline="30000" dirty="0" smtClean="0"/>
              <a:t> audience</a:t>
            </a:r>
            <a:r>
              <a:rPr lang="en-US" sz="2400" baseline="30000" dirty="0"/>
              <a:t>.</a:t>
            </a:r>
          </a:p>
          <a:p>
            <a:r>
              <a:rPr lang="en-US" sz="2400" baseline="30000" dirty="0"/>
              <a:t>U</a:t>
            </a:r>
            <a:r>
              <a:rPr lang="en-US" sz="2400" baseline="30000" dirty="0" smtClean="0"/>
              <a:t>nderstand </a:t>
            </a:r>
            <a:r>
              <a:rPr lang="en-US" sz="2400" baseline="30000" dirty="0"/>
              <a:t>how a topic can be presented in a range of texts.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321849" y="1445034"/>
            <a:ext cx="5083049" cy="1077218"/>
          </a:xfrm>
          <a:prstGeom prst="rect">
            <a:avLst/>
          </a:prstGeom>
          <a:solidFill>
            <a:srgbClr val="5ACBD8"/>
          </a:solidFill>
          <a:ln w="38100" cmpd="sng">
            <a:solidFill>
              <a:srgbClr val="FFDAF7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000000"/>
                </a:solidFill>
              </a:rPr>
              <a:t>U</a:t>
            </a:r>
            <a:r>
              <a:rPr lang="en-US" sz="2400" baseline="30000" dirty="0" smtClean="0">
                <a:solidFill>
                  <a:srgbClr val="000000"/>
                </a:solidFill>
              </a:rPr>
              <a:t>nderstand </a:t>
            </a:r>
            <a:r>
              <a:rPr lang="en-US" sz="2400" baseline="30000" dirty="0">
                <a:solidFill>
                  <a:srgbClr val="000000"/>
                </a:solidFill>
              </a:rPr>
              <a:t>how inference is used in a text.</a:t>
            </a:r>
          </a:p>
          <a:p>
            <a:r>
              <a:rPr lang="en-US" sz="2400" baseline="30000" dirty="0">
                <a:solidFill>
                  <a:srgbClr val="000000"/>
                </a:solidFill>
              </a:rPr>
              <a:t>R</a:t>
            </a:r>
            <a:r>
              <a:rPr lang="en-US" sz="2400" baseline="30000" dirty="0" smtClean="0">
                <a:solidFill>
                  <a:srgbClr val="000000"/>
                </a:solidFill>
              </a:rPr>
              <a:t>eread </a:t>
            </a:r>
            <a:r>
              <a:rPr lang="en-US" sz="2400" baseline="30000" dirty="0">
                <a:solidFill>
                  <a:srgbClr val="000000"/>
                </a:solidFill>
              </a:rPr>
              <a:t>text to find supporting evidence.</a:t>
            </a:r>
          </a:p>
          <a:p>
            <a:r>
              <a:rPr lang="en-US" sz="2400" baseline="30000" dirty="0">
                <a:solidFill>
                  <a:srgbClr val="000000"/>
                </a:solidFill>
              </a:rPr>
              <a:t>R</a:t>
            </a:r>
            <a:r>
              <a:rPr lang="en-US" sz="2400" baseline="30000" dirty="0" smtClean="0">
                <a:solidFill>
                  <a:srgbClr val="000000"/>
                </a:solidFill>
              </a:rPr>
              <a:t>espond </a:t>
            </a:r>
            <a:r>
              <a:rPr lang="en-US" sz="2400" baseline="30000" dirty="0">
                <a:solidFill>
                  <a:srgbClr val="000000"/>
                </a:solidFill>
              </a:rPr>
              <a:t>to a different point of view in a text.</a:t>
            </a:r>
          </a:p>
          <a:p>
            <a:r>
              <a:rPr lang="en-US" sz="2400" baseline="30000" dirty="0">
                <a:solidFill>
                  <a:srgbClr val="000000"/>
                </a:solidFill>
              </a:rPr>
              <a:t>L</a:t>
            </a:r>
            <a:r>
              <a:rPr lang="en-US" sz="2400" baseline="30000" dirty="0" smtClean="0">
                <a:solidFill>
                  <a:srgbClr val="000000"/>
                </a:solidFill>
              </a:rPr>
              <a:t>ook </a:t>
            </a:r>
            <a:r>
              <a:rPr lang="en-US" sz="2400" baseline="30000" dirty="0">
                <a:solidFill>
                  <a:srgbClr val="000000"/>
                </a:solidFill>
              </a:rPr>
              <a:t>at how audience, purpose and context influence text.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57112"/>
          <a:stretch/>
        </p:blipFill>
        <p:spPr>
          <a:xfrm>
            <a:off x="2894182" y="2608679"/>
            <a:ext cx="3890585" cy="25956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60279" y="679956"/>
            <a:ext cx="67779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ED3BC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Comprehension – Cluster </a:t>
            </a:r>
            <a:r>
              <a:rPr lang="en-US" sz="4000" b="1" dirty="0" smtClean="0">
                <a:ln w="11430"/>
                <a:solidFill>
                  <a:srgbClr val="19C1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</a:t>
            </a:r>
            <a:r>
              <a:rPr lang="en-US" sz="4000" b="1" dirty="0" smtClean="0">
                <a:ln w="11430"/>
                <a:solidFill>
                  <a:srgbClr val="ED3BC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3" name="Oval 22"/>
          <p:cNvSpPr/>
          <p:nvPr/>
        </p:nvSpPr>
        <p:spPr>
          <a:xfrm>
            <a:off x="2160279" y="1445034"/>
            <a:ext cx="235215" cy="188011"/>
          </a:xfrm>
          <a:prstGeom prst="ellipse">
            <a:avLst/>
          </a:prstGeom>
          <a:solidFill>
            <a:srgbClr val="5ACBD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160279" y="1697805"/>
            <a:ext cx="235215" cy="188011"/>
          </a:xfrm>
          <a:prstGeom prst="ellipse">
            <a:avLst/>
          </a:prstGeom>
          <a:solidFill>
            <a:srgbClr val="E265AC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160279" y="1915061"/>
            <a:ext cx="235215" cy="188011"/>
          </a:xfrm>
          <a:prstGeom prst="ellipse">
            <a:avLst/>
          </a:prstGeom>
          <a:solidFill>
            <a:srgbClr val="5ACBD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160279" y="2197078"/>
            <a:ext cx="235215" cy="188011"/>
          </a:xfrm>
          <a:prstGeom prst="ellipse">
            <a:avLst/>
          </a:prstGeom>
          <a:solidFill>
            <a:srgbClr val="E265AC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03565" y="5186222"/>
            <a:ext cx="235215" cy="188011"/>
          </a:xfrm>
          <a:prstGeom prst="ellipse">
            <a:avLst/>
          </a:prstGeom>
          <a:solidFill>
            <a:srgbClr val="5ACBD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03565" y="5739560"/>
            <a:ext cx="235215" cy="188011"/>
          </a:xfrm>
          <a:prstGeom prst="ellipse">
            <a:avLst/>
          </a:prstGeom>
          <a:solidFill>
            <a:srgbClr val="E265AC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03565" y="6069682"/>
            <a:ext cx="235215" cy="188011"/>
          </a:xfrm>
          <a:prstGeom prst="ellipse">
            <a:avLst/>
          </a:prstGeom>
          <a:solidFill>
            <a:srgbClr val="5ACBD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8889" y="130717"/>
            <a:ext cx="2829479" cy="523220"/>
          </a:xfrm>
          <a:prstGeom prst="rect">
            <a:avLst/>
          </a:prstGeom>
          <a:solidFill>
            <a:srgbClr val="F7E7F7"/>
          </a:solidFill>
          <a:ln w="38100" cmpd="sng">
            <a:solidFill>
              <a:srgbClr val="19C1D4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ED3BC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</p:spTree>
    <p:extLst>
      <p:ext uri="{BB962C8B-B14F-4D97-AF65-F5344CB8AC3E}">
        <p14:creationId xmlns:p14="http://schemas.microsoft.com/office/powerpoint/2010/main" val="48152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5821" y="4060905"/>
            <a:ext cx="4984985" cy="2797095"/>
          </a:xfrm>
          <a:prstGeom prst="rect">
            <a:avLst/>
          </a:prstGeom>
          <a:solidFill>
            <a:srgbClr val="E265AC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337"/>
          <a:stretch/>
        </p:blipFill>
        <p:spPr>
          <a:xfrm>
            <a:off x="150381" y="-28954"/>
            <a:ext cx="5823191" cy="68869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12192" y="1125591"/>
            <a:ext cx="4198136" cy="2862322"/>
          </a:xfrm>
          <a:prstGeom prst="rect">
            <a:avLst/>
          </a:prstGeom>
          <a:solidFill>
            <a:srgbClr val="FFDAF7"/>
          </a:solidFill>
          <a:ln w="38100" cmpd="sng">
            <a:solidFill>
              <a:srgbClr val="19C1D4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iscuss </a:t>
            </a:r>
            <a:r>
              <a:rPr lang="en-US" sz="2000" dirty="0"/>
              <a:t>multiple purposes within the one text. 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different texts to </a:t>
            </a:r>
            <a:r>
              <a:rPr lang="en-US" sz="2000" dirty="0" err="1"/>
              <a:t>summarise</a:t>
            </a:r>
            <a:r>
              <a:rPr lang="en-US" sz="2000" dirty="0"/>
              <a:t> a topic. 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nderstand </a:t>
            </a:r>
            <a:r>
              <a:rPr lang="en-US" sz="2000" dirty="0"/>
              <a:t>how language features of the text affect the reader. 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nderstand </a:t>
            </a:r>
            <a:r>
              <a:rPr lang="en-US" sz="2000" dirty="0"/>
              <a:t>how visual images create meaning by comparing texts on the same topic.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5821" y="4408477"/>
            <a:ext cx="4834604" cy="2246769"/>
          </a:xfrm>
          <a:prstGeom prst="rect">
            <a:avLst/>
          </a:prstGeom>
          <a:solidFill>
            <a:srgbClr val="5ACBD8"/>
          </a:solidFill>
          <a:ln w="38100" cmpd="sng">
            <a:solidFill>
              <a:srgbClr val="E265AC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J</a:t>
            </a:r>
            <a:r>
              <a:rPr lang="en-US" sz="2000" dirty="0" smtClean="0">
                <a:solidFill>
                  <a:schemeClr val="tx1"/>
                </a:solidFill>
              </a:rPr>
              <a:t>ustify </a:t>
            </a:r>
            <a:r>
              <a:rPr lang="en-US" sz="2000" dirty="0">
                <a:solidFill>
                  <a:schemeClr val="tx1"/>
                </a:solidFill>
              </a:rPr>
              <a:t>hidden meaning using evidence.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I</a:t>
            </a:r>
            <a:r>
              <a:rPr lang="en-US" sz="2000" dirty="0" smtClean="0">
                <a:solidFill>
                  <a:schemeClr val="tx1"/>
                </a:solidFill>
              </a:rPr>
              <a:t>nterpret </a:t>
            </a:r>
            <a:r>
              <a:rPr lang="en-US" sz="2000" dirty="0">
                <a:solidFill>
                  <a:schemeClr val="tx1"/>
                </a:solidFill>
              </a:rPr>
              <a:t>text by creating a </a:t>
            </a:r>
            <a:r>
              <a:rPr lang="en-US" sz="2000" dirty="0" smtClean="0">
                <a:solidFill>
                  <a:schemeClr val="tx1"/>
                </a:solidFill>
              </a:rPr>
              <a:t>personal response </a:t>
            </a:r>
            <a:r>
              <a:rPr lang="en-US" sz="2000" dirty="0">
                <a:solidFill>
                  <a:schemeClr val="tx1"/>
                </a:solidFill>
              </a:rPr>
              <a:t>in a variety of presentations. 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A</a:t>
            </a:r>
            <a:r>
              <a:rPr lang="en-US" sz="2000" dirty="0" err="1" smtClean="0">
                <a:solidFill>
                  <a:schemeClr val="tx1"/>
                </a:solidFill>
              </a:rPr>
              <a:t>nalyse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 wide range of text and compare how ideas are presented.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xplain </a:t>
            </a:r>
            <a:r>
              <a:rPr lang="en-US" sz="2000" dirty="0">
                <a:solidFill>
                  <a:schemeClr val="tx1"/>
                </a:solidFill>
              </a:rPr>
              <a:t>how different texts </a:t>
            </a:r>
            <a:r>
              <a:rPr lang="en-US" sz="2000" dirty="0" smtClean="0">
                <a:solidFill>
                  <a:schemeClr val="tx1"/>
                </a:solidFill>
              </a:rPr>
              <a:t>show </a:t>
            </a:r>
            <a:r>
              <a:rPr lang="en-US" sz="2000" dirty="0">
                <a:solidFill>
                  <a:schemeClr val="tx1"/>
                </a:solidFill>
              </a:rPr>
              <a:t>different points of view.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b="57112"/>
          <a:stretch/>
        </p:blipFill>
        <p:spPr>
          <a:xfrm>
            <a:off x="5814913" y="4477442"/>
            <a:ext cx="3329087" cy="23805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94129" y="-28954"/>
            <a:ext cx="75733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19C1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Comprehension</a:t>
            </a:r>
            <a:r>
              <a:rPr lang="en-US" sz="44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ED3BC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</a:t>
            </a:r>
            <a:r>
              <a:rPr lang="en-US" sz="44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19C1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Cluster</a:t>
            </a:r>
            <a:r>
              <a:rPr lang="en-US" sz="4400" b="1" dirty="0" smtClean="0">
                <a:ln w="11430"/>
                <a:solidFill>
                  <a:srgbClr val="5ACBD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ED3BC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 </a:t>
            </a:r>
          </a:p>
        </p:txBody>
      </p:sp>
      <p:sp>
        <p:nvSpPr>
          <p:cNvPr id="10" name="Oval 9"/>
          <p:cNvSpPr/>
          <p:nvPr/>
        </p:nvSpPr>
        <p:spPr>
          <a:xfrm>
            <a:off x="4576977" y="1231747"/>
            <a:ext cx="235215" cy="188011"/>
          </a:xfrm>
          <a:prstGeom prst="ellipse">
            <a:avLst/>
          </a:prstGeom>
          <a:solidFill>
            <a:srgbClr val="5ACBD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76977" y="1881593"/>
            <a:ext cx="235215" cy="188011"/>
          </a:xfrm>
          <a:prstGeom prst="ellipse">
            <a:avLst/>
          </a:prstGeom>
          <a:solidFill>
            <a:srgbClr val="E265AC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6977" y="2499952"/>
            <a:ext cx="235215" cy="188011"/>
          </a:xfrm>
          <a:prstGeom prst="ellipse">
            <a:avLst/>
          </a:prstGeom>
          <a:solidFill>
            <a:srgbClr val="5ACBD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6977" y="3086822"/>
            <a:ext cx="235215" cy="188011"/>
          </a:xfrm>
          <a:prstGeom prst="ellipse">
            <a:avLst/>
          </a:prstGeom>
          <a:solidFill>
            <a:srgbClr val="E265AC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5596" y="4877033"/>
            <a:ext cx="235215" cy="188011"/>
          </a:xfrm>
          <a:prstGeom prst="ellipse">
            <a:avLst/>
          </a:prstGeom>
          <a:solidFill>
            <a:srgbClr val="5ACBD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5596" y="5466614"/>
            <a:ext cx="235215" cy="188011"/>
          </a:xfrm>
          <a:prstGeom prst="ellipse">
            <a:avLst/>
          </a:prstGeom>
          <a:solidFill>
            <a:srgbClr val="E265AC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5596" y="6052065"/>
            <a:ext cx="235215" cy="188011"/>
          </a:xfrm>
          <a:prstGeom prst="ellipse">
            <a:avLst/>
          </a:prstGeom>
          <a:solidFill>
            <a:srgbClr val="5ACBD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5596" y="4524854"/>
            <a:ext cx="235215" cy="188011"/>
          </a:xfrm>
          <a:prstGeom prst="ellipse">
            <a:avLst/>
          </a:prstGeom>
          <a:solidFill>
            <a:srgbClr val="E265AC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 rot="20326020">
            <a:off x="27688" y="1158148"/>
            <a:ext cx="2829479" cy="523220"/>
          </a:xfrm>
          <a:prstGeom prst="rect">
            <a:avLst/>
          </a:prstGeom>
          <a:solidFill>
            <a:srgbClr val="F7E7F7"/>
          </a:solidFill>
          <a:ln w="38100" cmpd="sng">
            <a:solidFill>
              <a:srgbClr val="19C1D4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ED3BC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</p:spTree>
    <p:extLst>
      <p:ext uri="{BB962C8B-B14F-4D97-AF65-F5344CB8AC3E}">
        <p14:creationId xmlns:p14="http://schemas.microsoft.com/office/powerpoint/2010/main" val="10017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096655" y="-1123115"/>
            <a:ext cx="695069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7020" y="605886"/>
            <a:ext cx="7787691" cy="56323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Create an imaginative text.</a:t>
            </a:r>
          </a:p>
          <a:p>
            <a:r>
              <a:rPr lang="en-US" sz="2000" dirty="0" smtClean="0"/>
              <a:t>Create </a:t>
            </a:r>
            <a:r>
              <a:rPr lang="en-US" sz="2000" dirty="0"/>
              <a:t>an informative text.</a:t>
            </a:r>
          </a:p>
          <a:p>
            <a:r>
              <a:rPr lang="en-US" sz="2000" dirty="0"/>
              <a:t>Create a persuasive text.</a:t>
            </a:r>
          </a:p>
          <a:p>
            <a:r>
              <a:rPr lang="en-US" sz="2000" dirty="0"/>
              <a:t>Choose language appropriate to my purpose and audience.</a:t>
            </a:r>
          </a:p>
          <a:p>
            <a:r>
              <a:rPr lang="en-US" sz="2000" dirty="0"/>
              <a:t>Plan using headings, </a:t>
            </a:r>
            <a:r>
              <a:rPr lang="en-US" sz="2000" dirty="0" err="1"/>
              <a:t>mindmaps</a:t>
            </a:r>
            <a:r>
              <a:rPr lang="en-US" sz="2000" dirty="0"/>
              <a:t> and questions.</a:t>
            </a:r>
          </a:p>
          <a:p>
            <a:r>
              <a:rPr lang="en-US" sz="2000" dirty="0"/>
              <a:t>Reread to check for accuracy.</a:t>
            </a:r>
          </a:p>
          <a:p>
            <a:r>
              <a:rPr lang="en-US" sz="2000" dirty="0"/>
              <a:t>Reread to check for consistency of meaning.</a:t>
            </a:r>
          </a:p>
          <a:p>
            <a:r>
              <a:rPr lang="en-US" sz="2000" dirty="0"/>
              <a:t>Reread to check for relevancy for purpose.</a:t>
            </a:r>
          </a:p>
          <a:p>
            <a:r>
              <a:rPr lang="en-US" sz="2000" dirty="0"/>
              <a:t>Write using paragraphs that are a group of sentences about a</a:t>
            </a:r>
            <a:r>
              <a:rPr lang="en-US" sz="2000" dirty="0" smtClean="0"/>
              <a:t> </a:t>
            </a:r>
            <a:r>
              <a:rPr lang="en-US" sz="2000" dirty="0"/>
              <a:t>topic.</a:t>
            </a:r>
          </a:p>
          <a:p>
            <a:r>
              <a:rPr lang="en-US" sz="2000" dirty="0"/>
              <a:t>Use different spelling strategies to spell words</a:t>
            </a:r>
          </a:p>
          <a:p>
            <a:r>
              <a:rPr lang="en-US" sz="2000" dirty="0"/>
              <a:t>Use computer skills such as spell check and grammar check</a:t>
            </a:r>
          </a:p>
          <a:p>
            <a:r>
              <a:rPr lang="en-US" sz="2000" dirty="0"/>
              <a:t>Use verbs correctly.</a:t>
            </a:r>
          </a:p>
          <a:p>
            <a:r>
              <a:rPr lang="en-US" sz="2000" dirty="0"/>
              <a:t>Use adverbs correctly.</a:t>
            </a:r>
          </a:p>
          <a:p>
            <a:r>
              <a:rPr lang="en-US" sz="2000" dirty="0"/>
              <a:t>Use nouns correctly.</a:t>
            </a:r>
          </a:p>
          <a:p>
            <a:r>
              <a:rPr lang="en-US" sz="2000" dirty="0"/>
              <a:t>Use adjectives correctly.</a:t>
            </a:r>
          </a:p>
          <a:p>
            <a:r>
              <a:rPr lang="en-US" sz="2000" dirty="0"/>
              <a:t>Write joined </a:t>
            </a:r>
            <a:r>
              <a:rPr lang="en-US" sz="2000" dirty="0" smtClean="0"/>
              <a:t>letters and letters </a:t>
            </a:r>
            <a:r>
              <a:rPr lang="en-US" sz="2000" dirty="0"/>
              <a:t>of the same size.</a:t>
            </a:r>
          </a:p>
          <a:p>
            <a:r>
              <a:rPr lang="en-US" sz="2000" dirty="0"/>
              <a:t>Create simple multimodal text digitally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(</a:t>
            </a:r>
            <a:r>
              <a:rPr lang="en-US" sz="2000" dirty="0"/>
              <a:t>combination of pictures, text, voice over, sound).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65676" y="917642"/>
            <a:ext cx="2829479" cy="523220"/>
          </a:xfrm>
          <a:prstGeom prst="rect">
            <a:avLst/>
          </a:prstGeom>
          <a:solidFill>
            <a:srgbClr val="66FF66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36738" y="-65027"/>
            <a:ext cx="61072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– Cluster </a:t>
            </a:r>
            <a:r>
              <a:rPr lang="en-US" sz="4800" b="1" dirty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9</a:t>
            </a:r>
            <a:r>
              <a:rPr lang="en-US" sz="4800" b="1" dirty="0" smtClean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0127">
            <a:off x="7143439" y="942572"/>
            <a:ext cx="2166293" cy="460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3364">
            <a:off x="5441257" y="4389694"/>
            <a:ext cx="3066060" cy="1940727"/>
          </a:xfrm>
          <a:prstGeom prst="rect">
            <a:avLst/>
          </a:prstGeom>
        </p:spPr>
      </p:pic>
      <p:sp>
        <p:nvSpPr>
          <p:cNvPr id="10" name="Smiley Face 9"/>
          <p:cNvSpPr/>
          <p:nvPr/>
        </p:nvSpPr>
        <p:spPr>
          <a:xfrm>
            <a:off x="661438" y="4400438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42675" y="4103024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661438" y="3833025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661438" y="4688888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661438" y="5022496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661438" y="3514298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661438" y="3196783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642675" y="2899112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661438" y="5340011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661438" y="5654599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642675" y="2588469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642675" y="2284183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661438" y="1966668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642675" y="1675612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642675" y="1372837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661438" y="765970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661438" y="1068808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100" y="754198"/>
            <a:ext cx="8528650" cy="5940088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Use personal experience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rgbClr val="000000"/>
                </a:solidFill>
              </a:rPr>
              <a:t>texts and research to create a 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    variety </a:t>
            </a:r>
            <a:r>
              <a:rPr lang="en-US" sz="2000" dirty="0">
                <a:solidFill>
                  <a:srgbClr val="000000"/>
                </a:solidFill>
              </a:rPr>
              <a:t>of texts </a:t>
            </a:r>
            <a:r>
              <a:rPr lang="en-US" sz="2000" dirty="0" smtClean="0">
                <a:solidFill>
                  <a:srgbClr val="000000"/>
                </a:solidFill>
              </a:rPr>
              <a:t>for </a:t>
            </a:r>
            <a:r>
              <a:rPr lang="en-US" sz="2000" dirty="0">
                <a:solidFill>
                  <a:srgbClr val="000000"/>
                </a:solidFill>
              </a:rPr>
              <a:t>different audiences.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Justify my opinion with evidence.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Find resources and information when planning.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Reread and revise text to check for and improve meaning</a:t>
            </a:r>
          </a:p>
          <a:p>
            <a:r>
              <a:rPr lang="en-US" sz="2000" dirty="0">
                <a:solidFill>
                  <a:srgbClr val="000000"/>
                </a:solidFill>
              </a:rPr>
              <a:t>Reread and revise to delete unnecessary information and add new information.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Write sentences with different beginnings.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Write sentences with an adjectival clause at the beginning.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Write sentences with an adverbial clause at the beginning.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Write complex sentences.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Use simple and sentence punctuation correctly.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Spell words by thinking about what they mean.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Spell words by knowing how letter combinations look.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Spell words by hearing the sounds in words.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Spell words by knowing the sound of letters.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Use prefixes and suffixes appropriately.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Use pronouns to link ideas and information.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Use conjunctions and connectives to link ideas and information.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Write in neat consistent handwriting.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7302">
            <a:off x="6013020" y="2814577"/>
            <a:ext cx="2978757" cy="4168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655" y="4705255"/>
            <a:ext cx="2522426" cy="2152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2199" y="97419"/>
            <a:ext cx="2829479" cy="523220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66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11678" y="-116636"/>
            <a:ext cx="61072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– Cluster 10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2856">
            <a:off x="6857225" y="608589"/>
            <a:ext cx="2156315" cy="1874932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>
          <a:xfrm>
            <a:off x="55518" y="2716819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55518" y="3005269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55518" y="3337104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518" y="3647001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64263" y="2425640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64263" y="3962975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55518" y="4242490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55518" y="2121820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55518" y="4569205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52109" y="4857655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41291" y="5183413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55518" y="5475081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41291" y="5791055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41291" y="6088799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36755" y="6392620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52109" y="1806336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64263" y="900949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1577" y="1508591"/>
            <a:ext cx="171163" cy="136050"/>
          </a:xfrm>
          <a:prstGeom prst="smileyFac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72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644D38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608010" y="788254"/>
            <a:ext cx="6924129" cy="4401205"/>
          </a:xfrm>
          <a:prstGeom prst="rect">
            <a:avLst/>
          </a:prstGeom>
          <a:solidFill>
            <a:srgbClr val="EEECE1"/>
          </a:solidFill>
          <a:ln w="57150" cmpd="sng">
            <a:solidFill>
              <a:srgbClr val="644D38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rite </a:t>
            </a:r>
            <a:r>
              <a:rPr lang="en-US" sz="2000" dirty="0"/>
              <a:t>logical well-structured texts for a range of purposes.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onstruct </a:t>
            </a:r>
            <a:r>
              <a:rPr lang="en-US" sz="2000" dirty="0"/>
              <a:t>a logical well-structured imaginative text.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onstruct </a:t>
            </a:r>
            <a:r>
              <a:rPr lang="en-US" sz="2000" dirty="0"/>
              <a:t>a logical well-structured informative text.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onstruct </a:t>
            </a:r>
            <a:r>
              <a:rPr lang="en-US" sz="2000" dirty="0"/>
              <a:t>a logical well-structured persuasive text.</a:t>
            </a:r>
          </a:p>
          <a:p>
            <a:r>
              <a:rPr lang="en-US" sz="2000" dirty="0" smtClean="0"/>
              <a:t>Find, accurately </a:t>
            </a:r>
            <a:r>
              <a:rPr lang="en-US" sz="2000" dirty="0"/>
              <a:t>acknowledge and site </a:t>
            </a:r>
            <a:r>
              <a:rPr lang="en-US" sz="2000" dirty="0" smtClean="0"/>
              <a:t>sources.</a:t>
            </a:r>
            <a:endParaRPr lang="en-US" sz="2000" dirty="0"/>
          </a:p>
          <a:p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feedback to edit my writing.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ngage </a:t>
            </a:r>
            <a:r>
              <a:rPr lang="en-US" sz="2000" dirty="0"/>
              <a:t>the reader through deliberate choices in language -</a:t>
            </a:r>
          </a:p>
          <a:p>
            <a:r>
              <a:rPr lang="en-US" sz="2000" dirty="0"/>
              <a:t>-	descriptive</a:t>
            </a:r>
          </a:p>
          <a:p>
            <a:r>
              <a:rPr lang="en-US" sz="2000" dirty="0"/>
              <a:t>-	persuasive</a:t>
            </a:r>
          </a:p>
          <a:p>
            <a:r>
              <a:rPr lang="en-US" sz="2000" dirty="0"/>
              <a:t>-	topic</a:t>
            </a:r>
          </a:p>
          <a:p>
            <a:r>
              <a:rPr lang="en-US" sz="2000" dirty="0"/>
              <a:t>-	technical</a:t>
            </a:r>
          </a:p>
          <a:p>
            <a:r>
              <a:rPr lang="en-US" sz="2000" dirty="0"/>
              <a:t>-	evaluative</a:t>
            </a:r>
          </a:p>
          <a:p>
            <a:r>
              <a:rPr lang="en-US" sz="2000" dirty="0"/>
              <a:t>-	emotive</a:t>
            </a:r>
          </a:p>
          <a:p>
            <a:r>
              <a:rPr lang="en-US" sz="2000" dirty="0"/>
              <a:t>-	</a:t>
            </a:r>
            <a:r>
              <a:rPr lang="en-US" sz="2000" dirty="0" smtClean="0"/>
              <a:t>colloquial</a:t>
            </a:r>
            <a:endParaRPr lang="en-US" sz="2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68037"/>
            <a:ext cx="1608010" cy="4603696"/>
          </a:xfrm>
          <a:prstGeom prst="rect">
            <a:avLst/>
          </a:prstGeom>
        </p:spPr>
      </p:pic>
      <p:sp>
        <p:nvSpPr>
          <p:cNvPr id="27" name="Smiley Face 26"/>
          <p:cNvSpPr/>
          <p:nvPr/>
        </p:nvSpPr>
        <p:spPr>
          <a:xfrm>
            <a:off x="1667717" y="4916647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1667717" y="4321951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1648954" y="4627581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1667717" y="4002737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1667717" y="3697107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1667717" y="3405061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1667717" y="3106223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1496554" y="2768016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1496554" y="2458575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1496554" y="2152945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/>
          <p:cNvSpPr/>
          <p:nvPr/>
        </p:nvSpPr>
        <p:spPr>
          <a:xfrm>
            <a:off x="1496554" y="1867690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1496554" y="1558249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1496554" y="1279893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1496554" y="946988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76061" y="239102"/>
            <a:ext cx="61072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DBA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Writing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</a:t>
            </a:r>
            <a:r>
              <a:rPr lang="en-US" sz="4000" b="1" dirty="0" smtClean="0">
                <a:ln w="11430"/>
                <a:solidFill>
                  <a:srgbClr val="DBA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Cluster </a:t>
            </a:r>
            <a:r>
              <a:rPr lang="en-US" sz="4000" b="1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</a:t>
            </a:r>
            <a:r>
              <a:rPr lang="en-US" sz="4000" b="1" dirty="0" smtClean="0">
                <a:ln w="11430"/>
                <a:solidFill>
                  <a:srgbClr val="DBA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527" y="2288995"/>
            <a:ext cx="1575802" cy="451148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60915">
            <a:off x="3554871" y="3353607"/>
            <a:ext cx="3411104" cy="271051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 rot="20326020">
            <a:off x="-14174" y="449061"/>
            <a:ext cx="2829479" cy="523220"/>
          </a:xfrm>
          <a:prstGeom prst="rect">
            <a:avLst/>
          </a:prstGeom>
          <a:solidFill>
            <a:srgbClr val="644D38"/>
          </a:solidFill>
          <a:ln w="38100" cmpd="sng">
            <a:solidFill>
              <a:srgbClr val="644D38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DBA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</p:spTree>
    <p:extLst>
      <p:ext uri="{BB962C8B-B14F-4D97-AF65-F5344CB8AC3E}">
        <p14:creationId xmlns:p14="http://schemas.microsoft.com/office/powerpoint/2010/main" val="24283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89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707" y="2066447"/>
            <a:ext cx="1608010" cy="4603696"/>
          </a:xfrm>
          <a:prstGeom prst="rect">
            <a:avLst/>
          </a:prstGeom>
        </p:spPr>
      </p:pic>
      <p:sp>
        <p:nvSpPr>
          <p:cNvPr id="28" name="Smiley Face 27"/>
          <p:cNvSpPr/>
          <p:nvPr/>
        </p:nvSpPr>
        <p:spPr>
          <a:xfrm>
            <a:off x="1667717" y="4321951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1675371" y="4607344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1667717" y="4002737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1667717" y="3697107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1667717" y="3405061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1667717" y="3174248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1648954" y="2836041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1667717" y="2556893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1667717" y="2152945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/>
          <p:cNvSpPr/>
          <p:nvPr/>
        </p:nvSpPr>
        <p:spPr>
          <a:xfrm>
            <a:off x="1648954" y="1867690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1648954" y="1558249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1648954" y="1240584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1667717" y="946988"/>
            <a:ext cx="171163" cy="136050"/>
          </a:xfrm>
          <a:prstGeom prst="smileyFac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62178" y="826049"/>
            <a:ext cx="5731543" cy="4401205"/>
          </a:xfrm>
          <a:prstGeom prst="rect">
            <a:avLst/>
          </a:prstGeom>
          <a:solidFill>
            <a:schemeClr val="bg2"/>
          </a:solidFill>
          <a:ln w="57150" cmpd="sng">
            <a:solidFill>
              <a:srgbClr val="644D38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topic sentences.</a:t>
            </a:r>
          </a:p>
          <a:p>
            <a:r>
              <a:rPr lang="en-US" sz="2000" dirty="0" err="1"/>
              <a:t>O</a:t>
            </a:r>
            <a:r>
              <a:rPr lang="en-US" sz="2000" dirty="0" err="1" smtClean="0"/>
              <a:t>rganise</a:t>
            </a:r>
            <a:r>
              <a:rPr lang="en-US" sz="2000" dirty="0" smtClean="0"/>
              <a:t> </a:t>
            </a:r>
            <a:r>
              <a:rPr lang="en-US" sz="2000" dirty="0"/>
              <a:t>main and subordinate ideas.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quotation marks.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colons and semicolons.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dashes, sparingly.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pell </a:t>
            </a:r>
            <a:r>
              <a:rPr lang="en-US" sz="2000" dirty="0"/>
              <a:t>new words using </a:t>
            </a:r>
            <a:r>
              <a:rPr lang="en-US" sz="2000" dirty="0" err="1"/>
              <a:t>generalisations</a:t>
            </a:r>
            <a:r>
              <a:rPr lang="en-US" sz="2000" dirty="0"/>
              <a:t>.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pell </a:t>
            </a:r>
            <a:r>
              <a:rPr lang="en-US" sz="2000" dirty="0"/>
              <a:t>new words using meanings of base words.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pell </a:t>
            </a:r>
            <a:r>
              <a:rPr lang="en-US" sz="2000" dirty="0"/>
              <a:t>new words using prefixes and suffixes.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rite </a:t>
            </a:r>
            <a:r>
              <a:rPr lang="en-US" sz="2000" dirty="0"/>
              <a:t>fluently with appropriate size.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rite </a:t>
            </a:r>
            <a:r>
              <a:rPr lang="en-US" sz="2000" dirty="0"/>
              <a:t>fluently with appropriate spacing.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word processing programs confidently.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various functions in word processing programs.</a:t>
            </a:r>
          </a:p>
          <a:p>
            <a:r>
              <a:rPr lang="en-US" sz="2000" dirty="0"/>
              <a:t>P</a:t>
            </a:r>
            <a:r>
              <a:rPr lang="en-US" sz="2000" dirty="0" smtClean="0"/>
              <a:t>lan </a:t>
            </a:r>
            <a:r>
              <a:rPr lang="en-US" sz="2000" dirty="0"/>
              <a:t>and design complex multimodal texts </a:t>
            </a:r>
            <a:endParaRPr lang="en-US" sz="2000" dirty="0" smtClean="0"/>
          </a:p>
          <a:p>
            <a:r>
              <a:rPr lang="en-US" sz="2000" dirty="0" smtClean="0"/>
              <a:t> (</a:t>
            </a:r>
            <a:r>
              <a:rPr lang="en-US" sz="2000" dirty="0"/>
              <a:t>combination of </a:t>
            </a:r>
            <a:r>
              <a:rPr lang="en-US" sz="2000" dirty="0" smtClean="0"/>
              <a:t>pictures, text, voice and sound</a:t>
            </a:r>
            <a:r>
              <a:rPr lang="en-US" sz="2000" dirty="0"/>
              <a:t>).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62178" y="239102"/>
            <a:ext cx="61072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DBA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Writing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</a:t>
            </a:r>
            <a:r>
              <a:rPr lang="en-US" sz="4000" b="1" dirty="0" smtClean="0">
                <a:ln w="11430"/>
                <a:solidFill>
                  <a:srgbClr val="DBA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Cluster </a:t>
            </a:r>
            <a:r>
              <a:rPr lang="en-US" sz="4000" b="1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</a:t>
            </a:r>
            <a:r>
              <a:rPr lang="en-US" sz="4000" b="1" dirty="0" smtClean="0">
                <a:ln w="11430"/>
                <a:solidFill>
                  <a:srgbClr val="DBA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649" y="1055265"/>
            <a:ext cx="1029513" cy="294747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20326020">
            <a:off x="-14174" y="449061"/>
            <a:ext cx="2829479" cy="523220"/>
          </a:xfrm>
          <a:prstGeom prst="rect">
            <a:avLst/>
          </a:prstGeom>
          <a:solidFill>
            <a:srgbClr val="644D38"/>
          </a:solidFill>
          <a:ln w="38100" cmpd="sng">
            <a:solidFill>
              <a:srgbClr val="644D38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DBAD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6846" flipH="1">
            <a:off x="5768266" y="4132857"/>
            <a:ext cx="2844767" cy="25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143000" y="-1142999"/>
            <a:ext cx="6858001" cy="9144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0882" y="1878546"/>
            <a:ext cx="6767471" cy="2031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Recall multiplication facts for 2X,3X, 5X, 10X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Recognise</a:t>
            </a:r>
            <a:r>
              <a:rPr lang="en-US" dirty="0" smtClean="0">
                <a:solidFill>
                  <a:schemeClr val="tx1"/>
                </a:solidFill>
              </a:rPr>
              <a:t> and use the symbols × and ÷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Link multiplication and division using arrays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Model &amp; apply commutative property for multiplication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 mental strategies to multiply one-digit numbers by multiples of 10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 &amp; record a range of mental strategies for multiplication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of two single-digit numbers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0882" y="1063186"/>
            <a:ext cx="6593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Multiplication + Division Y3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8883" y="3900067"/>
            <a:ext cx="2921199" cy="2957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529" y="3315213"/>
            <a:ext cx="2498795" cy="3434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7139"/>
          <a:stretch/>
        </p:blipFill>
        <p:spPr>
          <a:xfrm>
            <a:off x="3864175" y="3757042"/>
            <a:ext cx="2501566" cy="2832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6554">
            <a:off x="7603860" y="47118"/>
            <a:ext cx="1528816" cy="162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46" y="3157456"/>
            <a:ext cx="580465" cy="5995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704" y="6089457"/>
            <a:ext cx="799073" cy="582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84802" flipH="1">
            <a:off x="6070112" y="6263029"/>
            <a:ext cx="830316" cy="5147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19411" y="3354817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19411" y="3075533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9411" y="2820364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9411" y="2541735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9411" y="2272951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20340" y="1987843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t="-1" b="39000"/>
          <a:stretch/>
        </p:blipFill>
        <p:spPr>
          <a:xfrm flipH="1">
            <a:off x="2496630" y="4731801"/>
            <a:ext cx="1518605" cy="14510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53605">
            <a:off x="2984928" y="5886032"/>
            <a:ext cx="868441" cy="8329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69183" y="217709"/>
            <a:ext cx="2735411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</p:spTree>
    <p:extLst>
      <p:ext uri="{BB962C8B-B14F-4D97-AF65-F5344CB8AC3E}">
        <p14:creationId xmlns:p14="http://schemas.microsoft.com/office/powerpoint/2010/main" val="787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114" y="599352"/>
            <a:ext cx="8131917" cy="5632311"/>
          </a:xfrm>
          <a:prstGeom prst="rect">
            <a:avLst/>
          </a:prstGeom>
          <a:ln>
            <a:solidFill>
              <a:srgbClr val="644D3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Write </a:t>
            </a:r>
            <a:r>
              <a:rPr lang="en-US" sz="2000" dirty="0">
                <a:solidFill>
                  <a:schemeClr val="tx1"/>
                </a:solidFill>
              </a:rPr>
              <a:t>extended texts for wide range of purposes.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hoose </a:t>
            </a:r>
            <a:r>
              <a:rPr lang="en-US" sz="2000" dirty="0">
                <a:solidFill>
                  <a:schemeClr val="tx1"/>
                </a:solidFill>
              </a:rPr>
              <a:t>the type of text to suit a purpose and audience.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hoose </a:t>
            </a:r>
            <a:r>
              <a:rPr lang="en-US" sz="2000" dirty="0">
                <a:solidFill>
                  <a:schemeClr val="tx1"/>
                </a:solidFill>
              </a:rPr>
              <a:t>the form of text to suit a purpose and audience.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reate </a:t>
            </a:r>
            <a:r>
              <a:rPr lang="en-US" sz="2000" dirty="0">
                <a:solidFill>
                  <a:schemeClr val="tx1"/>
                </a:solidFill>
              </a:rPr>
              <a:t>well planned texts.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W</a:t>
            </a:r>
            <a:r>
              <a:rPr lang="en-US" sz="2000" dirty="0" smtClean="0">
                <a:solidFill>
                  <a:schemeClr val="tx1"/>
                </a:solidFill>
              </a:rPr>
              <a:t>rite </a:t>
            </a:r>
            <a:r>
              <a:rPr lang="en-US" sz="2000" dirty="0">
                <a:solidFill>
                  <a:schemeClr val="tx1"/>
                </a:solidFill>
              </a:rPr>
              <a:t>more complex and detailed subject matter.</a:t>
            </a:r>
          </a:p>
          <a:p>
            <a:r>
              <a:rPr lang="en-US" sz="2000" dirty="0">
                <a:solidFill>
                  <a:schemeClr val="tx1"/>
                </a:solidFill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se </a:t>
            </a:r>
            <a:r>
              <a:rPr lang="en-US" sz="2000" dirty="0">
                <a:solidFill>
                  <a:schemeClr val="tx1"/>
                </a:solidFill>
              </a:rPr>
              <a:t>creative language features -</a:t>
            </a:r>
          </a:p>
          <a:p>
            <a:r>
              <a:rPr lang="en-US" sz="2000" dirty="0">
                <a:solidFill>
                  <a:schemeClr val="tx1"/>
                </a:solidFill>
              </a:rPr>
              <a:t>-	alliteration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-	metaphor</a:t>
            </a:r>
          </a:p>
          <a:p>
            <a:r>
              <a:rPr lang="en-US" sz="2000" dirty="0">
                <a:solidFill>
                  <a:schemeClr val="tx1"/>
                </a:solidFill>
              </a:rPr>
              <a:t>-	imagery</a:t>
            </a:r>
          </a:p>
          <a:p>
            <a:r>
              <a:rPr lang="en-US" sz="2000" dirty="0">
                <a:solidFill>
                  <a:schemeClr val="tx1"/>
                </a:solidFill>
              </a:rPr>
              <a:t>-	</a:t>
            </a:r>
            <a:r>
              <a:rPr lang="en-US" sz="2000" dirty="0" err="1">
                <a:solidFill>
                  <a:schemeClr val="tx1"/>
                </a:solidFill>
              </a:rPr>
              <a:t>nominalisation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-	sentence </a:t>
            </a:r>
            <a:r>
              <a:rPr lang="en-US" sz="2000" dirty="0">
                <a:solidFill>
                  <a:schemeClr val="tx1"/>
                </a:solidFill>
              </a:rPr>
              <a:t>length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Refine </a:t>
            </a:r>
            <a:r>
              <a:rPr lang="en-US" sz="2000" dirty="0">
                <a:solidFill>
                  <a:schemeClr val="tx1"/>
                </a:solidFill>
              </a:rPr>
              <a:t>writing in response to feedback, the edit </a:t>
            </a:r>
            <a:r>
              <a:rPr lang="en-US" sz="2000" dirty="0" smtClean="0">
                <a:solidFill>
                  <a:schemeClr val="tx1"/>
                </a:solidFill>
              </a:rPr>
              <a:t>and publish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se </a:t>
            </a:r>
            <a:r>
              <a:rPr lang="en-US" sz="2000" dirty="0">
                <a:solidFill>
                  <a:schemeClr val="tx1"/>
                </a:solidFill>
              </a:rPr>
              <a:t>sophisticated literary devices </a:t>
            </a:r>
            <a:r>
              <a:rPr lang="en-US" sz="2000" dirty="0" err="1" smtClean="0">
                <a:solidFill>
                  <a:schemeClr val="tx1"/>
                </a:solidFill>
              </a:rPr>
              <a:t>eg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humour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&amp;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irony to engage </a:t>
            </a:r>
            <a:r>
              <a:rPr lang="en-US" sz="2000" dirty="0" smtClean="0">
                <a:solidFill>
                  <a:schemeClr val="tx1"/>
                </a:solidFill>
              </a:rPr>
              <a:t>an </a:t>
            </a:r>
            <a:r>
              <a:rPr lang="en-US" sz="2000" dirty="0">
                <a:solidFill>
                  <a:schemeClr val="tx1"/>
                </a:solidFill>
              </a:rPr>
              <a:t>audience.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se </a:t>
            </a:r>
            <a:r>
              <a:rPr lang="en-US" sz="2000" dirty="0">
                <a:solidFill>
                  <a:schemeClr val="tx1"/>
                </a:solidFill>
              </a:rPr>
              <a:t>grammatical features such as modality to influence an audience.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se </a:t>
            </a:r>
            <a:r>
              <a:rPr lang="en-US" sz="2000" dirty="0">
                <a:solidFill>
                  <a:schemeClr val="tx1"/>
                </a:solidFill>
              </a:rPr>
              <a:t>a variety of sentences starters.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se </a:t>
            </a:r>
            <a:r>
              <a:rPr lang="en-US" sz="2000" dirty="0">
                <a:solidFill>
                  <a:schemeClr val="tx1"/>
                </a:solidFill>
              </a:rPr>
              <a:t>a variety of dependent clauses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422" y="337742"/>
            <a:ext cx="2829479" cy="52322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6769" y="118018"/>
            <a:ext cx="61072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000000"/>
                  </a:solidFill>
                  <a:prstDash val="solid"/>
                  <a:miter lim="800000"/>
                </a:ln>
                <a:solidFill>
                  <a:srgbClr val="CEA71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Writing – Cluster 12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5086">
            <a:off x="5364104" y="1513532"/>
            <a:ext cx="3779895" cy="2888739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496532" y="2624918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648932" y="2865440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630169" y="3153890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30169" y="3495849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624492" y="3809765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477769" y="2261587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477769" y="1933402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477769" y="1648023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474548" y="1397573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477769" y="1092720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624492" y="4111988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474548" y="4400438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477769" y="4688888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474548" y="5016578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474548" y="5323359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460534" y="5613760"/>
            <a:ext cx="171163" cy="13605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7867" y="88258"/>
            <a:ext cx="4979192" cy="707886"/>
          </a:xfrm>
          <a:prstGeom prst="rect">
            <a:avLst/>
          </a:prstGeom>
          <a:solidFill>
            <a:srgbClr val="DBF3A5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Vocabulary – Cluster 8</a:t>
            </a:r>
          </a:p>
        </p:txBody>
      </p:sp>
      <p:sp>
        <p:nvSpPr>
          <p:cNvPr id="3" name="Rectangle 2"/>
          <p:cNvSpPr/>
          <p:nvPr/>
        </p:nvSpPr>
        <p:spPr>
          <a:xfrm rot="20088367">
            <a:off x="-23218" y="3252367"/>
            <a:ext cx="2829479" cy="523220"/>
          </a:xfrm>
          <a:prstGeom prst="rect">
            <a:avLst/>
          </a:prstGeom>
          <a:solidFill>
            <a:srgbClr val="DBF3A5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4236" y="5525050"/>
            <a:ext cx="8800352" cy="1200328"/>
          </a:xfrm>
          <a:prstGeom prst="rect">
            <a:avLst/>
          </a:prstGeom>
          <a:solidFill>
            <a:srgbClr val="E7B732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Use words and groups of words to make my stories </a:t>
            </a:r>
            <a:r>
              <a:rPr lang="en-US" sz="2400" dirty="0" smtClean="0"/>
              <a:t>more interesting</a:t>
            </a:r>
            <a:endParaRPr lang="en-AU" sz="2400" dirty="0"/>
          </a:p>
          <a:p>
            <a:r>
              <a:rPr lang="en-US" sz="2400" dirty="0"/>
              <a:t>Use words to change the feeling of my stories</a:t>
            </a:r>
            <a:endParaRPr lang="en-AU" sz="2400" dirty="0"/>
          </a:p>
          <a:p>
            <a:r>
              <a:rPr lang="en-US" sz="2400" dirty="0"/>
              <a:t>Use what I know about a topic to understand unfamiliar </a:t>
            </a:r>
            <a:r>
              <a:rPr lang="en-US" sz="2400" dirty="0" smtClean="0"/>
              <a:t>words</a:t>
            </a:r>
            <a:endParaRPr lang="en-AU" sz="2400" dirty="0"/>
          </a:p>
        </p:txBody>
      </p:sp>
      <p:sp>
        <p:nvSpPr>
          <p:cNvPr id="5" name="Rectangle 4"/>
          <p:cNvSpPr/>
          <p:nvPr/>
        </p:nvSpPr>
        <p:spPr>
          <a:xfrm>
            <a:off x="327912" y="970892"/>
            <a:ext cx="8562088" cy="1569660"/>
          </a:xfrm>
          <a:prstGeom prst="rect">
            <a:avLst/>
          </a:prstGeom>
          <a:solidFill>
            <a:schemeClr val="accent6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Explain </a:t>
            </a:r>
            <a:r>
              <a:rPr lang="en-US" sz="2400" dirty="0"/>
              <a:t>the terms associated with multimedia</a:t>
            </a:r>
            <a:endParaRPr lang="en-AU" sz="2400" dirty="0"/>
          </a:p>
          <a:p>
            <a:r>
              <a:rPr lang="en-US" sz="2400" dirty="0" err="1"/>
              <a:t>Recognise</a:t>
            </a:r>
            <a:r>
              <a:rPr lang="en-US" sz="2400" dirty="0"/>
              <a:t> different words to explain similar </a:t>
            </a:r>
            <a:r>
              <a:rPr lang="en-US" sz="2400" dirty="0" smtClean="0"/>
              <a:t>ideas e.g</a:t>
            </a:r>
            <a:r>
              <a:rPr lang="en-US" sz="2400" dirty="0"/>
              <a:t>. synonyms</a:t>
            </a:r>
            <a:endParaRPr lang="en-AU" sz="2400" dirty="0"/>
          </a:p>
          <a:p>
            <a:r>
              <a:rPr lang="en-US" sz="2400" dirty="0"/>
              <a:t>Write using different words depending on who will read my writing</a:t>
            </a:r>
            <a:endParaRPr lang="en-AU" sz="2400" dirty="0"/>
          </a:p>
          <a:p>
            <a:r>
              <a:rPr lang="en-US" sz="2400" dirty="0"/>
              <a:t>Edit my writing using better word choices</a:t>
            </a:r>
            <a:r>
              <a:rPr lang="en-AU" sz="2400" dirty="0"/>
              <a:t> 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92697" y="2228835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697" y="1865273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628" y="1481608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28" y="1111279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5669851"/>
            <a:ext cx="235215" cy="188011"/>
          </a:xfrm>
          <a:prstGeom prst="ellipse">
            <a:avLst/>
          </a:prstGeom>
          <a:solidFill>
            <a:srgbClr val="FD780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4001" y="6010262"/>
            <a:ext cx="235215" cy="188011"/>
          </a:xfrm>
          <a:prstGeom prst="ellipse">
            <a:avLst/>
          </a:prstGeom>
          <a:solidFill>
            <a:srgbClr val="FD780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0" y="6381410"/>
            <a:ext cx="235215" cy="188011"/>
          </a:xfrm>
          <a:prstGeom prst="ellipse">
            <a:avLst/>
          </a:prstGeom>
          <a:solidFill>
            <a:srgbClr val="FD7808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03" y="5922025"/>
            <a:ext cx="5251915" cy="707886"/>
          </a:xfrm>
          <a:prstGeom prst="rect">
            <a:avLst/>
          </a:prstGeom>
          <a:solidFill>
            <a:srgbClr val="C7E649"/>
          </a:solidFill>
          <a:ln>
            <a:solidFill>
              <a:srgbClr val="0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Vocabulary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7142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Cluster 9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733" y="139728"/>
            <a:ext cx="8449326" cy="2308324"/>
          </a:xfrm>
          <a:prstGeom prst="rect">
            <a:avLst/>
          </a:prstGeom>
          <a:solidFill>
            <a:srgbClr val="C7E649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Use different words </a:t>
            </a:r>
            <a:r>
              <a:rPr lang="en-US" sz="2400" dirty="0" smtClean="0"/>
              <a:t>that have </a:t>
            </a:r>
            <a:r>
              <a:rPr lang="en-US" sz="2400" dirty="0"/>
              <a:t>the same meaning e.g. synonyms</a:t>
            </a:r>
            <a:endParaRPr lang="en-AU" sz="2400" dirty="0"/>
          </a:p>
          <a:p>
            <a:r>
              <a:rPr lang="en-US" sz="2400" dirty="0"/>
              <a:t>Use words that relate to the topic in my writing</a:t>
            </a:r>
            <a:endParaRPr lang="en-AU" sz="2400" dirty="0"/>
          </a:p>
          <a:p>
            <a:r>
              <a:rPr lang="en-US" sz="2400" dirty="0"/>
              <a:t>Use words associated with the use of computers &amp;</a:t>
            </a:r>
            <a:r>
              <a:rPr lang="en-US" sz="2400" dirty="0" smtClean="0"/>
              <a:t> electronic </a:t>
            </a:r>
            <a:r>
              <a:rPr lang="en-US" sz="2400" dirty="0"/>
              <a:t>texts confidently</a:t>
            </a:r>
            <a:endParaRPr lang="en-AU" sz="2400" dirty="0"/>
          </a:p>
          <a:p>
            <a:r>
              <a:rPr lang="en-US" sz="2400" dirty="0"/>
              <a:t>Use suffixes to change the meaning of words</a:t>
            </a:r>
            <a:endParaRPr lang="en-AU" sz="2400" dirty="0"/>
          </a:p>
          <a:p>
            <a:r>
              <a:rPr lang="en-US" sz="2400" dirty="0"/>
              <a:t>Use prefixes to change the meaning of </a:t>
            </a:r>
            <a:r>
              <a:rPr lang="en-US" sz="2400" dirty="0" smtClean="0"/>
              <a:t>words</a:t>
            </a:r>
            <a:endParaRPr lang="en-AU" sz="2400" dirty="0"/>
          </a:p>
        </p:txBody>
      </p:sp>
      <p:sp>
        <p:nvSpPr>
          <p:cNvPr id="3" name="Rectangle 2"/>
          <p:cNvSpPr/>
          <p:nvPr/>
        </p:nvSpPr>
        <p:spPr>
          <a:xfrm>
            <a:off x="6112815" y="1468658"/>
            <a:ext cx="2829479" cy="523220"/>
          </a:xfrm>
          <a:prstGeom prst="rect">
            <a:avLst/>
          </a:prstGeom>
          <a:solidFill>
            <a:srgbClr val="BFE8F4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458" y="4116370"/>
            <a:ext cx="2211836" cy="27416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733" y="2186670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733" y="1779659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237" y="1012626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631625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92959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-1321" b="65292"/>
          <a:stretch/>
        </p:blipFill>
        <p:spPr>
          <a:xfrm flipH="1">
            <a:off x="2229555" y="4473342"/>
            <a:ext cx="3243896" cy="144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94" y="4101698"/>
            <a:ext cx="1585906" cy="1965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248" y="3772134"/>
            <a:ext cx="2186946" cy="22949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0353" y="6067129"/>
            <a:ext cx="5423647" cy="707886"/>
          </a:xfrm>
          <a:prstGeom prst="rect">
            <a:avLst/>
          </a:prstGeom>
          <a:solidFill>
            <a:srgbClr val="DBF3A5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Vocabulary – Cluster 10</a:t>
            </a:r>
          </a:p>
        </p:txBody>
      </p:sp>
      <p:sp>
        <p:nvSpPr>
          <p:cNvPr id="6" name="Rectangle 5"/>
          <p:cNvSpPr/>
          <p:nvPr/>
        </p:nvSpPr>
        <p:spPr>
          <a:xfrm>
            <a:off x="877221" y="298802"/>
            <a:ext cx="7713955" cy="2677656"/>
          </a:xfrm>
          <a:prstGeom prst="rect">
            <a:avLst/>
          </a:prstGeom>
          <a:solidFill>
            <a:srgbClr val="9DDC9B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Understand that word meaning can change </a:t>
            </a:r>
            <a:r>
              <a:rPr lang="en-US" sz="2400" dirty="0" smtClean="0"/>
              <a:t>when used in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different </a:t>
            </a:r>
            <a:r>
              <a:rPr lang="en-US" sz="2400" dirty="0"/>
              <a:t>texts</a:t>
            </a:r>
          </a:p>
          <a:p>
            <a:r>
              <a:rPr lang="en-US" sz="2400" dirty="0"/>
              <a:t>Use expanded vocabulary by drawing on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my knowledge of known </a:t>
            </a:r>
            <a:r>
              <a:rPr lang="en-US" sz="2400" dirty="0"/>
              <a:t>words </a:t>
            </a:r>
            <a:r>
              <a:rPr lang="en-US" sz="2400" dirty="0" smtClean="0"/>
              <a:t>and </a:t>
            </a:r>
            <a:r>
              <a:rPr lang="en-US" sz="2400" dirty="0"/>
              <a:t>topic words</a:t>
            </a:r>
          </a:p>
          <a:p>
            <a:r>
              <a:rPr lang="en-US" sz="2400" dirty="0"/>
              <a:t>Use a number of ways to work out the </a:t>
            </a:r>
            <a:r>
              <a:rPr lang="en-US" sz="2400" dirty="0" smtClean="0"/>
              <a:t>meanings </a:t>
            </a:r>
            <a:r>
              <a:rPr lang="en-US" sz="2400" dirty="0"/>
              <a:t>of words</a:t>
            </a:r>
          </a:p>
          <a:p>
            <a:r>
              <a:rPr lang="en-US" sz="2400" dirty="0"/>
              <a:t>Use dictionaries and thesauruses to find the meaning of 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unknown words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135227" y="798233"/>
            <a:ext cx="2829479" cy="523220"/>
          </a:xfrm>
          <a:prstGeom prst="rect">
            <a:avLst/>
          </a:prstGeom>
          <a:solidFill>
            <a:srgbClr val="D5FAA5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201" y="3996220"/>
            <a:ext cx="2453127" cy="226421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2006" y="422781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2006" y="1227447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2006" y="1870029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2006" y="2212183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4529" y="178123"/>
            <a:ext cx="5625353" cy="769441"/>
          </a:xfrm>
          <a:prstGeom prst="rect">
            <a:avLst/>
          </a:prstGeom>
          <a:solidFill>
            <a:srgbClr val="3BCAF6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Vocabulary </a:t>
            </a:r>
            <a:r>
              <a:rPr lang="en-US" sz="4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17B02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4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Cluster</a:t>
            </a:r>
            <a:r>
              <a:rPr lang="en-US" sz="44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11</a:t>
            </a:r>
          </a:p>
        </p:txBody>
      </p:sp>
      <p:sp>
        <p:nvSpPr>
          <p:cNvPr id="6" name="Rectangle 5"/>
          <p:cNvSpPr/>
          <p:nvPr/>
        </p:nvSpPr>
        <p:spPr>
          <a:xfrm>
            <a:off x="788102" y="3860032"/>
            <a:ext cx="7892722" cy="2862322"/>
          </a:xfrm>
          <a:prstGeom prst="rect">
            <a:avLst/>
          </a:prstGeom>
          <a:solidFill>
            <a:srgbClr val="F6DE09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Construct texts, with appropriate word choices, that consider its audience</a:t>
            </a:r>
          </a:p>
          <a:p>
            <a:r>
              <a:rPr lang="en-US" sz="2000" dirty="0"/>
              <a:t>Construct texts, with appropriate word choices, that consider its purpose</a:t>
            </a:r>
          </a:p>
          <a:p>
            <a:r>
              <a:rPr lang="en-US" sz="2000" dirty="0"/>
              <a:t>Understand new words for new concepts</a:t>
            </a:r>
          </a:p>
          <a:p>
            <a:r>
              <a:rPr lang="en-US" sz="2000" dirty="0"/>
              <a:t>I can use prefixes to find the meaning of new words</a:t>
            </a:r>
          </a:p>
          <a:p>
            <a:r>
              <a:rPr lang="en-US" sz="2000" dirty="0"/>
              <a:t>Use suffixes to find the meaning of new words</a:t>
            </a:r>
          </a:p>
          <a:p>
            <a:r>
              <a:rPr lang="en-US" sz="2000" dirty="0"/>
              <a:t>Use prefixes to create new words</a:t>
            </a:r>
          </a:p>
          <a:p>
            <a:r>
              <a:rPr lang="en-US" sz="2000" dirty="0"/>
              <a:t>Use suffixes to create new words</a:t>
            </a:r>
          </a:p>
          <a:p>
            <a:r>
              <a:rPr lang="en-US" sz="2000" dirty="0"/>
              <a:t>Edit and review my own writing using improved word choices</a:t>
            </a:r>
          </a:p>
          <a:p>
            <a:r>
              <a:rPr lang="en-US" sz="2000" dirty="0" smtClean="0"/>
              <a:t>Edit and review other people’s writing using improved word choices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077" y="1076978"/>
            <a:ext cx="2607747" cy="2783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75" y="947564"/>
            <a:ext cx="2773793" cy="2998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7" y="413447"/>
            <a:ext cx="2460949" cy="34465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689" y="3215223"/>
            <a:ext cx="2829479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8" name="Oval 7"/>
          <p:cNvSpPr/>
          <p:nvPr/>
        </p:nvSpPr>
        <p:spPr>
          <a:xfrm>
            <a:off x="552887" y="6433619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2887" y="6111395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9055" y="5827654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3847" y="5494134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2887" y="5173442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2887" y="3958233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3847" y="4298644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9055" y="4585257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9055" y="4831662"/>
            <a:ext cx="235215" cy="188011"/>
          </a:xfrm>
          <a:prstGeom prst="ellipse">
            <a:avLst/>
          </a:prstGeom>
          <a:solidFill>
            <a:srgbClr val="3CCBF6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4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631" y="129660"/>
            <a:ext cx="5442369" cy="707886"/>
          </a:xfrm>
          <a:prstGeom prst="rect">
            <a:avLst/>
          </a:prstGeom>
          <a:solidFill>
            <a:srgbClr val="16B2FF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134C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Vocabulary – Cluster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31" y="5528641"/>
            <a:ext cx="8919881" cy="1200328"/>
          </a:xfrm>
          <a:prstGeom prst="rect">
            <a:avLst/>
          </a:prstGeom>
          <a:solidFill>
            <a:srgbClr val="FFEDAB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Communicate </a:t>
            </a:r>
            <a:r>
              <a:rPr lang="en-US" sz="2400" dirty="0"/>
              <a:t>through digital and electronic means</a:t>
            </a:r>
            <a:endParaRPr lang="en-AU" sz="2400" dirty="0"/>
          </a:p>
          <a:p>
            <a:r>
              <a:rPr lang="en-US" sz="2400" dirty="0"/>
              <a:t>Use the language associated with digital technology </a:t>
            </a:r>
            <a:r>
              <a:rPr lang="en-US" sz="2400" dirty="0" smtClean="0"/>
              <a:t>&amp; electronic </a:t>
            </a:r>
            <a:r>
              <a:rPr lang="en-US" sz="2400" dirty="0"/>
              <a:t>texts</a:t>
            </a:r>
            <a:endParaRPr lang="en-AU" sz="2400" dirty="0"/>
          </a:p>
          <a:p>
            <a:r>
              <a:rPr lang="en-US" sz="2400" dirty="0"/>
              <a:t>Use the origin of words to make out the meaning </a:t>
            </a:r>
            <a:r>
              <a:rPr lang="en-US" sz="2400" dirty="0" smtClean="0"/>
              <a:t>of </a:t>
            </a:r>
            <a:r>
              <a:rPr lang="en-US" sz="2400" dirty="0"/>
              <a:t>new </a:t>
            </a:r>
            <a:r>
              <a:rPr lang="en-US" sz="2400" dirty="0" smtClean="0"/>
              <a:t>word</a:t>
            </a:r>
            <a:endParaRPr lang="en-AU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715" t="62793" r="35185"/>
          <a:stretch/>
        </p:blipFill>
        <p:spPr>
          <a:xfrm rot="1138422">
            <a:off x="6862952" y="3392767"/>
            <a:ext cx="2321484" cy="2267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5050" y="3076957"/>
            <a:ext cx="5083514" cy="2308324"/>
          </a:xfrm>
          <a:prstGeom prst="rect">
            <a:avLst/>
          </a:prstGeom>
          <a:solidFill>
            <a:srgbClr val="CDFAFC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Use new words for new </a:t>
            </a:r>
            <a:r>
              <a:rPr lang="en-US" sz="2400" dirty="0" smtClean="0"/>
              <a:t>concepts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e.g. blissful for happy</a:t>
            </a:r>
            <a:endParaRPr lang="en-AU" sz="2400" dirty="0" smtClean="0"/>
          </a:p>
          <a:p>
            <a:r>
              <a:rPr lang="en-US" sz="2400" dirty="0" smtClean="0"/>
              <a:t>Use </a:t>
            </a:r>
            <a:r>
              <a:rPr lang="en-US" sz="2400" dirty="0"/>
              <a:t>appropriate language for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spoken </a:t>
            </a:r>
            <a:r>
              <a:rPr lang="en-US" sz="2400" dirty="0"/>
              <a:t>texts </a:t>
            </a:r>
            <a:r>
              <a:rPr lang="en-US" sz="2400" dirty="0" smtClean="0"/>
              <a:t>that suit </a:t>
            </a:r>
            <a:r>
              <a:rPr lang="en-US" sz="2400" dirty="0"/>
              <a:t>a </a:t>
            </a:r>
            <a:r>
              <a:rPr lang="en-US" sz="2400" dirty="0" smtClean="0"/>
              <a:t>specific </a:t>
            </a:r>
            <a:r>
              <a:rPr lang="en-US" sz="2400" dirty="0"/>
              <a:t>topic</a:t>
            </a:r>
            <a:endParaRPr lang="en-AU" sz="2400" dirty="0"/>
          </a:p>
          <a:p>
            <a:r>
              <a:rPr lang="en-US" sz="2400" dirty="0"/>
              <a:t>Use appropriate language for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written texts that suit </a:t>
            </a:r>
            <a:r>
              <a:rPr lang="en-US" sz="2400" dirty="0"/>
              <a:t>a </a:t>
            </a:r>
            <a:r>
              <a:rPr lang="en-US" sz="2400" dirty="0" smtClean="0"/>
              <a:t> specific topic</a:t>
            </a:r>
            <a:endParaRPr lang="en-AU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07516">
            <a:off x="5950490" y="1910866"/>
            <a:ext cx="2398261" cy="2332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07" y="926352"/>
            <a:ext cx="1878886" cy="22367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8521" y="2133094"/>
            <a:ext cx="2829479" cy="523220"/>
          </a:xfrm>
          <a:prstGeom prst="rect">
            <a:avLst/>
          </a:prstGeom>
          <a:solidFill>
            <a:srgbClr val="72F832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I’m learning to: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23757" flipH="1">
            <a:off x="-211022" y="1398796"/>
            <a:ext cx="2236271" cy="412984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77442" y="3276881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81184" y="3955216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72097" y="4724877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023" y="5689613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6175" y="6030024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-12350" y="6393604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49564" y="2026935"/>
            <a:ext cx="2829479" cy="523220"/>
          </a:xfrm>
          <a:prstGeom prst="rect">
            <a:avLst/>
          </a:prstGeom>
          <a:solidFill>
            <a:srgbClr val="5E331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E9BB2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758" y="159542"/>
            <a:ext cx="5023595" cy="830997"/>
          </a:xfrm>
          <a:prstGeom prst="rect">
            <a:avLst/>
          </a:prstGeom>
          <a:solidFill>
            <a:srgbClr val="E9BB28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5E331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Reading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5E331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Cluster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5E331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8</a:t>
            </a:r>
          </a:p>
        </p:txBody>
      </p:sp>
      <p:sp>
        <p:nvSpPr>
          <p:cNvPr id="6" name="Rectangle 5"/>
          <p:cNvSpPr/>
          <p:nvPr/>
        </p:nvSpPr>
        <p:spPr>
          <a:xfrm>
            <a:off x="3262590" y="2754813"/>
            <a:ext cx="5776822" cy="3785652"/>
          </a:xfrm>
          <a:prstGeom prst="rect">
            <a:avLst/>
          </a:prstGeom>
          <a:solidFill>
            <a:srgbClr val="E7B732"/>
          </a:solidFill>
          <a:ln w="38100" cmpd="sng">
            <a:solidFill>
              <a:srgbClr val="6E4A1B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Read more difficult texts</a:t>
            </a:r>
            <a:endParaRPr lang="en-AU" sz="2400" dirty="0"/>
          </a:p>
          <a:p>
            <a:r>
              <a:rPr lang="en-US" sz="2400" dirty="0"/>
              <a:t>Read more difficult texts with less familiar </a:t>
            </a:r>
            <a:r>
              <a:rPr lang="en-US" sz="2400" dirty="0" smtClean="0"/>
              <a:t>   </a:t>
            </a:r>
            <a:endParaRPr lang="en-US" sz="2400" dirty="0"/>
          </a:p>
          <a:p>
            <a:r>
              <a:rPr lang="en-US" sz="2400" dirty="0" smtClean="0"/>
              <a:t>  content </a:t>
            </a:r>
            <a:r>
              <a:rPr lang="en-US" sz="2400" dirty="0"/>
              <a:t>and vocabulary</a:t>
            </a:r>
            <a:endParaRPr lang="en-AU" sz="2400" dirty="0"/>
          </a:p>
          <a:p>
            <a:r>
              <a:rPr lang="en-US" sz="2400" dirty="0"/>
              <a:t>Read more difficult texts with longer 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descriptions</a:t>
            </a:r>
            <a:endParaRPr lang="en-AU" sz="2400" dirty="0"/>
          </a:p>
          <a:p>
            <a:r>
              <a:rPr lang="en-US" sz="2400" dirty="0"/>
              <a:t>Engage with longer literary and factual texts</a:t>
            </a:r>
            <a:endParaRPr lang="en-AU" sz="2400" dirty="0"/>
          </a:p>
          <a:p>
            <a:r>
              <a:rPr lang="en-US" sz="2400" dirty="0"/>
              <a:t>Engage with more difficult literary and </a:t>
            </a:r>
            <a:r>
              <a:rPr lang="en-US" sz="2400" dirty="0" smtClean="0"/>
              <a:t>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factual </a:t>
            </a:r>
            <a:r>
              <a:rPr lang="en-US" sz="2400" dirty="0"/>
              <a:t>texts</a:t>
            </a:r>
            <a:endParaRPr lang="en-AU" sz="2400" dirty="0"/>
          </a:p>
          <a:p>
            <a:r>
              <a:rPr lang="en-US" sz="2400" dirty="0"/>
              <a:t>Engage with literary and factual texts for 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 longer </a:t>
            </a:r>
            <a:r>
              <a:rPr lang="en-US" sz="2400" dirty="0"/>
              <a:t>periods of time </a:t>
            </a:r>
            <a:r>
              <a:rPr lang="en-US" sz="2400" dirty="0" smtClean="0"/>
              <a:t> (</a:t>
            </a:r>
            <a:r>
              <a:rPr lang="en-US" sz="2400" dirty="0"/>
              <a:t>at least 10 </a:t>
            </a:r>
            <a:r>
              <a:rPr lang="en-US" sz="2400" dirty="0" err="1"/>
              <a:t>mins</a:t>
            </a:r>
            <a:r>
              <a:rPr lang="en-US" sz="2400" dirty="0" smtClean="0"/>
              <a:t>)</a:t>
            </a:r>
            <a:endParaRPr lang="en-AU" sz="2400" dirty="0"/>
          </a:p>
        </p:txBody>
      </p:sp>
      <p:sp>
        <p:nvSpPr>
          <p:cNvPr id="5" name="Oval 4"/>
          <p:cNvSpPr/>
          <p:nvPr/>
        </p:nvSpPr>
        <p:spPr>
          <a:xfrm>
            <a:off x="3027375" y="4747707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27375" y="5143420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7375" y="5835859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27375" y="4015874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27375" y="2910170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27375" y="3278106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043" y="990539"/>
            <a:ext cx="1864957" cy="1852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4896">
            <a:off x="4911637" y="177584"/>
            <a:ext cx="1717373" cy="1531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5104" flipH="1">
            <a:off x="3049270" y="1455825"/>
            <a:ext cx="809021" cy="721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9499" y="1305668"/>
            <a:ext cx="809021" cy="7212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70919" y="4935718"/>
            <a:ext cx="598135" cy="5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203" y="4682383"/>
            <a:ext cx="598135" cy="5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6482">
            <a:off x="2120838" y="5926203"/>
            <a:ext cx="693001" cy="6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66969" y="1770915"/>
            <a:ext cx="2829479" cy="523220"/>
          </a:xfrm>
          <a:prstGeom prst="rect">
            <a:avLst/>
          </a:prstGeom>
          <a:solidFill>
            <a:srgbClr val="45C6F6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FFE6B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2104" y="279969"/>
            <a:ext cx="4560838" cy="707886"/>
          </a:xfrm>
          <a:prstGeom prst="rect">
            <a:avLst/>
          </a:prstGeom>
          <a:solidFill>
            <a:srgbClr val="FFE6B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1DA3E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Reading – Cluster 9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551" y="2853436"/>
            <a:ext cx="7952486" cy="3785652"/>
          </a:xfrm>
          <a:prstGeom prst="rect">
            <a:avLst/>
          </a:prstGeom>
          <a:solidFill>
            <a:srgbClr val="FFE6B1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Read </a:t>
            </a:r>
            <a:r>
              <a:rPr lang="en-US" sz="2400" dirty="0"/>
              <a:t>for longer periods of time (15-20 </a:t>
            </a:r>
            <a:r>
              <a:rPr lang="en-US" sz="2400" dirty="0" err="1"/>
              <a:t>mins</a:t>
            </a:r>
            <a:r>
              <a:rPr lang="en-US" sz="2400" dirty="0"/>
              <a:t>)</a:t>
            </a:r>
            <a:endParaRPr lang="en-AU" sz="2400" dirty="0"/>
          </a:p>
          <a:p>
            <a:r>
              <a:rPr lang="en-US" sz="2400" dirty="0" smtClean="0"/>
              <a:t>Sustain </a:t>
            </a:r>
            <a:r>
              <a:rPr lang="en-US" sz="2400" dirty="0"/>
              <a:t>meaning when reading is interrupted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eg</a:t>
            </a:r>
            <a:r>
              <a:rPr lang="en-US" sz="2400" dirty="0" smtClean="0"/>
              <a:t> </a:t>
            </a:r>
            <a:r>
              <a:rPr lang="en-US" sz="2400" dirty="0"/>
              <a:t>reading short novels </a:t>
            </a:r>
            <a:r>
              <a:rPr lang="en-US" sz="2400" dirty="0" smtClean="0"/>
              <a:t>over </a:t>
            </a:r>
            <a:r>
              <a:rPr lang="en-US" sz="2400" dirty="0"/>
              <a:t>several days</a:t>
            </a:r>
            <a:endParaRPr lang="en-AU" sz="2400" dirty="0"/>
          </a:p>
          <a:p>
            <a:r>
              <a:rPr lang="en-US" sz="2400" dirty="0"/>
              <a:t>Use visuals to help meaning when reading factual texts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eg</a:t>
            </a:r>
            <a:r>
              <a:rPr lang="en-US" sz="2400" dirty="0" smtClean="0"/>
              <a:t> </a:t>
            </a:r>
            <a:r>
              <a:rPr lang="en-US" sz="2400" dirty="0"/>
              <a:t>photographs, tables, charts</a:t>
            </a:r>
            <a:endParaRPr lang="en-AU" sz="2400" dirty="0"/>
          </a:p>
          <a:p>
            <a:r>
              <a:rPr lang="en-US" sz="2400" dirty="0"/>
              <a:t>Understand how to skim or scan text for specific information</a:t>
            </a:r>
            <a:endParaRPr lang="en-AU" sz="2400" dirty="0"/>
          </a:p>
          <a:p>
            <a:r>
              <a:rPr lang="en-US" sz="2400" dirty="0"/>
              <a:t>Understand how to use features such as subheadings to locate specific information</a:t>
            </a:r>
            <a:endParaRPr lang="en-AU" sz="2400" dirty="0"/>
          </a:p>
          <a:p>
            <a:r>
              <a:rPr lang="en-US" sz="2400" dirty="0"/>
              <a:t>Use features such as tabs, drop down menus, subheadings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and scrolling </a:t>
            </a:r>
            <a:r>
              <a:rPr lang="en-US" sz="2400" dirty="0"/>
              <a:t>to read and view internet and on-screen </a:t>
            </a:r>
            <a:r>
              <a:rPr lang="en-US" sz="2400" dirty="0" smtClean="0"/>
              <a:t>texts</a:t>
            </a:r>
            <a:endParaRPr lang="en-AU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42255" y="409545"/>
            <a:ext cx="2601745" cy="3521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5890">
            <a:off x="313727" y="136124"/>
            <a:ext cx="1993420" cy="2749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345" y="5317273"/>
            <a:ext cx="1033384" cy="103961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02290" y="2997905"/>
            <a:ext cx="235215" cy="188011"/>
          </a:xfrm>
          <a:prstGeom prst="ellipse">
            <a:avLst/>
          </a:prstGeom>
          <a:solidFill>
            <a:srgbClr val="B4369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2290" y="3338316"/>
            <a:ext cx="235215" cy="188011"/>
          </a:xfrm>
          <a:prstGeom prst="ellipse">
            <a:avLst/>
          </a:prstGeom>
          <a:solidFill>
            <a:srgbClr val="B4369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336" y="4098665"/>
            <a:ext cx="235215" cy="188011"/>
          </a:xfrm>
          <a:prstGeom prst="ellipse">
            <a:avLst/>
          </a:prstGeom>
          <a:solidFill>
            <a:srgbClr val="B4369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1236" y="4841713"/>
            <a:ext cx="235215" cy="188011"/>
          </a:xfrm>
          <a:prstGeom prst="ellipse">
            <a:avLst/>
          </a:prstGeom>
          <a:solidFill>
            <a:srgbClr val="B4369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1236" y="5223267"/>
            <a:ext cx="235215" cy="188011"/>
          </a:xfrm>
          <a:prstGeom prst="ellipse">
            <a:avLst/>
          </a:prstGeom>
          <a:solidFill>
            <a:srgbClr val="B4369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236" y="5949531"/>
            <a:ext cx="235215" cy="188011"/>
          </a:xfrm>
          <a:prstGeom prst="ellipse">
            <a:avLst/>
          </a:prstGeom>
          <a:solidFill>
            <a:srgbClr val="B43694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66969" y="1560823"/>
            <a:ext cx="2829479" cy="523220"/>
          </a:xfrm>
          <a:prstGeom prst="rect">
            <a:avLst/>
          </a:prstGeom>
          <a:solidFill>
            <a:srgbClr val="9D6A29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C3E35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7218" y="285288"/>
            <a:ext cx="4590721" cy="707886"/>
          </a:xfrm>
          <a:prstGeom prst="rect">
            <a:avLst/>
          </a:prstGeom>
          <a:solidFill>
            <a:srgbClr val="C3E35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9D6A2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Reading 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9D6A2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Cluster 10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4471" y="2466702"/>
            <a:ext cx="7126941" cy="3416320"/>
          </a:xfrm>
          <a:prstGeom prst="rect">
            <a:avLst/>
          </a:prstGeom>
          <a:solidFill>
            <a:srgbClr val="C3E351"/>
          </a:solidFill>
          <a:ln w="38100" cmpd="sng">
            <a:solidFill>
              <a:srgbClr val="6E4A1B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Read short novels with minimal illustrations</a:t>
            </a:r>
            <a:endParaRPr lang="en-AU" sz="2400" dirty="0"/>
          </a:p>
          <a:p>
            <a:r>
              <a:rPr lang="en-US" sz="2400" dirty="0"/>
              <a:t>Read short novels with unfamiliar content, settings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and characters</a:t>
            </a:r>
            <a:endParaRPr lang="en-AU" sz="2400" dirty="0"/>
          </a:p>
          <a:p>
            <a:r>
              <a:rPr lang="en-US" sz="2400" dirty="0"/>
              <a:t>Read short novels with difficult and unusual vocabulary</a:t>
            </a:r>
            <a:endParaRPr lang="en-AU" sz="2400" dirty="0"/>
          </a:p>
          <a:p>
            <a:r>
              <a:rPr lang="en-US" sz="2400" dirty="0"/>
              <a:t>Use different strategies to read unfamiliar words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eg</a:t>
            </a:r>
            <a:r>
              <a:rPr lang="en-US" sz="2400" dirty="0" smtClean="0"/>
              <a:t> </a:t>
            </a:r>
            <a:r>
              <a:rPr lang="en-US" sz="2400" dirty="0"/>
              <a:t>homonym, syllabification </a:t>
            </a:r>
            <a:endParaRPr lang="en-AU" sz="2400" dirty="0"/>
          </a:p>
          <a:p>
            <a:r>
              <a:rPr lang="en-US" sz="2400" dirty="0"/>
              <a:t>Use topic knowledge to read unfamiliar words</a:t>
            </a:r>
            <a:endParaRPr lang="en-AU" sz="2400" dirty="0"/>
          </a:p>
          <a:p>
            <a:r>
              <a:rPr lang="en-US" sz="2400" dirty="0"/>
              <a:t>Use vocabulary knowledge to read unfamiliar words</a:t>
            </a:r>
            <a:endParaRPr lang="en-AU" sz="2400" dirty="0"/>
          </a:p>
          <a:p>
            <a:r>
              <a:rPr lang="en-US" sz="2400" dirty="0"/>
              <a:t>I can use context to read unfamiliar </a:t>
            </a:r>
            <a:r>
              <a:rPr lang="en-US" sz="2400" dirty="0" smtClean="0"/>
              <a:t>words</a:t>
            </a:r>
            <a:endParaRPr lang="en-AU" sz="2400" dirty="0"/>
          </a:p>
        </p:txBody>
      </p:sp>
      <p:sp>
        <p:nvSpPr>
          <p:cNvPr id="5" name="Oval 4"/>
          <p:cNvSpPr/>
          <p:nvPr/>
        </p:nvSpPr>
        <p:spPr>
          <a:xfrm>
            <a:off x="1169256" y="2612568"/>
            <a:ext cx="235215" cy="188011"/>
          </a:xfrm>
          <a:prstGeom prst="ellipse">
            <a:avLst/>
          </a:prstGeom>
          <a:solidFill>
            <a:srgbClr val="A26A2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9256" y="2952979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69256" y="3724176"/>
            <a:ext cx="235215" cy="188011"/>
          </a:xfrm>
          <a:prstGeom prst="ellipse">
            <a:avLst/>
          </a:prstGeom>
          <a:solidFill>
            <a:srgbClr val="A26A2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69256" y="4048416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04048" y="4791464"/>
            <a:ext cx="235215" cy="188011"/>
          </a:xfrm>
          <a:prstGeom prst="ellipse">
            <a:avLst/>
          </a:prstGeom>
          <a:solidFill>
            <a:srgbClr val="A26A2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76286" y="5196763"/>
            <a:ext cx="235215" cy="188011"/>
          </a:xfrm>
          <a:prstGeom prst="ellipse">
            <a:avLst/>
          </a:prstGeom>
          <a:solidFill>
            <a:srgbClr val="FEC439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51514" y="5534513"/>
            <a:ext cx="235215" cy="188011"/>
          </a:xfrm>
          <a:prstGeom prst="ellipse">
            <a:avLst/>
          </a:prstGeom>
          <a:solidFill>
            <a:srgbClr val="A26A23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456" y="3963412"/>
            <a:ext cx="1543544" cy="2466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27524">
            <a:off x="26973" y="43724"/>
            <a:ext cx="2719510" cy="24067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939" y="178354"/>
            <a:ext cx="1795565" cy="22883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14622">
            <a:off x="165848" y="5001474"/>
            <a:ext cx="1065868" cy="1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2852" y="1932508"/>
            <a:ext cx="2829479" cy="523220"/>
          </a:xfrm>
          <a:prstGeom prst="rect">
            <a:avLst/>
          </a:prstGeom>
          <a:solidFill>
            <a:srgbClr val="59C9F8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7985" y="512148"/>
            <a:ext cx="4755073" cy="707886"/>
          </a:xfrm>
          <a:prstGeom prst="rect">
            <a:avLst/>
          </a:prstGeom>
          <a:solidFill>
            <a:srgbClr val="F9DE5B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Reading – Cluster 11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1161" y="2886464"/>
            <a:ext cx="6533074" cy="1938992"/>
          </a:xfrm>
          <a:prstGeom prst="rect">
            <a:avLst/>
          </a:prstGeom>
          <a:solidFill>
            <a:srgbClr val="F7D860"/>
          </a:solidFill>
          <a:ln w="38100" cmpd="sng">
            <a:solidFill>
              <a:srgbClr val="6E4A1B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Read for sustained periods of time </a:t>
            </a:r>
            <a:r>
              <a:rPr lang="en-US" sz="2400" dirty="0" smtClean="0"/>
              <a:t>(</a:t>
            </a:r>
            <a:r>
              <a:rPr lang="en-US" sz="2400" dirty="0"/>
              <a:t>20-30 </a:t>
            </a:r>
            <a:r>
              <a:rPr lang="en-US" sz="2400" dirty="0" err="1"/>
              <a:t>mins</a:t>
            </a:r>
            <a:r>
              <a:rPr lang="en-US" sz="2400" dirty="0"/>
              <a:t>)</a:t>
            </a:r>
            <a:endParaRPr lang="en-AU" sz="2400" dirty="0"/>
          </a:p>
          <a:p>
            <a:r>
              <a:rPr lang="en-US" sz="2400" dirty="0"/>
              <a:t>Engage with a variety of texts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eg</a:t>
            </a:r>
            <a:r>
              <a:rPr lang="en-US" sz="2400" dirty="0"/>
              <a:t>. newspapers, TV documentaries, websites</a:t>
            </a:r>
            <a:endParaRPr lang="en-AU" sz="2400" dirty="0"/>
          </a:p>
          <a:p>
            <a:r>
              <a:rPr lang="en-US" sz="2400" dirty="0"/>
              <a:t>Use a variety of texts to gain information on one topic </a:t>
            </a:r>
            <a:r>
              <a:rPr lang="en-US" sz="2400" dirty="0" err="1" smtClean="0"/>
              <a:t>eg</a:t>
            </a:r>
            <a:r>
              <a:rPr lang="en-US" sz="2400" dirty="0" smtClean="0"/>
              <a:t> </a:t>
            </a:r>
            <a:r>
              <a:rPr lang="en-US" sz="2400" dirty="0"/>
              <a:t>multiple texts, websites, electronic </a:t>
            </a:r>
            <a:r>
              <a:rPr lang="en-US" sz="2400" dirty="0" smtClean="0"/>
              <a:t>texts</a:t>
            </a:r>
            <a:endParaRPr lang="en-AU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800" y="5060634"/>
            <a:ext cx="1271531" cy="1797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0554">
            <a:off x="275770" y="146347"/>
            <a:ext cx="1944711" cy="2909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452" y="5259352"/>
            <a:ext cx="1800561" cy="1733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92733" flipH="1">
            <a:off x="6950668" y="187927"/>
            <a:ext cx="1944711" cy="290947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42237" y="3046984"/>
            <a:ext cx="235215" cy="188011"/>
          </a:xfrm>
          <a:prstGeom prst="ellipse">
            <a:avLst/>
          </a:prstGeom>
          <a:solidFill>
            <a:srgbClr val="E40022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31579" y="3387395"/>
            <a:ext cx="235215" cy="188011"/>
          </a:xfrm>
          <a:prstGeom prst="ellipse">
            <a:avLst/>
          </a:prstGeom>
          <a:solidFill>
            <a:srgbClr val="E40022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11947" y="4140973"/>
            <a:ext cx="235215" cy="188011"/>
          </a:xfrm>
          <a:prstGeom prst="ellipse">
            <a:avLst/>
          </a:prstGeom>
          <a:solidFill>
            <a:srgbClr val="E40022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9267">
            <a:off x="7142958" y="4140972"/>
            <a:ext cx="1775438" cy="2717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77647" flipH="1">
            <a:off x="129387" y="4458841"/>
            <a:ext cx="1250461" cy="20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142999" y="-1142999"/>
            <a:ext cx="6858001" cy="9144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70882" y="783607"/>
            <a:ext cx="6593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Multiplication + Division Y4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6554">
            <a:off x="7603860" y="47118"/>
            <a:ext cx="1528816" cy="162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46" y="3157456"/>
            <a:ext cx="580465" cy="5995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928" y="6275294"/>
            <a:ext cx="799073" cy="582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4802" flipH="1">
            <a:off x="6070112" y="6263029"/>
            <a:ext cx="830316" cy="5147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70882" y="3675119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70882" y="3160312"/>
            <a:ext cx="151471" cy="16384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71811" y="2656518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71811" y="2377889"/>
            <a:ext cx="151471" cy="16384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70882" y="2109105"/>
            <a:ext cx="151471" cy="1638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71811" y="1823997"/>
            <a:ext cx="151471" cy="16384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3605">
            <a:off x="112396" y="6069857"/>
            <a:ext cx="868441" cy="83290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35118" y="1671461"/>
            <a:ext cx="6980918" cy="25853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Recall and use multiplication facts up to 10 × 10 with automaticity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Relate multiplication facts to their inverse division facts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Determine multiples and factors of whole numbers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 the equals sign to record equivalent number relationships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involving multiplication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 &amp; record a range of mental &amp; informal written strategies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for multiplication &amp; division of two-digit numbers by a one digit number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 mental strategies and informal recording methods for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division with remainders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46" y="4181815"/>
            <a:ext cx="1904826" cy="2656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34175">
            <a:off x="6043681" y="3614148"/>
            <a:ext cx="3066701" cy="3010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88831">
            <a:off x="3042918" y="4151437"/>
            <a:ext cx="2710835" cy="24391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3009" y="4252322"/>
            <a:ext cx="1235653" cy="169834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9184" y="217709"/>
            <a:ext cx="2829478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</p:spTree>
    <p:extLst>
      <p:ext uri="{BB962C8B-B14F-4D97-AF65-F5344CB8AC3E}">
        <p14:creationId xmlns:p14="http://schemas.microsoft.com/office/powerpoint/2010/main" val="41516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5344" y="1605065"/>
            <a:ext cx="2829479" cy="523220"/>
          </a:xfrm>
          <a:prstGeom prst="rect">
            <a:avLst/>
          </a:prstGeom>
          <a:solidFill>
            <a:srgbClr val="134C21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rgbClr val="B3E4F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1552" y="417997"/>
            <a:ext cx="4716374" cy="707886"/>
          </a:xfrm>
          <a:prstGeom prst="rect">
            <a:avLst/>
          </a:prstGeom>
          <a:solidFill>
            <a:srgbClr val="B3E4F7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134C2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Reading – Cluster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2305657" y="2688199"/>
            <a:ext cx="6588598" cy="1938992"/>
          </a:xfrm>
          <a:prstGeom prst="rect">
            <a:avLst/>
          </a:prstGeom>
          <a:solidFill>
            <a:srgbClr val="B3E4F7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Read increasingly longer novels and texts</a:t>
            </a:r>
            <a:endParaRPr lang="en-AU" sz="2400" dirty="0"/>
          </a:p>
          <a:p>
            <a:r>
              <a:rPr lang="en-US" sz="2400" dirty="0"/>
              <a:t>Read, view &amp;</a:t>
            </a:r>
            <a:r>
              <a:rPr lang="en-US" sz="2400" dirty="0" smtClean="0"/>
              <a:t> </a:t>
            </a:r>
            <a:r>
              <a:rPr lang="en-US" sz="2400" dirty="0"/>
              <a:t>use a variety of literary and factual, 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  print </a:t>
            </a:r>
            <a:r>
              <a:rPr lang="en-US" sz="2400" dirty="0"/>
              <a:t>and electronic texts</a:t>
            </a:r>
            <a:endParaRPr lang="en-AU" sz="2400" dirty="0"/>
          </a:p>
          <a:p>
            <a:r>
              <a:rPr lang="en-US" sz="2400" dirty="0"/>
              <a:t>Read more demanding subject texts with increasing 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levels </a:t>
            </a:r>
            <a:r>
              <a:rPr lang="en-US" sz="2400" dirty="0"/>
              <a:t>of </a:t>
            </a:r>
            <a:r>
              <a:rPr lang="en-US" sz="2400" dirty="0" smtClean="0"/>
              <a:t>technicality</a:t>
            </a:r>
            <a:endParaRPr lang="en-AU" sz="2400" dirty="0"/>
          </a:p>
        </p:txBody>
      </p:sp>
      <p:sp>
        <p:nvSpPr>
          <p:cNvPr id="17" name="Oval 16"/>
          <p:cNvSpPr/>
          <p:nvPr/>
        </p:nvSpPr>
        <p:spPr>
          <a:xfrm>
            <a:off x="2070442" y="2829874"/>
            <a:ext cx="235215" cy="188011"/>
          </a:xfrm>
          <a:prstGeom prst="ellipse">
            <a:avLst/>
          </a:prstGeom>
          <a:solidFill>
            <a:srgbClr val="E40022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70442" y="3170285"/>
            <a:ext cx="235215" cy="188011"/>
          </a:xfrm>
          <a:prstGeom prst="ellipse">
            <a:avLst/>
          </a:prstGeom>
          <a:solidFill>
            <a:srgbClr val="E40022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070442" y="3906949"/>
            <a:ext cx="235215" cy="188011"/>
          </a:xfrm>
          <a:prstGeom prst="ellipse">
            <a:avLst/>
          </a:prstGeom>
          <a:solidFill>
            <a:srgbClr val="E40022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7097">
            <a:off x="-116034" y="786945"/>
            <a:ext cx="2736910" cy="49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4969" y="1613645"/>
            <a:ext cx="4194560" cy="1200329"/>
          </a:xfrm>
          <a:prstGeom prst="rect">
            <a:avLst/>
          </a:prstGeom>
          <a:solidFill>
            <a:schemeClr val="accent3"/>
          </a:solidFill>
          <a:ln w="38100" cmpd="sng">
            <a:solidFill>
              <a:srgbClr val="53AC4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Maths</a:t>
            </a:r>
            <a:r>
              <a:rPr lang="en-US" b="1" dirty="0" smtClean="0"/>
              <a:t> Learning Intentions </a:t>
            </a:r>
            <a:r>
              <a:rPr lang="en-US" dirty="0" smtClean="0"/>
              <a:t>from </a:t>
            </a:r>
          </a:p>
          <a:p>
            <a:r>
              <a:rPr lang="en-US" dirty="0" smtClean="0"/>
              <a:t>The </a:t>
            </a:r>
            <a:r>
              <a:rPr lang="en-US" dirty="0"/>
              <a:t>Mathematics K-10 Continuum of Key Ideas poster </a:t>
            </a:r>
            <a:r>
              <a:rPr lang="en-US" dirty="0" smtClean="0"/>
              <a:t>that describes </a:t>
            </a:r>
            <a:r>
              <a:rPr lang="en-US" dirty="0"/>
              <a:t>the content to be developed at each Stage of </a:t>
            </a:r>
            <a:r>
              <a:rPr lang="en-US" dirty="0" smtClean="0"/>
              <a:t>learning.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62291" y="6149182"/>
            <a:ext cx="2774043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Graphics</a:t>
            </a:r>
            <a:r>
              <a:rPr lang="en-US" sz="1200" dirty="0" smtClean="0"/>
              <a:t> from </a:t>
            </a:r>
            <a:r>
              <a:rPr lang="en-US" sz="1200" dirty="0" err="1" smtClean="0"/>
              <a:t>Scrappin</a:t>
            </a:r>
            <a:r>
              <a:rPr lang="en-US" sz="1200" dirty="0" smtClean="0"/>
              <a:t> Doodles, </a:t>
            </a:r>
            <a:r>
              <a:rPr lang="en-US" sz="1200" dirty="0" err="1" smtClean="0"/>
              <a:t>iClip</a:t>
            </a:r>
            <a:r>
              <a:rPr lang="en-US" sz="1200" dirty="0" smtClean="0"/>
              <a:t> Art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263340" y="5171398"/>
            <a:ext cx="2746189" cy="369332"/>
          </a:xfrm>
          <a:prstGeom prst="rect">
            <a:avLst/>
          </a:prstGeom>
          <a:solidFill>
            <a:schemeClr val="accent3"/>
          </a:solidFill>
          <a:ln w="38100" cmpd="sng">
            <a:solidFill>
              <a:srgbClr val="53AC4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Created </a:t>
            </a:r>
            <a:r>
              <a:rPr lang="en-US" dirty="0" smtClean="0"/>
              <a:t>by Shellie Tancred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5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834" y="0"/>
            <a:ext cx="4392750" cy="63425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76461" r="17545"/>
          <a:stretch/>
        </p:blipFill>
        <p:spPr>
          <a:xfrm>
            <a:off x="3570941" y="0"/>
            <a:ext cx="285592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76461" r="17545"/>
          <a:stretch/>
        </p:blipFill>
        <p:spPr>
          <a:xfrm>
            <a:off x="5279781" y="0"/>
            <a:ext cx="285592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76461" r="17545"/>
          <a:stretch/>
        </p:blipFill>
        <p:spPr>
          <a:xfrm>
            <a:off x="5065179" y="0"/>
            <a:ext cx="285592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76461" r="17545"/>
          <a:stretch/>
        </p:blipFill>
        <p:spPr>
          <a:xfrm>
            <a:off x="5462184" y="-3783"/>
            <a:ext cx="285592" cy="6858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76461" r="17545"/>
          <a:stretch/>
        </p:blipFill>
        <p:spPr>
          <a:xfrm>
            <a:off x="6640007" y="-3783"/>
            <a:ext cx="285592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76461" r="17545"/>
          <a:stretch/>
        </p:blipFill>
        <p:spPr>
          <a:xfrm>
            <a:off x="5894388" y="-3783"/>
            <a:ext cx="285592" cy="6858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76461" r="17545"/>
          <a:stretch/>
        </p:blipFill>
        <p:spPr>
          <a:xfrm>
            <a:off x="6179980" y="-3783"/>
            <a:ext cx="285592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76461" r="17545"/>
          <a:stretch/>
        </p:blipFill>
        <p:spPr>
          <a:xfrm>
            <a:off x="6782803" y="139082"/>
            <a:ext cx="285592" cy="6858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0" y="-3783"/>
            <a:ext cx="9021437" cy="6861783"/>
            <a:chOff x="0" y="-3783"/>
            <a:chExt cx="9021437" cy="68617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r="25042"/>
            <a:stretch/>
          </p:blipFill>
          <p:spPr>
            <a:xfrm>
              <a:off x="0" y="0"/>
              <a:ext cx="3570941" cy="6858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76461" r="17545"/>
            <a:stretch/>
          </p:blipFill>
          <p:spPr>
            <a:xfrm>
              <a:off x="4316560" y="0"/>
              <a:ext cx="285592" cy="6858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76461" r="17545"/>
            <a:stretch/>
          </p:blipFill>
          <p:spPr>
            <a:xfrm>
              <a:off x="3856533" y="0"/>
              <a:ext cx="285592" cy="6858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76461" r="17545"/>
            <a:stretch/>
          </p:blipFill>
          <p:spPr>
            <a:xfrm>
              <a:off x="4101958" y="0"/>
              <a:ext cx="285592" cy="6858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76461" r="17545"/>
            <a:stretch/>
          </p:blipFill>
          <p:spPr>
            <a:xfrm>
              <a:off x="4534162" y="0"/>
              <a:ext cx="285592" cy="6858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76461" r="17545"/>
            <a:stretch/>
          </p:blipFill>
          <p:spPr>
            <a:xfrm>
              <a:off x="4819754" y="0"/>
              <a:ext cx="285592" cy="6858000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6875025" y="-3783"/>
              <a:ext cx="2146412" cy="6861783"/>
              <a:chOff x="6875025" y="-3783"/>
              <a:chExt cx="2146412" cy="686178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3"/>
              <a:srcRect l="74842" r="382"/>
              <a:stretch/>
            </p:blipFill>
            <p:spPr>
              <a:xfrm>
                <a:off x="7841084" y="0"/>
                <a:ext cx="1180353" cy="685800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/>
              <a:srcRect l="76461" r="17545"/>
              <a:stretch/>
            </p:blipFill>
            <p:spPr>
              <a:xfrm>
                <a:off x="7620644" y="-3783"/>
                <a:ext cx="285592" cy="685800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3"/>
              <a:srcRect l="76461" r="17545"/>
              <a:stretch/>
            </p:blipFill>
            <p:spPr>
              <a:xfrm>
                <a:off x="6875025" y="-3783"/>
                <a:ext cx="285592" cy="68580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/>
              <a:srcRect l="76461" r="17545"/>
              <a:stretch/>
            </p:blipFill>
            <p:spPr>
              <a:xfrm>
                <a:off x="7160617" y="-3783"/>
                <a:ext cx="285592" cy="68580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3"/>
              <a:srcRect l="76461" r="17545"/>
              <a:stretch/>
            </p:blipFill>
            <p:spPr>
              <a:xfrm>
                <a:off x="7406042" y="-3783"/>
                <a:ext cx="285592" cy="6858000"/>
              </a:xfrm>
              <a:prstGeom prst="rect">
                <a:avLst/>
              </a:prstGeom>
            </p:spPr>
          </p:pic>
        </p:grp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l="76461" r="17545"/>
            <a:stretch/>
          </p:blipFill>
          <p:spPr>
            <a:xfrm>
              <a:off x="6425405" y="-3783"/>
              <a:ext cx="285592" cy="68580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/>
            <a:srcRect l="38896" t="89325" r="52010"/>
            <a:stretch/>
          </p:blipFill>
          <p:spPr>
            <a:xfrm rot="5400000">
              <a:off x="5461094" y="2230430"/>
              <a:ext cx="433294" cy="7321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/>
            <a:srcRect l="38896" t="89325" r="52010"/>
            <a:stretch/>
          </p:blipFill>
          <p:spPr>
            <a:xfrm flipH="1">
              <a:off x="6733250" y="6081017"/>
              <a:ext cx="433294" cy="7321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/>
            <a:srcRect l="38896" t="89325" r="52010"/>
            <a:stretch/>
          </p:blipFill>
          <p:spPr>
            <a:xfrm rot="16200000" flipV="1">
              <a:off x="5755032" y="6193117"/>
              <a:ext cx="433294" cy="7321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/>
            <a:srcRect l="38896" t="89325" r="52010"/>
            <a:stretch/>
          </p:blipFill>
          <p:spPr>
            <a:xfrm>
              <a:off x="7176703" y="2379842"/>
              <a:ext cx="344867" cy="582706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l="38896" t="89325" r="52010"/>
          <a:stretch/>
        </p:blipFill>
        <p:spPr>
          <a:xfrm>
            <a:off x="4491985" y="6631694"/>
            <a:ext cx="433294" cy="7321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0646" y="3260242"/>
            <a:ext cx="6705808" cy="2862323"/>
          </a:xfrm>
          <a:prstGeom prst="rect">
            <a:avLst/>
          </a:prstGeom>
          <a:solidFill>
            <a:srgbClr val="CCCC33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Use and record a range of mental and written strategies to multiply by one and two-digit operators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Use the formal algorithm for multiplication by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one &amp; two-digit operators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Use and record a range of mental and written strategies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to divide numbers with three or more digits by a one-digit number, including problems with remainders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Solve word problems and record the strategy used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Interpret remainders in division problems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Use estimation to check answers to calculations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3032" y="5875906"/>
            <a:ext cx="151471" cy="163846"/>
          </a:xfrm>
          <a:prstGeom prst="rect">
            <a:avLst/>
          </a:prstGeom>
          <a:solidFill>
            <a:srgbClr val="F7964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3961" y="5610475"/>
            <a:ext cx="151471" cy="1638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3032" y="5336771"/>
            <a:ext cx="151471" cy="16384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4890" y="4508615"/>
            <a:ext cx="151471" cy="1638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4890" y="3964314"/>
            <a:ext cx="151471" cy="16384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3032" y="3404236"/>
            <a:ext cx="151471" cy="1638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-4127958" y="-2349218"/>
            <a:ext cx="6593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Multiplication + Division Y5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3032" y="2595287"/>
            <a:ext cx="71757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CCCC33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Multiplication + Division Y5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/>
          <a:srcRect l="53463" b="44903"/>
          <a:stretch/>
        </p:blipFill>
        <p:spPr>
          <a:xfrm rot="3110976" flipH="1">
            <a:off x="3803951" y="514891"/>
            <a:ext cx="2399995" cy="24657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85164" flipH="1">
            <a:off x="10478400" y="197554"/>
            <a:ext cx="2819958" cy="282651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237" y="3622171"/>
            <a:ext cx="2123398" cy="3232046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52127" y="87380"/>
            <a:ext cx="2758430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</p:spTree>
    <p:extLst>
      <p:ext uri="{BB962C8B-B14F-4D97-AF65-F5344CB8AC3E}">
        <p14:creationId xmlns:p14="http://schemas.microsoft.com/office/powerpoint/2010/main" val="68778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2620">
            <a:off x="7534344" y="243684"/>
            <a:ext cx="1540983" cy="714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b="1561"/>
          <a:stretch/>
        </p:blipFill>
        <p:spPr>
          <a:xfrm>
            <a:off x="4096221" y="-169336"/>
            <a:ext cx="5019540" cy="67509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76461" r="17545"/>
          <a:stretch/>
        </p:blipFill>
        <p:spPr>
          <a:xfrm>
            <a:off x="3570941" y="0"/>
            <a:ext cx="285592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76461" r="17545"/>
          <a:stretch/>
        </p:blipFill>
        <p:spPr>
          <a:xfrm>
            <a:off x="5279781" y="0"/>
            <a:ext cx="285592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76461" r="17545"/>
          <a:stretch/>
        </p:blipFill>
        <p:spPr>
          <a:xfrm>
            <a:off x="5065179" y="0"/>
            <a:ext cx="285592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/>
          <a:srcRect l="76461" r="17545"/>
          <a:stretch/>
        </p:blipFill>
        <p:spPr>
          <a:xfrm>
            <a:off x="5462184" y="-3783"/>
            <a:ext cx="285592" cy="6858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76461" r="17545"/>
          <a:stretch/>
        </p:blipFill>
        <p:spPr>
          <a:xfrm>
            <a:off x="6640007" y="-3783"/>
            <a:ext cx="285592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/>
          <a:srcRect l="76461" r="17545"/>
          <a:stretch/>
        </p:blipFill>
        <p:spPr>
          <a:xfrm>
            <a:off x="5894388" y="-3783"/>
            <a:ext cx="285592" cy="6858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l="76461" r="17545"/>
          <a:stretch/>
        </p:blipFill>
        <p:spPr>
          <a:xfrm>
            <a:off x="6179980" y="-3783"/>
            <a:ext cx="285592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/>
          <a:srcRect l="76461" r="17545"/>
          <a:stretch/>
        </p:blipFill>
        <p:spPr>
          <a:xfrm>
            <a:off x="5747776" y="-3783"/>
            <a:ext cx="285592" cy="6858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0" y="-3783"/>
            <a:ext cx="9021437" cy="6861783"/>
            <a:chOff x="0" y="-3783"/>
            <a:chExt cx="9021437" cy="68617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r="25042"/>
            <a:stretch/>
          </p:blipFill>
          <p:spPr>
            <a:xfrm>
              <a:off x="0" y="0"/>
              <a:ext cx="3570941" cy="6858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76461" r="17545"/>
            <a:stretch/>
          </p:blipFill>
          <p:spPr>
            <a:xfrm>
              <a:off x="4316560" y="0"/>
              <a:ext cx="285592" cy="6858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/>
            <a:srcRect l="76461" r="17545"/>
            <a:stretch/>
          </p:blipFill>
          <p:spPr>
            <a:xfrm>
              <a:off x="3856533" y="0"/>
              <a:ext cx="285592" cy="6858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76461" r="17545"/>
            <a:stretch/>
          </p:blipFill>
          <p:spPr>
            <a:xfrm>
              <a:off x="4101958" y="0"/>
              <a:ext cx="285592" cy="6858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l="76461" r="17545"/>
            <a:stretch/>
          </p:blipFill>
          <p:spPr>
            <a:xfrm>
              <a:off x="4534162" y="0"/>
              <a:ext cx="285592" cy="6858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l="76461" r="17545"/>
            <a:stretch/>
          </p:blipFill>
          <p:spPr>
            <a:xfrm>
              <a:off x="4819754" y="0"/>
              <a:ext cx="285592" cy="6858000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6875025" y="-3783"/>
              <a:ext cx="2146412" cy="6861783"/>
              <a:chOff x="6875025" y="-3783"/>
              <a:chExt cx="2146412" cy="686178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/>
              <a:srcRect l="74842" r="382"/>
              <a:stretch/>
            </p:blipFill>
            <p:spPr>
              <a:xfrm>
                <a:off x="7841084" y="0"/>
                <a:ext cx="1180353" cy="685800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/>
              <a:srcRect l="76461" r="17545"/>
              <a:stretch/>
            </p:blipFill>
            <p:spPr>
              <a:xfrm>
                <a:off x="7620644" y="-3783"/>
                <a:ext cx="285592" cy="685800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/>
              <a:srcRect l="76461" r="17545"/>
              <a:stretch/>
            </p:blipFill>
            <p:spPr>
              <a:xfrm>
                <a:off x="6875025" y="-3783"/>
                <a:ext cx="285592" cy="68580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76461" r="17545"/>
              <a:stretch/>
            </p:blipFill>
            <p:spPr>
              <a:xfrm>
                <a:off x="7160617" y="-3783"/>
                <a:ext cx="285592" cy="68580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/>
              <a:srcRect l="76461" r="17545"/>
              <a:stretch/>
            </p:blipFill>
            <p:spPr>
              <a:xfrm>
                <a:off x="7406042" y="-3783"/>
                <a:ext cx="285592" cy="6858000"/>
              </a:xfrm>
              <a:prstGeom prst="rect">
                <a:avLst/>
              </a:prstGeom>
            </p:spPr>
          </p:pic>
        </p:grp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/>
            <a:srcRect l="76461" r="17545"/>
            <a:stretch/>
          </p:blipFill>
          <p:spPr>
            <a:xfrm>
              <a:off x="6425405" y="-3783"/>
              <a:ext cx="285592" cy="68580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l="38896" t="89325" r="52010"/>
            <a:stretch/>
          </p:blipFill>
          <p:spPr>
            <a:xfrm rot="5400000">
              <a:off x="5461094" y="2230430"/>
              <a:ext cx="433294" cy="7321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/>
            <a:srcRect l="38896" t="89325" r="52010"/>
            <a:stretch/>
          </p:blipFill>
          <p:spPr>
            <a:xfrm flipH="1">
              <a:off x="6733250" y="6081017"/>
              <a:ext cx="433294" cy="7321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/>
            <a:srcRect l="38896" t="89325" r="52010"/>
            <a:stretch/>
          </p:blipFill>
          <p:spPr>
            <a:xfrm rot="16200000" flipV="1">
              <a:off x="5755032" y="6193117"/>
              <a:ext cx="433294" cy="7321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/>
            <a:srcRect l="38896" t="89325" r="52010"/>
            <a:stretch/>
          </p:blipFill>
          <p:spPr>
            <a:xfrm>
              <a:off x="7176703" y="2379842"/>
              <a:ext cx="344867" cy="582706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l="38896" t="89325" r="52010"/>
          <a:stretch/>
        </p:blipFill>
        <p:spPr>
          <a:xfrm rot="5400000">
            <a:off x="3458917" y="5938567"/>
            <a:ext cx="478158" cy="8079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2821" y="4672461"/>
            <a:ext cx="149613" cy="1638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16065" y="4377806"/>
            <a:ext cx="151471" cy="16384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-4127958" y="-2349218"/>
            <a:ext cx="6593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Multiplication + Division Y5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6063" y="2866253"/>
            <a:ext cx="71757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CCCC33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Multiplication + Division Y6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416065" y="3835738"/>
            <a:ext cx="149613" cy="1638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28292" y="4329192"/>
            <a:ext cx="1646018" cy="2476411"/>
            <a:chOff x="-3284270" y="3931027"/>
            <a:chExt cx="2302873" cy="298632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5"/>
            <a:srcRect l="50000" t="3174"/>
            <a:stretch/>
          </p:blipFill>
          <p:spPr>
            <a:xfrm flipH="1">
              <a:off x="-3284270" y="3931027"/>
              <a:ext cx="2302873" cy="298632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1654965" y="3931027"/>
              <a:ext cx="673568" cy="2947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646018" y="3695718"/>
            <a:ext cx="6596282" cy="1200329"/>
          </a:xfrm>
          <a:prstGeom prst="rect">
            <a:avLst/>
          </a:prstGeom>
          <a:solidFill>
            <a:srgbClr val="CCCC33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Select and apply efficient mental, written </a:t>
            </a:r>
            <a:r>
              <a:rPr lang="en-US" dirty="0" smtClean="0">
                <a:solidFill>
                  <a:srgbClr val="000000"/>
                </a:solidFill>
              </a:rPr>
              <a:t>and calculator </a:t>
            </a:r>
            <a:r>
              <a:rPr lang="en-US" dirty="0">
                <a:solidFill>
                  <a:srgbClr val="000000"/>
                </a:solidFill>
              </a:rPr>
              <a:t>strategies to solve word problems </a:t>
            </a:r>
            <a:r>
              <a:rPr lang="en-US" dirty="0" smtClean="0">
                <a:solidFill>
                  <a:srgbClr val="000000"/>
                </a:solidFill>
              </a:rPr>
              <a:t>and record </a:t>
            </a:r>
            <a:r>
              <a:rPr lang="en-US" dirty="0">
                <a:solidFill>
                  <a:srgbClr val="000000"/>
                </a:solidFill>
              </a:rPr>
              <a:t>the strategy used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Recognise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and use grouping symbols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Apply </a:t>
            </a:r>
            <a:r>
              <a:rPr lang="en-US" dirty="0">
                <a:solidFill>
                  <a:srgbClr val="000000"/>
                </a:solidFill>
              </a:rPr>
              <a:t>the order of operations in calculations</a:t>
            </a:r>
            <a:endParaRPr lang="en-US" dirty="0" smtClean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11750" y="4257524"/>
            <a:ext cx="1979420" cy="2518299"/>
            <a:chOff x="6510492" y="939160"/>
            <a:chExt cx="2130821" cy="28255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50000" t="3174"/>
            <a:stretch/>
          </p:blipFill>
          <p:spPr>
            <a:xfrm>
              <a:off x="6599974" y="988886"/>
              <a:ext cx="2041339" cy="277578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10492" y="939160"/>
              <a:ext cx="729066" cy="404270"/>
            </a:xfrm>
            <a:prstGeom prst="rect">
              <a:avLst/>
            </a:prstGeom>
            <a:solidFill>
              <a:srgbClr val="CCCC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1400277" y="4354722"/>
            <a:ext cx="149613" cy="163846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1334" flipH="1">
            <a:off x="189467" y="721280"/>
            <a:ext cx="956966" cy="5787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122" y="600749"/>
            <a:ext cx="1488649" cy="26589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470" y="4813870"/>
            <a:ext cx="1182080" cy="208730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128291" y="77530"/>
            <a:ext cx="2829479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</p:spTree>
    <p:extLst>
      <p:ext uri="{BB962C8B-B14F-4D97-AF65-F5344CB8AC3E}">
        <p14:creationId xmlns:p14="http://schemas.microsoft.com/office/powerpoint/2010/main" val="12608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23" y="0"/>
            <a:ext cx="916692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9529" y="-150830"/>
            <a:ext cx="71867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rgbClr val="FFCC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Fractions - Decimals – Year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499" y="610059"/>
            <a:ext cx="5892911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Model &amp; represent fractions with denominators 2, 3, 4, 5, 8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Count by halves, quarters &amp; thirds, including mixed numerals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Represent fractions on number lines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beyond 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052" t="41986" r="1662" b="27104"/>
          <a:stretch/>
        </p:blipFill>
        <p:spPr>
          <a:xfrm>
            <a:off x="8322560" y="2851023"/>
            <a:ext cx="667856" cy="21299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97505" y="3383673"/>
            <a:ext cx="5126001" cy="25853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Model and find equivalence between fractions with denominators 2, 4 and 8; 3 and 6; and 5, 10 and 100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Apply the place value system to represent tenths and hundredths as decimals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Make connections between fraction and decimal notation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Model, compare and represent decimals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with one and two decimal places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Represent decimals on number lines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80" t="75347" r="1662" b="4209"/>
          <a:stretch/>
        </p:blipFill>
        <p:spPr>
          <a:xfrm>
            <a:off x="7133392" y="5160233"/>
            <a:ext cx="1857024" cy="140204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4" name="Rectangle 13"/>
          <p:cNvSpPr/>
          <p:nvPr/>
        </p:nvSpPr>
        <p:spPr>
          <a:xfrm>
            <a:off x="2879243" y="3518663"/>
            <a:ext cx="151471" cy="163846"/>
          </a:xfrm>
          <a:prstGeom prst="rect">
            <a:avLst/>
          </a:prstGeom>
          <a:gradFill>
            <a:gsLst>
              <a:gs pos="0">
                <a:srgbClr val="FFCC66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78314" y="4066617"/>
            <a:ext cx="151471" cy="163846"/>
          </a:xfrm>
          <a:prstGeom prst="rect">
            <a:avLst/>
          </a:prstGeom>
          <a:solidFill>
            <a:srgbClr val="CCCC3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78314" y="4587082"/>
            <a:ext cx="151471" cy="163846"/>
          </a:xfrm>
          <a:prstGeom prst="rect">
            <a:avLst/>
          </a:prstGeom>
          <a:gradFill>
            <a:gsLst>
              <a:gs pos="0">
                <a:srgbClr val="FFCC66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79243" y="5120321"/>
            <a:ext cx="151471" cy="163846"/>
          </a:xfrm>
          <a:prstGeom prst="rect">
            <a:avLst/>
          </a:prstGeom>
          <a:solidFill>
            <a:srgbClr val="CCCC3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79243" y="5697408"/>
            <a:ext cx="151471" cy="163846"/>
          </a:xfrm>
          <a:prstGeom prst="rect">
            <a:avLst/>
          </a:prstGeom>
          <a:gradFill>
            <a:gsLst>
              <a:gs pos="0">
                <a:srgbClr val="FFCC66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97569" y="703127"/>
            <a:ext cx="151471" cy="163846"/>
          </a:xfrm>
          <a:prstGeom prst="rect">
            <a:avLst/>
          </a:prstGeom>
          <a:gradFill>
            <a:gsLst>
              <a:gs pos="0">
                <a:srgbClr val="FFCC66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96640" y="1002384"/>
            <a:ext cx="151471" cy="163846"/>
          </a:xfrm>
          <a:prstGeom prst="rect">
            <a:avLst/>
          </a:prstGeom>
          <a:solidFill>
            <a:srgbClr val="CCCC3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97569" y="1307806"/>
            <a:ext cx="151471" cy="163846"/>
          </a:xfrm>
          <a:prstGeom prst="rect">
            <a:avLst/>
          </a:prstGeom>
          <a:gradFill>
            <a:gsLst>
              <a:gs pos="0">
                <a:srgbClr val="FFCC66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97505" y="-1354231"/>
            <a:ext cx="5662706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>
                  <a:solidFill>
                    <a:schemeClr val="tx1"/>
                  </a:solidFill>
                </a:ln>
                <a:solidFill>
                  <a:srgbClr val="FFCC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Fractions - Decimals – Year 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481294" y="2798897"/>
            <a:ext cx="5662706" cy="584776"/>
            <a:chOff x="136021" y="4608914"/>
            <a:chExt cx="5662706" cy="58477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16" t="94335" r="37036"/>
            <a:stretch/>
          </p:blipFill>
          <p:spPr>
            <a:xfrm>
              <a:off x="485159" y="4715879"/>
              <a:ext cx="4972881" cy="43882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36021" y="4608914"/>
              <a:ext cx="5662706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905">
                    <a:solidFill>
                      <a:schemeClr val="tx1"/>
                    </a:solidFill>
                  </a:ln>
                  <a:solidFill>
                    <a:srgbClr val="FFCC66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Fractions - Decimals – Year 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51815" y="6108499"/>
            <a:ext cx="2829479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</p:spTree>
    <p:extLst>
      <p:ext uri="{BB962C8B-B14F-4D97-AF65-F5344CB8AC3E}">
        <p14:creationId xmlns:p14="http://schemas.microsoft.com/office/powerpoint/2010/main" val="36907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0455"/>
            <a:stretch/>
          </p:blipFill>
          <p:spPr>
            <a:xfrm>
              <a:off x="0" y="0"/>
              <a:ext cx="3374076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176" t="88184" r="39173"/>
            <a:stretch/>
          </p:blipFill>
          <p:spPr>
            <a:xfrm>
              <a:off x="4754392" y="6047650"/>
              <a:ext cx="1746875" cy="8103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176" t="88184" r="40429"/>
            <a:stretch/>
          </p:blipFill>
          <p:spPr>
            <a:xfrm>
              <a:off x="3249744" y="6047650"/>
              <a:ext cx="1661396" cy="8103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743" r="45411" b="93522"/>
            <a:stretch/>
          </p:blipFill>
          <p:spPr>
            <a:xfrm>
              <a:off x="3317394" y="0"/>
              <a:ext cx="2509212" cy="44423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0455"/>
            <a:stretch/>
          </p:blipFill>
          <p:spPr>
            <a:xfrm flipH="1">
              <a:off x="5769924" y="0"/>
              <a:ext cx="3374076" cy="68580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945455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Fractions - Decimals – Year 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6740" y="2000659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1297" y="2318571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1297" y="2595078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1297" y="3442434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1297" y="2866102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1297" y="3737360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76" t="88184" r="39173"/>
          <a:stretch/>
        </p:blipFill>
        <p:spPr>
          <a:xfrm>
            <a:off x="4754392" y="6047650"/>
            <a:ext cx="1746875" cy="81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76" t="88184" r="40429"/>
          <a:stretch/>
        </p:blipFill>
        <p:spPr>
          <a:xfrm>
            <a:off x="3249744" y="6047650"/>
            <a:ext cx="1661396" cy="810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1977" y="1922582"/>
            <a:ext cx="7559884" cy="2031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Compare and order unit fractions with denominators2, 3, 4, 5, 6, 8, 10, 12, 100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Express mixed numerals as improper fractions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Express improper fractions as mixed numerals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Model and represent strategies to add and subtract fractions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with the same denominator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Apply the place value system to represent thousandths as decimals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Compare, order and represent decimals with up to three decimal places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8484" b="21313"/>
          <a:stretch/>
        </p:blipFill>
        <p:spPr>
          <a:xfrm>
            <a:off x="2628321" y="5701990"/>
            <a:ext cx="2857638" cy="691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4294474"/>
            <a:ext cx="2937178" cy="223522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31598" y="415336"/>
            <a:ext cx="2829479" cy="523220"/>
          </a:xfrm>
          <a:prstGeom prst="rect">
            <a:avLst/>
          </a:prstGeom>
          <a:solidFill>
            <a:srgbClr val="7DF7FF">
              <a:alpha val="11000"/>
            </a:srgbClr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31550" cmpd="sng">
                  <a:noFill/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7062" flipH="1">
            <a:off x="5667265" y="4139659"/>
            <a:ext cx="1668004" cy="252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176" t="88184" r="39173"/>
            <a:stretch/>
          </p:blipFill>
          <p:spPr>
            <a:xfrm>
              <a:off x="4754392" y="6047650"/>
              <a:ext cx="1746875" cy="8103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176" t="88184" r="40429"/>
            <a:stretch/>
          </p:blipFill>
          <p:spPr>
            <a:xfrm>
              <a:off x="3249744" y="6047650"/>
              <a:ext cx="1661396" cy="8103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743" r="45411" b="93522"/>
            <a:stretch/>
          </p:blipFill>
          <p:spPr>
            <a:xfrm>
              <a:off x="3317394" y="0"/>
              <a:ext cx="2509212" cy="44423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0455"/>
            <a:stretch/>
          </p:blipFill>
          <p:spPr>
            <a:xfrm>
              <a:off x="0" y="0"/>
              <a:ext cx="337407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0455"/>
            <a:stretch/>
          </p:blipFill>
          <p:spPr>
            <a:xfrm flipH="1">
              <a:off x="5769924" y="0"/>
              <a:ext cx="3374076" cy="6858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565228" y="4172591"/>
            <a:ext cx="2129725" cy="210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5986" y="969336"/>
            <a:ext cx="7984113" cy="507831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Represent, compare &amp; order fractions with denominators 2, 3, 4, 5, 6, 8, 10, 12, 100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Determine, generate and record equivalent fractions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Write fractions in their ‘simplest form’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Add and subtract fractions, mixed numerals, with the same or related denominators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Multiply fractions by whole numbers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Find a simple fraction of a quantity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Use mental, written and calculator strategies to add and subtract decimals with up to three decimal places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Use mental, written and calculator strategies to multiply decimals by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one- and two-digit whole numbers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Use mental, written and calculator strategies to divide decimals by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one-digit whole numbers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         Multiply and divide decimals by 10, 100 and 1000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         Solve word problems involving fractions and decimals, </a:t>
            </a:r>
            <a:r>
              <a:rPr lang="en-US" dirty="0">
                <a:solidFill>
                  <a:srgbClr val="000000"/>
                </a:solidFill>
              </a:rPr>
              <a:t>&amp;</a:t>
            </a:r>
            <a:r>
              <a:rPr lang="en-US" dirty="0" smtClean="0">
                <a:solidFill>
                  <a:srgbClr val="000000"/>
                </a:solidFill>
              </a:rPr>
              <a:t> money problems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            Make connections between equivalent percentages, fractions </a:t>
            </a:r>
            <a:r>
              <a:rPr lang="en-US" dirty="0">
                <a:solidFill>
                  <a:srgbClr val="000000"/>
                </a:solidFill>
              </a:rPr>
              <a:t>&amp;</a:t>
            </a:r>
            <a:r>
              <a:rPr lang="en-US" dirty="0" smtClean="0">
                <a:solidFill>
                  <a:srgbClr val="000000"/>
                </a:solidFill>
              </a:rPr>
              <a:t> decimals  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                 Use mental, written &amp; calculator strategies to calculate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                    10%, 25% and 50% of quantities, including as discounts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9895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Fractions - Decimals – Y6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79067" y="6047650"/>
            <a:ext cx="2551926" cy="810350"/>
            <a:chOff x="6079067" y="6047650"/>
            <a:chExt cx="2551926" cy="81035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220" t="88184" r="41304"/>
            <a:stretch/>
          </p:blipFill>
          <p:spPr>
            <a:xfrm>
              <a:off x="7168444" y="6047650"/>
              <a:ext cx="1462549" cy="8103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220" t="88184" r="41304"/>
            <a:stretch/>
          </p:blipFill>
          <p:spPr>
            <a:xfrm>
              <a:off x="6079067" y="6047650"/>
              <a:ext cx="1462549" cy="81035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581254" y="1073878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82183" y="1332719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82183" y="1625903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81254" y="1918960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2183" y="2460674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82183" y="2753731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82183" y="3022121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1254" y="3518663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82183" y="4074875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64762" y="4637837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564762" y="4930895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716233" y="5223869"/>
            <a:ext cx="151471" cy="16384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986000" y="5440389"/>
            <a:ext cx="151471" cy="16384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776" r="63904"/>
          <a:stretch/>
        </p:blipFill>
        <p:spPr>
          <a:xfrm>
            <a:off x="0" y="4373802"/>
            <a:ext cx="2458176" cy="248419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50022" y="6047650"/>
            <a:ext cx="2829479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31550" cmpd="sng">
                  <a:noFill/>
                  <a:prstDash val="solid"/>
                </a:ln>
                <a:solidFill>
                  <a:srgbClr val="0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7062" flipH="1">
            <a:off x="7892833" y="5335993"/>
            <a:ext cx="1006845" cy="15250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444" y="5957855"/>
            <a:ext cx="1014638" cy="7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58" t="5149" r="4154" b="4671"/>
          <a:stretch/>
        </p:blipFill>
        <p:spPr>
          <a:xfrm rot="5400000">
            <a:off x="1143000" y="-1143003"/>
            <a:ext cx="6858003" cy="9144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6410" y="156273"/>
            <a:ext cx="2829479" cy="52322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I’m learning to: </a:t>
            </a:r>
          </a:p>
        </p:txBody>
      </p:sp>
      <p:sp>
        <p:nvSpPr>
          <p:cNvPr id="4" name="Rectangle 3"/>
          <p:cNvSpPr/>
          <p:nvPr/>
        </p:nvSpPr>
        <p:spPr>
          <a:xfrm>
            <a:off x="984811" y="836129"/>
            <a:ext cx="7298735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Addition 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+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Subtraction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Y1</a:t>
            </a:r>
          </a:p>
        </p:txBody>
      </p:sp>
      <p:sp>
        <p:nvSpPr>
          <p:cNvPr id="6" name="Rectangle 5"/>
          <p:cNvSpPr/>
          <p:nvPr/>
        </p:nvSpPr>
        <p:spPr>
          <a:xfrm>
            <a:off x="984811" y="3579682"/>
            <a:ext cx="7183831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Addition 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+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Subtraction 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–</a:t>
            </a:r>
            <a:r>
              <a:rPr lang="en-US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Y2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5087" y="1830449"/>
            <a:ext cx="6305830" cy="152862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r>
              <a:rPr lang="en-US" sz="2000" baseline="30000" dirty="0"/>
              <a:t>Model addition and subtraction using concrete materials</a:t>
            </a:r>
          </a:p>
          <a:p>
            <a:r>
              <a:rPr lang="en-US" sz="2000" baseline="30000" dirty="0"/>
              <a:t> </a:t>
            </a:r>
            <a:r>
              <a:rPr lang="en-US" sz="2000" baseline="30000" dirty="0" err="1"/>
              <a:t>Recognise</a:t>
            </a:r>
            <a:r>
              <a:rPr lang="en-US" sz="2000" baseline="30000" dirty="0"/>
              <a:t> and recall combinations of numbers that add to numbers up to 20</a:t>
            </a:r>
          </a:p>
          <a:p>
            <a:r>
              <a:rPr lang="en-US" sz="2000" baseline="30000" dirty="0"/>
              <a:t> Model and apply the commutative property for addition</a:t>
            </a:r>
          </a:p>
          <a:p>
            <a:r>
              <a:rPr lang="en-US" sz="2000" baseline="30000" dirty="0"/>
              <a:t> Record number sentences using drawings, words, numerals and the symbols +, – and =</a:t>
            </a:r>
          </a:p>
          <a:p>
            <a:r>
              <a:rPr lang="en-US" sz="2000" baseline="30000" dirty="0"/>
              <a:t> Use and record a range of mental strategies for addition and subtraction of </a:t>
            </a:r>
            <a:endParaRPr lang="en-US" sz="2000" baseline="30000" dirty="0" smtClean="0"/>
          </a:p>
          <a:p>
            <a:r>
              <a:rPr lang="en-US" sz="2000" baseline="30000" dirty="0"/>
              <a:t> </a:t>
            </a:r>
            <a:r>
              <a:rPr lang="en-US" sz="2000" baseline="30000" dirty="0" smtClean="0"/>
              <a:t>   one</a:t>
            </a:r>
            <a:r>
              <a:rPr lang="en-US" sz="2000" baseline="30000" dirty="0"/>
              <a:t>- and two-digit numbers</a:t>
            </a:r>
          </a:p>
          <a:p>
            <a:r>
              <a:rPr lang="en-US" sz="2000" baseline="30000" dirty="0"/>
              <a:t> Use the equals sign to record equivalent number sentences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402963" y="4584388"/>
            <a:ext cx="4572000" cy="913070"/>
          </a:xfrm>
          <a:prstGeom prst="rect">
            <a:avLst/>
          </a:prstGeom>
          <a:solidFill>
            <a:srgbClr val="D9D9D9"/>
          </a:solidFill>
          <a:ln w="38100" cmpd="sng">
            <a:solidFill>
              <a:srgbClr val="000000"/>
            </a:solidFill>
          </a:ln>
        </p:spPr>
        <p:txBody>
          <a:bodyPr>
            <a:spAutoFit/>
          </a:bodyPr>
          <a:lstStyle/>
          <a:p>
            <a:r>
              <a:rPr lang="en-US" sz="2000" baseline="30000" dirty="0" smtClean="0"/>
              <a:t> Make </a:t>
            </a:r>
            <a:r>
              <a:rPr lang="en-US" sz="2000" baseline="30000" dirty="0"/>
              <a:t>connections between addition and subtraction</a:t>
            </a:r>
          </a:p>
          <a:p>
            <a:r>
              <a:rPr lang="en-US" sz="2000" baseline="30000" dirty="0"/>
              <a:t> Use and record a range of mental strategies for</a:t>
            </a:r>
          </a:p>
          <a:p>
            <a:r>
              <a:rPr lang="en-US" sz="2000" baseline="30000" dirty="0"/>
              <a:t>addition and subtraction of two-digit numbers</a:t>
            </a:r>
          </a:p>
          <a:p>
            <a:r>
              <a:rPr lang="en-US" sz="2000" baseline="30000" dirty="0"/>
              <a:t> Solve word problems involving addition and subtraction</a:t>
            </a:r>
            <a:endParaRPr lang="en-US" sz="2000" dirty="0"/>
          </a:p>
        </p:txBody>
      </p:sp>
      <p:sp>
        <p:nvSpPr>
          <p:cNvPr id="9" name="Smiley Face 8"/>
          <p:cNvSpPr/>
          <p:nvPr/>
        </p:nvSpPr>
        <p:spPr>
          <a:xfrm>
            <a:off x="1359505" y="1830449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359505" y="2050874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359505" y="2267969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1359505" y="2475329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1359505" y="2674049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1359505" y="3080129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2317381" y="4584388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2317381" y="4804813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317381" y="5134228"/>
            <a:ext cx="171163" cy="136050"/>
          </a:xfrm>
          <a:prstGeom prst="smileyFace">
            <a:avLst/>
          </a:prstGeom>
          <a:solidFill>
            <a:srgbClr val="FD90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220" y="4144463"/>
            <a:ext cx="1604577" cy="27135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39426" y="4172131"/>
            <a:ext cx="1604577" cy="27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2624</Words>
  <Application>Microsoft Office PowerPoint</Application>
  <PresentationFormat>On-screen Show (4:3)</PresentationFormat>
  <Paragraphs>346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</dc:creator>
  <cp:lastModifiedBy>Karen</cp:lastModifiedBy>
  <cp:revision>311</cp:revision>
  <dcterms:created xsi:type="dcterms:W3CDTF">2015-09-26T23:37:50Z</dcterms:created>
  <dcterms:modified xsi:type="dcterms:W3CDTF">2017-05-30T23:58:22Z</dcterms:modified>
</cp:coreProperties>
</file>