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8" r:id="rId4"/>
    <p:sldId id="267" r:id="rId5"/>
    <p:sldId id="264" r:id="rId6"/>
    <p:sldId id="258" r:id="rId7"/>
    <p:sldId id="260" r:id="rId8"/>
    <p:sldId id="261" r:id="rId9"/>
    <p:sldId id="265" r:id="rId10"/>
    <p:sldId id="266" r:id="rId11"/>
    <p:sldId id="269" r:id="rId12"/>
    <p:sldId id="270" r:id="rId13"/>
    <p:sldId id="271" r:id="rId14"/>
    <p:sldId id="272" r:id="rId15"/>
    <p:sldId id="273" r:id="rId16"/>
    <p:sldId id="275" r:id="rId17"/>
    <p:sldId id="276" r:id="rId18"/>
    <p:sldId id="277" r:id="rId19"/>
    <p:sldId id="278" r:id="rId20"/>
    <p:sldId id="280" r:id="rId21"/>
    <p:sldId id="283" r:id="rId22"/>
    <p:sldId id="282" r:id="rId23"/>
    <p:sldId id="284" r:id="rId24"/>
    <p:sldId id="279" r:id="rId25"/>
    <p:sldId id="281" r:id="rId26"/>
    <p:sldId id="285" r:id="rId27"/>
    <p:sldId id="286" r:id="rId28"/>
    <p:sldId id="287" r:id="rId29"/>
    <p:sldId id="288" r:id="rId30"/>
    <p:sldId id="289" r:id="rId31"/>
    <p:sldId id="291" r:id="rId32"/>
    <p:sldId id="292" r:id="rId33"/>
    <p:sldId id="293" r:id="rId34"/>
    <p:sldId id="27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BB0"/>
    <a:srgbClr val="E0C0A0"/>
    <a:srgbClr val="CA94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BE531030-672C-4308-9BFF-6F3739E2592C}" type="datetimeFigureOut">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E531030-672C-4308-9BFF-6F3739E2592C}" type="datetimeFigureOut">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E531030-672C-4308-9BFF-6F3739E2592C}" type="datetimeFigureOut">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E531030-672C-4308-9BFF-6F3739E2592C}" type="datetimeFigureOut">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531030-672C-4308-9BFF-6F3739E2592C}" type="datetimeFigureOut">
              <a:rPr lang="en-AU" smtClean="0"/>
              <a:t>23/06/2015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E531030-672C-4308-9BFF-6F3739E2592C}" type="datetimeFigureOut">
              <a:rPr lang="en-AU" smtClean="0"/>
              <a:t>23/06/2015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BE531030-672C-4308-9BFF-6F3739E2592C}" type="datetimeFigureOut">
              <a:rPr lang="en-AU" smtClean="0"/>
              <a:t>23/06/2015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BE531030-672C-4308-9BFF-6F3739E2592C}" type="datetimeFigureOut">
              <a:rPr lang="en-AU" smtClean="0"/>
              <a:t>23/06/2015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31030-672C-4308-9BFF-6F3739E2592C}" type="datetimeFigureOut">
              <a:rPr lang="en-AU" smtClean="0"/>
              <a:t>23/06/2015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531030-672C-4308-9BFF-6F3739E2592C}" type="datetimeFigureOut">
              <a:rPr lang="en-AU" smtClean="0"/>
              <a:t>23/06/2015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531030-672C-4308-9BFF-6F3739E2592C}" type="datetimeFigureOut">
              <a:rPr lang="en-AU" smtClean="0"/>
              <a:t>23/06/2015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9174F70-88D8-45CE-BB38-1B279B5DDA81}" type="slidenum">
              <a:rPr lang="en-AU" smtClean="0"/>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31030-672C-4308-9BFF-6F3739E2592C}" type="datetimeFigureOut">
              <a:rPr lang="en-AU" smtClean="0"/>
              <a:t>23/06/2015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74F70-88D8-45CE-BB38-1B279B5DDA81}" type="slidenum">
              <a:rPr lang="en-AU" smtClean="0"/>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53852" y="260648"/>
            <a:ext cx="7772400" cy="1470025"/>
          </a:xfrm>
        </p:spPr>
        <p:txBody>
          <a:bodyPr>
            <a:normAutofit/>
          </a:bodyPr>
          <a:lstStyle/>
          <a:p>
            <a:r>
              <a:rPr lang="en-AU" sz="6000" b="1" dirty="0" smtClean="0">
                <a:latin typeface="Comic Sans MS" pitchFamily="66" charset="0"/>
              </a:rPr>
              <a:t>Mad Science!</a:t>
            </a:r>
            <a:endParaRPr lang="en-AU" sz="6000" b="1" dirty="0">
              <a:latin typeface="Comic Sans MS" pitchFamily="66" charset="0"/>
            </a:endParaRPr>
          </a:p>
        </p:txBody>
      </p:sp>
      <p:sp>
        <p:nvSpPr>
          <p:cNvPr id="3" name="Subtitle 2"/>
          <p:cNvSpPr>
            <a:spLocks noGrp="1"/>
          </p:cNvSpPr>
          <p:nvPr>
            <p:ph type="subTitle" idx="1"/>
          </p:nvPr>
        </p:nvSpPr>
        <p:spPr>
          <a:xfrm>
            <a:off x="827584" y="5981700"/>
            <a:ext cx="7016824" cy="1752600"/>
          </a:xfrm>
        </p:spPr>
        <p:txBody>
          <a:bodyPr>
            <a:normAutofit/>
          </a:bodyPr>
          <a:lstStyle/>
          <a:p>
            <a:pPr algn="r"/>
            <a:r>
              <a:rPr lang="en-AU" sz="2400" dirty="0" smtClean="0">
                <a:solidFill>
                  <a:schemeClr val="tx1"/>
                </a:solidFill>
                <a:latin typeface="Comic Sans MS" pitchFamily="66" charset="0"/>
              </a:rPr>
              <a:t>A Year 4 English unit</a:t>
            </a:r>
          </a:p>
          <a:p>
            <a:pPr algn="r"/>
            <a:r>
              <a:rPr lang="en-AU" sz="2400" dirty="0" smtClean="0">
                <a:solidFill>
                  <a:schemeClr val="tx1"/>
                </a:solidFill>
                <a:latin typeface="Comic Sans MS" pitchFamily="66" charset="0"/>
              </a:rPr>
              <a:t>By Jennie Newton and Karen Hodgson</a:t>
            </a:r>
            <a:endParaRPr lang="en-AU" sz="2400" dirty="0">
              <a:solidFill>
                <a:schemeClr val="tx1"/>
              </a:solidFill>
              <a:latin typeface="Comic Sans MS" pitchFamily="66" charset="0"/>
            </a:endParaRPr>
          </a:p>
        </p:txBody>
      </p:sp>
      <p:pic>
        <p:nvPicPr>
          <p:cNvPr id="11268" name="Picture 4" descr="http://www.heathersanimations.com/science/ns3.gif"/>
          <p:cNvPicPr>
            <a:picLocks noChangeAspect="1" noChangeArrowheads="1" noCrop="1"/>
          </p:cNvPicPr>
          <p:nvPr/>
        </p:nvPicPr>
        <p:blipFill>
          <a:blip r:embed="rId3" cstate="print"/>
          <a:srcRect/>
          <a:stretch>
            <a:fillRect/>
          </a:stretch>
        </p:blipFill>
        <p:spPr bwMode="auto">
          <a:xfrm>
            <a:off x="0" y="2922105"/>
            <a:ext cx="1907704" cy="3935895"/>
          </a:xfrm>
          <a:prstGeom prst="rect">
            <a:avLst/>
          </a:prstGeom>
          <a:noFill/>
        </p:spPr>
      </p:pic>
      <p:sp>
        <p:nvSpPr>
          <p:cNvPr id="7" name="TextBox 6"/>
          <p:cNvSpPr txBox="1"/>
          <p:nvPr/>
        </p:nvSpPr>
        <p:spPr>
          <a:xfrm>
            <a:off x="2771800" y="1466938"/>
            <a:ext cx="6192688" cy="1477328"/>
          </a:xfrm>
          <a:prstGeom prst="rect">
            <a:avLst/>
          </a:prstGeom>
          <a:noFill/>
        </p:spPr>
        <p:txBody>
          <a:bodyPr wrap="square" rtlCol="0">
            <a:spAutoFit/>
          </a:bodyPr>
          <a:lstStyle/>
          <a:p>
            <a:r>
              <a:rPr lang="en-AU" i="1" dirty="0"/>
              <a:t>“With how many things are we on the brink of becoming acquainted, if cowardice or carelessness did not restrain our inquiries.” </a:t>
            </a:r>
            <a:endParaRPr lang="en-AU" i="1" dirty="0" smtClean="0"/>
          </a:p>
          <a:p>
            <a:r>
              <a:rPr lang="en-AU" dirty="0" smtClean="0"/>
              <a:t>Mary Shelley, </a:t>
            </a:r>
            <a:r>
              <a:rPr lang="en-AU" dirty="0"/>
              <a:t>F</a:t>
            </a:r>
            <a:r>
              <a:rPr lang="en-AU" dirty="0" smtClean="0"/>
              <a:t>rankenstein</a:t>
            </a:r>
            <a:r>
              <a:rPr lang="en-AU" dirty="0"/>
              <a:t/>
            </a:r>
            <a:br>
              <a:rPr lang="en-AU" dirty="0"/>
            </a:br>
            <a:endParaRPr lang="en-A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Characterisation</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7550" y="692696"/>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10954" y="672983"/>
            <a:ext cx="7246764" cy="5909310"/>
          </a:xfrm>
          <a:prstGeom prst="rect">
            <a:avLst/>
          </a:prstGeom>
          <a:noFill/>
        </p:spPr>
        <p:txBody>
          <a:bodyPr wrap="square" rtlCol="0">
            <a:spAutoFit/>
          </a:bodyPr>
          <a:lstStyle/>
          <a:p>
            <a:r>
              <a:rPr lang="en-AU" dirty="0" smtClean="0">
                <a:latin typeface="Comic Sans MS" pitchFamily="66" charset="0"/>
              </a:rPr>
              <a:t>Look at each of these excerpts and see if you can draw conclusions about the character who is speaking.</a:t>
            </a:r>
          </a:p>
          <a:p>
            <a:r>
              <a:rPr lang="en-AU" sz="3600" dirty="0" smtClean="0">
                <a:solidFill>
                  <a:srgbClr val="FF0000"/>
                </a:solidFill>
                <a:latin typeface="Comic Sans MS" pitchFamily="66" charset="0"/>
              </a:rPr>
              <a:t>S</a:t>
            </a:r>
            <a:r>
              <a:rPr lang="en-AU" dirty="0" smtClean="0">
                <a:latin typeface="Comic Sans MS" pitchFamily="66" charset="0"/>
              </a:rPr>
              <a:t> – speech</a:t>
            </a:r>
          </a:p>
          <a:p>
            <a:endParaRPr lang="en-AU" i="1" dirty="0" smtClean="0">
              <a:latin typeface="Comic Sans MS" pitchFamily="66" charset="0"/>
            </a:endParaRPr>
          </a:p>
          <a:p>
            <a:r>
              <a:rPr lang="en-AU" dirty="0" smtClean="0"/>
              <a:t>“It’s not what you like or what you don’t like,’ Grandma snapped. ‘It’s what’s good for you that counts. From now on, you must eat cabbage three times a day. Mountains of cabbage? And if it’s got caterpillars in it, so much the better!” and later … “Let George get it, the lazy little brute!” Grandma shouted. . .</a:t>
            </a:r>
          </a:p>
          <a:p>
            <a:endParaRPr lang="en-AU" dirty="0"/>
          </a:p>
          <a:p>
            <a:r>
              <a:rPr lang="en-AU" dirty="0" smtClean="0"/>
              <a:t>“She’s still going!” shouted Mr </a:t>
            </a:r>
            <a:r>
              <a:rPr lang="en-AU" dirty="0" err="1" smtClean="0"/>
              <a:t>Kranky</a:t>
            </a:r>
            <a:r>
              <a:rPr lang="en-AU" dirty="0" smtClean="0"/>
              <a:t> gleefully. “She’s still getting smaller!”</a:t>
            </a:r>
          </a:p>
          <a:p>
            <a:r>
              <a:rPr lang="en-AU" i="1" dirty="0" smtClean="0"/>
              <a:t>George’s </a:t>
            </a:r>
            <a:r>
              <a:rPr lang="en-AU" i="1" dirty="0"/>
              <a:t>Marvellous </a:t>
            </a:r>
            <a:r>
              <a:rPr lang="en-AU" i="1" dirty="0" smtClean="0"/>
              <a:t>Medicine</a:t>
            </a:r>
            <a:r>
              <a:rPr lang="en-AU" i="1" dirty="0"/>
              <a:t> </a:t>
            </a:r>
            <a:r>
              <a:rPr lang="en-AU" dirty="0" smtClean="0"/>
              <a:t>by Roald Dahl</a:t>
            </a:r>
          </a:p>
          <a:p>
            <a:endParaRPr lang="en-AU" dirty="0"/>
          </a:p>
          <a:p>
            <a:r>
              <a:rPr lang="en-AU" dirty="0">
                <a:latin typeface="Comic Sans MS" pitchFamily="66" charset="0"/>
              </a:rPr>
              <a:t>What does this tell us about the sort of person Grandma is? What conclusions can you draw about her?</a:t>
            </a:r>
          </a:p>
          <a:p>
            <a:r>
              <a:rPr lang="en-AU" dirty="0" smtClean="0">
                <a:latin typeface="Comic Sans MS" pitchFamily="66" charset="0"/>
              </a:rPr>
              <a:t>What is the one word that tells us </a:t>
            </a:r>
            <a:r>
              <a:rPr lang="en-AU" dirty="0">
                <a:latin typeface="Comic Sans MS" pitchFamily="66" charset="0"/>
              </a:rPr>
              <a:t>about how Mr </a:t>
            </a:r>
            <a:r>
              <a:rPr lang="en-AU" dirty="0" err="1">
                <a:latin typeface="Comic Sans MS" pitchFamily="66" charset="0"/>
              </a:rPr>
              <a:t>Kranky</a:t>
            </a:r>
            <a:r>
              <a:rPr lang="en-AU" dirty="0">
                <a:latin typeface="Comic Sans MS" pitchFamily="66" charset="0"/>
              </a:rPr>
              <a:t> feels when Grandma shrinks?</a:t>
            </a:r>
          </a:p>
          <a:p>
            <a:endParaRPr lang="en-AU" dirty="0"/>
          </a:p>
          <a:p>
            <a:endParaRPr lang="en-AU" i="1" dirty="0">
              <a:latin typeface="Comic Sans MS" pitchFamily="66" charset="0"/>
            </a:endParaRPr>
          </a:p>
          <a:p>
            <a:endParaRPr lang="en-AU" dirty="0">
              <a:latin typeface="Comic Sans MS" pitchFamily="66" charset="0"/>
            </a:endParaRPr>
          </a:p>
        </p:txBody>
      </p:sp>
    </p:spTree>
    <p:extLst>
      <p:ext uri="{BB962C8B-B14F-4D97-AF65-F5344CB8AC3E}">
        <p14:creationId xmlns:p14="http://schemas.microsoft.com/office/powerpoint/2010/main" val="398001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Characterisation</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7550" y="692696"/>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928926" y="1289154"/>
            <a:ext cx="7128792" cy="5355312"/>
          </a:xfrm>
          <a:prstGeom prst="rect">
            <a:avLst/>
          </a:prstGeom>
          <a:noFill/>
        </p:spPr>
        <p:txBody>
          <a:bodyPr wrap="square" rtlCol="0">
            <a:spAutoFit/>
          </a:bodyPr>
          <a:lstStyle/>
          <a:p>
            <a:r>
              <a:rPr lang="en-AU" dirty="0" smtClean="0">
                <a:latin typeface="Comic Sans MS" pitchFamily="66" charset="0"/>
              </a:rPr>
              <a:t>Look at each of these excerpts and see if you can draw conclusions about the character.</a:t>
            </a:r>
          </a:p>
          <a:p>
            <a:r>
              <a:rPr lang="en-AU" sz="3600" dirty="0" smtClean="0">
                <a:solidFill>
                  <a:srgbClr val="FF0000"/>
                </a:solidFill>
                <a:latin typeface="Comic Sans MS" pitchFamily="66" charset="0"/>
              </a:rPr>
              <a:t>T</a:t>
            </a:r>
            <a:r>
              <a:rPr lang="en-AU" dirty="0" smtClean="0">
                <a:latin typeface="Comic Sans MS" pitchFamily="66" charset="0"/>
              </a:rPr>
              <a:t> – thoughts</a:t>
            </a:r>
          </a:p>
          <a:p>
            <a:endParaRPr lang="en-AU" dirty="0" smtClean="0">
              <a:latin typeface="Comic Sans MS" pitchFamily="66" charset="0"/>
            </a:endParaRPr>
          </a:p>
          <a:p>
            <a:r>
              <a:rPr lang="en-AU" i="1" dirty="0" smtClean="0"/>
              <a:t>“For </a:t>
            </a:r>
            <a:r>
              <a:rPr lang="en-AU" i="1" dirty="0"/>
              <a:t>the first time the feelings of revenge and hatred filled my </a:t>
            </a:r>
            <a:r>
              <a:rPr lang="en-AU" i="1" dirty="0" smtClean="0"/>
              <a:t>heart, </a:t>
            </a:r>
            <a:r>
              <a:rPr lang="en-AU" i="1" dirty="0"/>
              <a:t>and I did not strive to control them, but allowing myself to be borne away by the stream, I bent my mind towards injury and </a:t>
            </a:r>
            <a:r>
              <a:rPr lang="en-AU" i="1" dirty="0" smtClean="0"/>
              <a:t>death.”  </a:t>
            </a:r>
            <a:r>
              <a:rPr lang="en-AU" sz="1050" i="1" dirty="0" smtClean="0">
                <a:latin typeface="Comic Sans MS" pitchFamily="66" charset="0"/>
              </a:rPr>
              <a:t>Frankenstein</a:t>
            </a:r>
            <a:r>
              <a:rPr lang="en-AU" sz="1050" dirty="0" smtClean="0">
                <a:latin typeface="Comic Sans MS" pitchFamily="66" charset="0"/>
              </a:rPr>
              <a:t> by Mary Shelley</a:t>
            </a:r>
          </a:p>
          <a:p>
            <a:endParaRPr lang="en-AU" dirty="0">
              <a:latin typeface="Comic Sans MS" pitchFamily="66" charset="0"/>
            </a:endParaRPr>
          </a:p>
          <a:p>
            <a:r>
              <a:rPr lang="en-AU" dirty="0" smtClean="0"/>
              <a:t>How is the creature feeling at this point? What tells you that?</a:t>
            </a:r>
          </a:p>
          <a:p>
            <a:endParaRPr lang="en-AU" dirty="0"/>
          </a:p>
          <a:p>
            <a:r>
              <a:rPr lang="en-AU" i="1" dirty="0" smtClean="0"/>
              <a:t>“He would have liked to put a long green snake down the back of her dress but he didn’t have a long green snake.</a:t>
            </a:r>
          </a:p>
          <a:p>
            <a:r>
              <a:rPr lang="en-AU" i="1" dirty="0" smtClean="0"/>
              <a:t>He would have liked to put six big black rates in the room with her and lock the door but he didn’t have six big black rats.” </a:t>
            </a:r>
            <a:endParaRPr lang="en-AU" dirty="0"/>
          </a:p>
          <a:p>
            <a:endParaRPr lang="en-AU" i="1" dirty="0" smtClean="0"/>
          </a:p>
          <a:p>
            <a:r>
              <a:rPr lang="en-AU" dirty="0" smtClean="0"/>
              <a:t>How is George feeling about his Grandma? What words give you a clue?</a:t>
            </a:r>
            <a:endParaRPr lang="en-AU" dirty="0"/>
          </a:p>
          <a:p>
            <a:endParaRPr lang="en-AU" dirty="0"/>
          </a:p>
          <a:p>
            <a:endParaRPr lang="en-AU" dirty="0">
              <a:latin typeface="Comic Sans MS" pitchFamily="66" charset="0"/>
            </a:endParaRPr>
          </a:p>
        </p:txBody>
      </p:sp>
    </p:spTree>
    <p:extLst>
      <p:ext uri="{BB962C8B-B14F-4D97-AF65-F5344CB8AC3E}">
        <p14:creationId xmlns:p14="http://schemas.microsoft.com/office/powerpoint/2010/main" val="612202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Characterisation</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7550" y="692696"/>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686838"/>
            <a:ext cx="7230134" cy="6186309"/>
          </a:xfrm>
          <a:prstGeom prst="rect">
            <a:avLst/>
          </a:prstGeom>
          <a:noFill/>
        </p:spPr>
        <p:txBody>
          <a:bodyPr wrap="square" rtlCol="0">
            <a:spAutoFit/>
          </a:bodyPr>
          <a:lstStyle/>
          <a:p>
            <a:r>
              <a:rPr lang="en-AU" dirty="0" smtClean="0">
                <a:latin typeface="Comic Sans MS" pitchFamily="66" charset="0"/>
              </a:rPr>
              <a:t>Look at each of these excerpts and see if you can draw conclusions about the character.</a:t>
            </a:r>
          </a:p>
          <a:p>
            <a:r>
              <a:rPr lang="en-AU" sz="3600" dirty="0" smtClean="0">
                <a:solidFill>
                  <a:srgbClr val="FF0000"/>
                </a:solidFill>
                <a:latin typeface="Comic Sans MS" pitchFamily="66" charset="0"/>
              </a:rPr>
              <a:t>E</a:t>
            </a:r>
            <a:r>
              <a:rPr lang="en-AU" dirty="0" smtClean="0">
                <a:latin typeface="Comic Sans MS" pitchFamily="66" charset="0"/>
              </a:rPr>
              <a:t> – effects, how do other characters feel or behave in reaction to the character.</a:t>
            </a:r>
          </a:p>
          <a:p>
            <a:endParaRPr lang="en-AU" dirty="0" smtClean="0">
              <a:latin typeface="Comic Sans MS" pitchFamily="66" charset="0"/>
            </a:endParaRPr>
          </a:p>
          <a:p>
            <a:r>
              <a:rPr lang="en-AU" i="1" dirty="0" smtClean="0"/>
              <a:t>“</a:t>
            </a:r>
            <a:r>
              <a:rPr lang="en-AU" i="1" dirty="0"/>
              <a:t>On seeing me, he darted towards me, and tearing the girl from my arms, hastened towards the deeper parts of the wood. I followed speedily, I hardly knew why; but when the man saw me draw near, he aimed a gun, which he carried, at my body and fired. I sank to the ground, and my injurer, with increased swiftness, escaped into the wood</a:t>
            </a:r>
            <a:r>
              <a:rPr lang="en-AU" i="1" dirty="0" smtClean="0"/>
              <a:t>.”  </a:t>
            </a:r>
            <a:r>
              <a:rPr lang="en-AU" sz="1050" i="1" dirty="0" smtClean="0">
                <a:latin typeface="Comic Sans MS" pitchFamily="66" charset="0"/>
              </a:rPr>
              <a:t>Frankenstein</a:t>
            </a:r>
            <a:r>
              <a:rPr lang="en-AU" sz="1050" dirty="0" smtClean="0">
                <a:latin typeface="Comic Sans MS" pitchFamily="66" charset="0"/>
              </a:rPr>
              <a:t> by Mary Shelley</a:t>
            </a:r>
          </a:p>
          <a:p>
            <a:endParaRPr lang="en-AU" dirty="0">
              <a:latin typeface="Comic Sans MS" pitchFamily="66" charset="0"/>
            </a:endParaRPr>
          </a:p>
          <a:p>
            <a:r>
              <a:rPr lang="en-AU" dirty="0" smtClean="0"/>
              <a:t>How are people reacting to seeing the ‘monster’?</a:t>
            </a:r>
          </a:p>
          <a:p>
            <a:endParaRPr lang="en-AU" dirty="0"/>
          </a:p>
          <a:p>
            <a:r>
              <a:rPr lang="en-AU" i="1" dirty="0" smtClean="0"/>
              <a:t>“You’re trying to get away from me, aren’t you? She said, pointing a finger straight at George’s face. ‘You’re trying to get away from Grandma.” George took another step backwards.</a:t>
            </a:r>
            <a:endParaRPr lang="en-AU" dirty="0"/>
          </a:p>
          <a:p>
            <a:endParaRPr lang="en-AU" i="1" dirty="0" smtClean="0"/>
          </a:p>
          <a:p>
            <a:r>
              <a:rPr lang="en-AU" dirty="0" smtClean="0"/>
              <a:t>What does Grandma think about George? How do you know?</a:t>
            </a:r>
          </a:p>
          <a:p>
            <a:r>
              <a:rPr lang="en-AU" dirty="0" smtClean="0"/>
              <a:t>What do George’s actions tell you about both himself and Grandma?</a:t>
            </a:r>
            <a:endParaRPr lang="en-AU" dirty="0"/>
          </a:p>
          <a:p>
            <a:endParaRPr lang="en-AU" dirty="0"/>
          </a:p>
          <a:p>
            <a:endParaRPr lang="en-AU" dirty="0">
              <a:latin typeface="Comic Sans MS" pitchFamily="66" charset="0"/>
            </a:endParaRPr>
          </a:p>
        </p:txBody>
      </p:sp>
    </p:spTree>
    <p:extLst>
      <p:ext uri="{BB962C8B-B14F-4D97-AF65-F5344CB8AC3E}">
        <p14:creationId xmlns:p14="http://schemas.microsoft.com/office/powerpoint/2010/main" val="3306788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Characterisation</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7550" y="692696"/>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686838"/>
            <a:ext cx="7230134" cy="6063198"/>
          </a:xfrm>
          <a:prstGeom prst="rect">
            <a:avLst/>
          </a:prstGeom>
          <a:noFill/>
        </p:spPr>
        <p:txBody>
          <a:bodyPr wrap="square" rtlCol="0">
            <a:spAutoFit/>
          </a:bodyPr>
          <a:lstStyle/>
          <a:p>
            <a:r>
              <a:rPr lang="en-AU" dirty="0" smtClean="0">
                <a:latin typeface="Comic Sans MS" pitchFamily="66" charset="0"/>
              </a:rPr>
              <a:t>Look at each of these excerpts and see if you can draw conclusions about the character.</a:t>
            </a:r>
          </a:p>
          <a:p>
            <a:r>
              <a:rPr lang="en-AU" sz="3600" dirty="0" smtClean="0">
                <a:solidFill>
                  <a:srgbClr val="FF0000"/>
                </a:solidFill>
                <a:latin typeface="Comic Sans MS" pitchFamily="66" charset="0"/>
              </a:rPr>
              <a:t>A</a:t>
            </a:r>
            <a:r>
              <a:rPr lang="en-AU" dirty="0" smtClean="0">
                <a:latin typeface="Comic Sans MS" pitchFamily="66" charset="0"/>
              </a:rPr>
              <a:t> Actions – what does the character do? How do they behave?</a:t>
            </a:r>
          </a:p>
          <a:p>
            <a:endParaRPr lang="en-AU" dirty="0" smtClean="0">
              <a:latin typeface="Comic Sans MS" pitchFamily="66" charset="0"/>
            </a:endParaRPr>
          </a:p>
          <a:p>
            <a:r>
              <a:rPr lang="en-AU" sz="1600" i="1" dirty="0" smtClean="0"/>
              <a:t>“Urged </a:t>
            </a:r>
            <a:r>
              <a:rPr lang="en-AU" sz="1600" i="1" dirty="0"/>
              <a:t>by this impulse, I seized on the boy as he passed and drew him towards me. As soon as he beheld my form, he placed his hands before his eyes and uttered a shrill scream; I drew his hand forcibly from his face and said, ‘Child, what is the meaning of this? I do not intend to hurt you; listen to </a:t>
            </a:r>
            <a:r>
              <a:rPr lang="en-AU" sz="1600" i="1" dirty="0" smtClean="0"/>
              <a:t>me.”  </a:t>
            </a:r>
            <a:r>
              <a:rPr lang="en-AU" sz="1050" i="1" dirty="0" smtClean="0">
                <a:latin typeface="Comic Sans MS" pitchFamily="66" charset="0"/>
              </a:rPr>
              <a:t>Frankenstein</a:t>
            </a:r>
            <a:r>
              <a:rPr lang="en-AU" sz="1050" dirty="0" smtClean="0">
                <a:latin typeface="Comic Sans MS" pitchFamily="66" charset="0"/>
              </a:rPr>
              <a:t> by Mary Shelley</a:t>
            </a:r>
          </a:p>
          <a:p>
            <a:endParaRPr lang="en-AU" dirty="0">
              <a:latin typeface="Comic Sans MS" pitchFamily="66" charset="0"/>
            </a:endParaRPr>
          </a:p>
          <a:p>
            <a:r>
              <a:rPr lang="en-AU" dirty="0" smtClean="0"/>
              <a:t>What do the creature’s actions tell you about him? Has he hurt the boy? Do you think he intends to? What do the boy’s reactions tell you about the creature and also the boy?</a:t>
            </a:r>
          </a:p>
          <a:p>
            <a:endParaRPr lang="en-AU" dirty="0"/>
          </a:p>
          <a:p>
            <a:r>
              <a:rPr lang="en-AU" sz="1600" i="1" dirty="0" smtClean="0"/>
              <a:t>“You’re trying to get away from me, aren’t you? She said, pointing a finger straight at George’s face. “You’re trying to get away from Grandma.” George took another step backwards.</a:t>
            </a:r>
            <a:endParaRPr lang="en-AU" sz="1600" dirty="0"/>
          </a:p>
          <a:p>
            <a:endParaRPr lang="en-AU" i="1" dirty="0" smtClean="0"/>
          </a:p>
          <a:p>
            <a:r>
              <a:rPr lang="en-AU" dirty="0" smtClean="0"/>
              <a:t>What does Grandma think about George? How do you know?</a:t>
            </a:r>
          </a:p>
          <a:p>
            <a:r>
              <a:rPr lang="en-AU" dirty="0" smtClean="0"/>
              <a:t>What do George’s actions tell you about both himself and Grandma?</a:t>
            </a:r>
            <a:endParaRPr lang="en-AU" dirty="0"/>
          </a:p>
          <a:p>
            <a:endParaRPr lang="en-AU" dirty="0"/>
          </a:p>
          <a:p>
            <a:endParaRPr lang="en-AU" dirty="0">
              <a:latin typeface="Comic Sans MS" pitchFamily="66" charset="0"/>
            </a:endParaRPr>
          </a:p>
        </p:txBody>
      </p:sp>
    </p:spTree>
    <p:extLst>
      <p:ext uri="{BB962C8B-B14F-4D97-AF65-F5344CB8AC3E}">
        <p14:creationId xmlns:p14="http://schemas.microsoft.com/office/powerpoint/2010/main" val="31007275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Characterisation</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7550" y="692696"/>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686838"/>
            <a:ext cx="7230134" cy="5970865"/>
          </a:xfrm>
          <a:prstGeom prst="rect">
            <a:avLst/>
          </a:prstGeom>
          <a:noFill/>
        </p:spPr>
        <p:txBody>
          <a:bodyPr wrap="square" rtlCol="0">
            <a:spAutoFit/>
          </a:bodyPr>
          <a:lstStyle/>
          <a:p>
            <a:r>
              <a:rPr lang="en-AU" dirty="0" smtClean="0">
                <a:latin typeface="Comic Sans MS" pitchFamily="66" charset="0"/>
              </a:rPr>
              <a:t>Look at each of these excerpts and see if you can draw conclusions about the character.</a:t>
            </a:r>
          </a:p>
          <a:p>
            <a:r>
              <a:rPr lang="en-AU" sz="3600" dirty="0" smtClean="0">
                <a:solidFill>
                  <a:srgbClr val="FF0000"/>
                </a:solidFill>
                <a:latin typeface="Comic Sans MS" pitchFamily="66" charset="0"/>
              </a:rPr>
              <a:t>L  </a:t>
            </a:r>
            <a:r>
              <a:rPr lang="en-AU" dirty="0" smtClean="0">
                <a:latin typeface="Comic Sans MS" pitchFamily="66" charset="0"/>
              </a:rPr>
              <a:t> Looks – what does the character look like?</a:t>
            </a:r>
          </a:p>
          <a:p>
            <a:endParaRPr lang="en-AU" dirty="0" smtClean="0">
              <a:latin typeface="Comic Sans MS" pitchFamily="66" charset="0"/>
            </a:endParaRPr>
          </a:p>
          <a:p>
            <a:r>
              <a:rPr lang="en-AU" sz="1600" i="1" dirty="0"/>
              <a:t>“Great God! His yellow skin scarcely covered the work of muscles and arteries beneath; his hair was of a lustrous black, and flowing; his teeth of a pearly whiteness; but these </a:t>
            </a:r>
            <a:r>
              <a:rPr lang="en-AU" sz="1600" i="1" dirty="0" err="1"/>
              <a:t>luxuriances</a:t>
            </a:r>
            <a:r>
              <a:rPr lang="en-AU" sz="1600" i="1" dirty="0"/>
              <a:t> only formed a more horrid contrast with his watery eyes, that seemed almost of the same colour as the dun-white sockets in which they were set, his shrivelled complexion and straight black lips..”  </a:t>
            </a:r>
            <a:r>
              <a:rPr lang="en-AU" sz="1050" i="1" dirty="0" smtClean="0">
                <a:latin typeface="Comic Sans MS" pitchFamily="66" charset="0"/>
              </a:rPr>
              <a:t>Frankenstein</a:t>
            </a:r>
            <a:r>
              <a:rPr lang="en-AU" sz="1050" dirty="0" smtClean="0">
                <a:latin typeface="Comic Sans MS" pitchFamily="66" charset="0"/>
              </a:rPr>
              <a:t> by Mary Shelley</a:t>
            </a:r>
          </a:p>
          <a:p>
            <a:endParaRPr lang="en-AU" dirty="0">
              <a:latin typeface="Comic Sans MS" pitchFamily="66" charset="0"/>
            </a:endParaRPr>
          </a:p>
          <a:p>
            <a:r>
              <a:rPr lang="en-AU" dirty="0" smtClean="0"/>
              <a:t>What does that tell you about the way he looked? What would people’s reactions be when seeing him for the first time? Does his outward appearance match what is inside him? </a:t>
            </a:r>
          </a:p>
          <a:p>
            <a:endParaRPr lang="en-AU" dirty="0"/>
          </a:p>
          <a:p>
            <a:r>
              <a:rPr lang="en-AU" sz="1600" i="1" dirty="0" smtClean="0"/>
              <a:t>“She was a selfish grumpy old woman. She had pale brown teeth and small puckered-up mouth like a dog’s bottom.”</a:t>
            </a:r>
            <a:endParaRPr lang="en-AU" sz="1600" dirty="0"/>
          </a:p>
          <a:p>
            <a:endParaRPr lang="en-AU" i="1" dirty="0" smtClean="0"/>
          </a:p>
          <a:p>
            <a:r>
              <a:rPr lang="en-AU" dirty="0" smtClean="0"/>
              <a:t>What does Mr Dahl tell us about Grandma with that description? Why did he say her mouth was like a dog’s bottom? What made it like that?</a:t>
            </a:r>
            <a:endParaRPr lang="en-AU" dirty="0"/>
          </a:p>
          <a:p>
            <a:endParaRPr lang="en-AU" dirty="0"/>
          </a:p>
          <a:p>
            <a:endParaRPr lang="en-AU" dirty="0">
              <a:latin typeface="Comic Sans MS" pitchFamily="66" charset="0"/>
            </a:endParaRPr>
          </a:p>
        </p:txBody>
      </p:sp>
    </p:spTree>
    <p:extLst>
      <p:ext uri="{BB962C8B-B14F-4D97-AF65-F5344CB8AC3E}">
        <p14:creationId xmlns:p14="http://schemas.microsoft.com/office/powerpoint/2010/main" val="1550995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82672" y="215677"/>
            <a:ext cx="7128792" cy="831273"/>
          </a:xfrm>
        </p:spPr>
        <p:txBody>
          <a:bodyPr>
            <a:normAutofit/>
          </a:bodyPr>
          <a:lstStyle/>
          <a:p>
            <a:r>
              <a:rPr lang="en-AU" sz="3200" b="1" dirty="0" smtClean="0">
                <a:latin typeface="Comic Sans MS" pitchFamily="66" charset="0"/>
              </a:rPr>
              <a:t>Famous Mad Scientists</a:t>
            </a:r>
            <a:endParaRPr lang="en-AU" sz="3200" b="1" dirty="0">
              <a:latin typeface="Comic Sans MS" pitchFamily="66" charset="0"/>
            </a:endParaRPr>
          </a:p>
        </p:txBody>
      </p:sp>
      <p:pic>
        <p:nvPicPr>
          <p:cNvPr id="6" name="Picture 5"/>
          <p:cNvPicPr>
            <a:picLocks noChangeAspect="1"/>
          </p:cNvPicPr>
          <p:nvPr/>
        </p:nvPicPr>
        <p:blipFill>
          <a:blip r:embed="rId3"/>
          <a:stretch>
            <a:fillRect/>
          </a:stretch>
        </p:blipFill>
        <p:spPr>
          <a:xfrm>
            <a:off x="284242" y="690191"/>
            <a:ext cx="1716782" cy="1716782"/>
          </a:xfrm>
          <a:prstGeom prst="rect">
            <a:avLst/>
          </a:prstGeom>
        </p:spPr>
      </p:pic>
      <p:sp>
        <p:nvSpPr>
          <p:cNvPr id="7" name="TextBox 6"/>
          <p:cNvSpPr txBox="1"/>
          <p:nvPr/>
        </p:nvSpPr>
        <p:spPr>
          <a:xfrm>
            <a:off x="251520" y="2564904"/>
            <a:ext cx="1872208" cy="646331"/>
          </a:xfrm>
          <a:prstGeom prst="rect">
            <a:avLst/>
          </a:prstGeom>
          <a:noFill/>
        </p:spPr>
        <p:txBody>
          <a:bodyPr wrap="square" rtlCol="0">
            <a:spAutoFit/>
          </a:bodyPr>
          <a:lstStyle/>
          <a:p>
            <a:pPr algn="ctr"/>
            <a:r>
              <a:rPr lang="en-AU" dirty="0" smtClean="0"/>
              <a:t>Dr Evil</a:t>
            </a:r>
          </a:p>
          <a:p>
            <a:pPr algn="ctr"/>
            <a:r>
              <a:rPr lang="en-AU" i="1" dirty="0" smtClean="0"/>
              <a:t>Austin Powers</a:t>
            </a:r>
            <a:endParaRPr lang="en-AU" i="1" dirty="0"/>
          </a:p>
        </p:txBody>
      </p:sp>
      <p:pic>
        <p:nvPicPr>
          <p:cNvPr id="8" name="Picture 7"/>
          <p:cNvPicPr>
            <a:picLocks noChangeAspect="1"/>
          </p:cNvPicPr>
          <p:nvPr/>
        </p:nvPicPr>
        <p:blipFill>
          <a:blip r:embed="rId4"/>
          <a:stretch>
            <a:fillRect/>
          </a:stretch>
        </p:blipFill>
        <p:spPr>
          <a:xfrm>
            <a:off x="2156148" y="631314"/>
            <a:ext cx="2404492" cy="1650776"/>
          </a:xfrm>
          <a:prstGeom prst="rect">
            <a:avLst/>
          </a:prstGeom>
        </p:spPr>
      </p:pic>
      <p:sp>
        <p:nvSpPr>
          <p:cNvPr id="10" name="TextBox 9"/>
          <p:cNvSpPr txBox="1"/>
          <p:nvPr/>
        </p:nvSpPr>
        <p:spPr>
          <a:xfrm>
            <a:off x="2142534" y="2438401"/>
            <a:ext cx="2404492" cy="646331"/>
          </a:xfrm>
          <a:prstGeom prst="rect">
            <a:avLst/>
          </a:prstGeom>
          <a:noFill/>
        </p:spPr>
        <p:txBody>
          <a:bodyPr wrap="square" rtlCol="0">
            <a:spAutoFit/>
          </a:bodyPr>
          <a:lstStyle/>
          <a:p>
            <a:pPr algn="ctr"/>
            <a:r>
              <a:rPr lang="en-AU" dirty="0" smtClean="0"/>
              <a:t>Gene Wilder</a:t>
            </a:r>
          </a:p>
          <a:p>
            <a:pPr algn="ctr"/>
            <a:r>
              <a:rPr lang="en-AU" i="1" dirty="0" smtClean="0"/>
              <a:t>Young Frankenstein</a:t>
            </a:r>
            <a:endParaRPr lang="en-AU" i="1" dirty="0"/>
          </a:p>
        </p:txBody>
      </p:sp>
      <p:grpSp>
        <p:nvGrpSpPr>
          <p:cNvPr id="28" name="Group 27"/>
          <p:cNvGrpSpPr/>
          <p:nvPr/>
        </p:nvGrpSpPr>
        <p:grpSpPr>
          <a:xfrm>
            <a:off x="4628883" y="700072"/>
            <a:ext cx="2413236" cy="2316933"/>
            <a:chOff x="4628883" y="700072"/>
            <a:chExt cx="2413236" cy="2316933"/>
          </a:xfrm>
        </p:grpSpPr>
        <p:pic>
          <p:nvPicPr>
            <p:cNvPr id="11" name="Picture 10"/>
            <p:cNvPicPr>
              <a:picLocks noChangeAspect="1"/>
            </p:cNvPicPr>
            <p:nvPr/>
          </p:nvPicPr>
          <p:blipFill>
            <a:blip r:embed="rId5"/>
            <a:stretch>
              <a:fillRect/>
            </a:stretch>
          </p:blipFill>
          <p:spPr>
            <a:xfrm>
              <a:off x="4738711" y="700072"/>
              <a:ext cx="2303408" cy="1650776"/>
            </a:xfrm>
            <a:prstGeom prst="rect">
              <a:avLst/>
            </a:prstGeom>
          </p:spPr>
        </p:pic>
        <p:sp>
          <p:nvSpPr>
            <p:cNvPr id="12" name="TextBox 11"/>
            <p:cNvSpPr txBox="1"/>
            <p:nvPr/>
          </p:nvSpPr>
          <p:spPr>
            <a:xfrm>
              <a:off x="4628883" y="2370674"/>
              <a:ext cx="2404492" cy="646331"/>
            </a:xfrm>
            <a:prstGeom prst="rect">
              <a:avLst/>
            </a:prstGeom>
            <a:noFill/>
          </p:spPr>
          <p:txBody>
            <a:bodyPr wrap="square" rtlCol="0">
              <a:spAutoFit/>
            </a:bodyPr>
            <a:lstStyle/>
            <a:p>
              <a:pPr algn="ctr"/>
              <a:r>
                <a:rPr lang="en-AU" dirty="0" smtClean="0"/>
                <a:t>Christopher Lloyd</a:t>
              </a:r>
            </a:p>
            <a:p>
              <a:pPr algn="ctr"/>
              <a:r>
                <a:rPr lang="en-AU" dirty="0" smtClean="0"/>
                <a:t>Back to the Future</a:t>
              </a:r>
              <a:endParaRPr lang="en-AU" dirty="0"/>
            </a:p>
          </p:txBody>
        </p:sp>
      </p:grpSp>
      <p:sp>
        <p:nvSpPr>
          <p:cNvPr id="13" name="TextBox 12"/>
          <p:cNvSpPr txBox="1"/>
          <p:nvPr/>
        </p:nvSpPr>
        <p:spPr>
          <a:xfrm>
            <a:off x="6477734" y="5967646"/>
            <a:ext cx="2404492" cy="646331"/>
          </a:xfrm>
          <a:prstGeom prst="rect">
            <a:avLst/>
          </a:prstGeom>
          <a:noFill/>
        </p:spPr>
        <p:txBody>
          <a:bodyPr wrap="square" rtlCol="0">
            <a:spAutoFit/>
          </a:bodyPr>
          <a:lstStyle/>
          <a:p>
            <a:pPr algn="ctr"/>
            <a:r>
              <a:rPr lang="en-AU" dirty="0" smtClean="0"/>
              <a:t>Peter </a:t>
            </a:r>
            <a:r>
              <a:rPr lang="en-AU" dirty="0" err="1" smtClean="0"/>
              <a:t>Capaldi</a:t>
            </a:r>
            <a:endParaRPr lang="en-AU" dirty="0" smtClean="0"/>
          </a:p>
          <a:p>
            <a:pPr algn="ctr"/>
            <a:r>
              <a:rPr lang="en-AU" dirty="0" smtClean="0"/>
              <a:t>Dr Who</a:t>
            </a:r>
            <a:endParaRPr lang="en-AU" dirty="0"/>
          </a:p>
        </p:txBody>
      </p:sp>
      <p:pic>
        <p:nvPicPr>
          <p:cNvPr id="14" name="Picture 13"/>
          <p:cNvPicPr>
            <a:picLocks noChangeAspect="1"/>
          </p:cNvPicPr>
          <p:nvPr/>
        </p:nvPicPr>
        <p:blipFill>
          <a:blip r:embed="rId6"/>
          <a:stretch>
            <a:fillRect/>
          </a:stretch>
        </p:blipFill>
        <p:spPr>
          <a:xfrm>
            <a:off x="7221081" y="530554"/>
            <a:ext cx="1647825" cy="2381250"/>
          </a:xfrm>
          <a:prstGeom prst="rect">
            <a:avLst/>
          </a:prstGeom>
        </p:spPr>
      </p:pic>
      <p:sp>
        <p:nvSpPr>
          <p:cNvPr id="16" name="TextBox 15"/>
          <p:cNvSpPr txBox="1"/>
          <p:nvPr/>
        </p:nvSpPr>
        <p:spPr>
          <a:xfrm>
            <a:off x="7596336" y="2911804"/>
            <a:ext cx="1053101" cy="369332"/>
          </a:xfrm>
          <a:prstGeom prst="rect">
            <a:avLst/>
          </a:prstGeom>
          <a:noFill/>
        </p:spPr>
        <p:txBody>
          <a:bodyPr wrap="square" rtlCol="0">
            <a:spAutoFit/>
          </a:bodyPr>
          <a:lstStyle/>
          <a:p>
            <a:pPr algn="ctr"/>
            <a:r>
              <a:rPr lang="en-AU" dirty="0" smtClean="0"/>
              <a:t>Dr Jekyll</a:t>
            </a:r>
          </a:p>
        </p:txBody>
      </p:sp>
      <p:pic>
        <p:nvPicPr>
          <p:cNvPr id="19" name="Picture 18"/>
          <p:cNvPicPr>
            <a:picLocks noChangeAspect="1"/>
          </p:cNvPicPr>
          <p:nvPr/>
        </p:nvPicPr>
        <p:blipFill>
          <a:blip r:embed="rId7"/>
          <a:stretch>
            <a:fillRect/>
          </a:stretch>
        </p:blipFill>
        <p:spPr>
          <a:xfrm>
            <a:off x="137569" y="3324663"/>
            <a:ext cx="1759094" cy="2625448"/>
          </a:xfrm>
          <a:prstGeom prst="rect">
            <a:avLst/>
          </a:prstGeom>
        </p:spPr>
      </p:pic>
      <p:sp>
        <p:nvSpPr>
          <p:cNvPr id="22" name="TextBox 21"/>
          <p:cNvSpPr txBox="1"/>
          <p:nvPr/>
        </p:nvSpPr>
        <p:spPr>
          <a:xfrm>
            <a:off x="130921" y="5922706"/>
            <a:ext cx="1809622" cy="646331"/>
          </a:xfrm>
          <a:prstGeom prst="rect">
            <a:avLst/>
          </a:prstGeom>
          <a:noFill/>
        </p:spPr>
        <p:txBody>
          <a:bodyPr wrap="square" rtlCol="0">
            <a:spAutoFit/>
          </a:bodyPr>
          <a:lstStyle/>
          <a:p>
            <a:pPr algn="ctr"/>
            <a:r>
              <a:rPr lang="en-AU" dirty="0" smtClean="0"/>
              <a:t>Robin William</a:t>
            </a:r>
          </a:p>
          <a:p>
            <a:pPr algn="ctr"/>
            <a:r>
              <a:rPr lang="en-AU" i="1" dirty="0" err="1" smtClean="0"/>
              <a:t>Flubber</a:t>
            </a:r>
            <a:endParaRPr lang="en-AU" i="1" dirty="0" smtClean="0"/>
          </a:p>
        </p:txBody>
      </p:sp>
      <p:pic>
        <p:nvPicPr>
          <p:cNvPr id="23" name="Picture 22"/>
          <p:cNvPicPr>
            <a:picLocks noChangeAspect="1"/>
          </p:cNvPicPr>
          <p:nvPr/>
        </p:nvPicPr>
        <p:blipFill>
          <a:blip r:embed="rId8"/>
          <a:stretch>
            <a:fillRect/>
          </a:stretch>
        </p:blipFill>
        <p:spPr>
          <a:xfrm>
            <a:off x="2289601" y="3639473"/>
            <a:ext cx="1513087" cy="1902167"/>
          </a:xfrm>
          <a:prstGeom prst="rect">
            <a:avLst/>
          </a:prstGeom>
        </p:spPr>
      </p:pic>
      <p:sp>
        <p:nvSpPr>
          <p:cNvPr id="24" name="TextBox 23"/>
          <p:cNvSpPr txBox="1"/>
          <p:nvPr/>
        </p:nvSpPr>
        <p:spPr>
          <a:xfrm>
            <a:off x="1843899" y="5536990"/>
            <a:ext cx="2404492" cy="646331"/>
          </a:xfrm>
          <a:prstGeom prst="rect">
            <a:avLst/>
          </a:prstGeom>
          <a:noFill/>
        </p:spPr>
        <p:txBody>
          <a:bodyPr wrap="square" rtlCol="0">
            <a:spAutoFit/>
          </a:bodyPr>
          <a:lstStyle/>
          <a:p>
            <a:pPr algn="ctr"/>
            <a:r>
              <a:rPr lang="en-AU" dirty="0" smtClean="0"/>
              <a:t>Jerry Lewis</a:t>
            </a:r>
          </a:p>
          <a:p>
            <a:pPr algn="ctr"/>
            <a:r>
              <a:rPr lang="en-AU" i="1" dirty="0" smtClean="0"/>
              <a:t>The Nutty Professor</a:t>
            </a:r>
            <a:endParaRPr lang="en-AU" i="1" dirty="0"/>
          </a:p>
        </p:txBody>
      </p:sp>
      <p:pic>
        <p:nvPicPr>
          <p:cNvPr id="25" name="Picture 24"/>
          <p:cNvPicPr>
            <a:picLocks noChangeAspect="1"/>
          </p:cNvPicPr>
          <p:nvPr/>
        </p:nvPicPr>
        <p:blipFill rotWithShape="1">
          <a:blip r:embed="rId9"/>
          <a:srcRect l="6322" t="15342" r="6320" b="8843"/>
          <a:stretch/>
        </p:blipFill>
        <p:spPr>
          <a:xfrm>
            <a:off x="4042386" y="3258409"/>
            <a:ext cx="1979192" cy="2664297"/>
          </a:xfrm>
          <a:prstGeom prst="rect">
            <a:avLst/>
          </a:prstGeom>
        </p:spPr>
      </p:pic>
      <p:sp>
        <p:nvSpPr>
          <p:cNvPr id="26" name="TextBox 25"/>
          <p:cNvSpPr txBox="1"/>
          <p:nvPr/>
        </p:nvSpPr>
        <p:spPr>
          <a:xfrm>
            <a:off x="3886172" y="5958330"/>
            <a:ext cx="2114561" cy="923330"/>
          </a:xfrm>
          <a:prstGeom prst="rect">
            <a:avLst/>
          </a:prstGeom>
          <a:noFill/>
        </p:spPr>
        <p:txBody>
          <a:bodyPr wrap="square" rtlCol="0">
            <a:spAutoFit/>
          </a:bodyPr>
          <a:lstStyle/>
          <a:p>
            <a:pPr algn="ctr"/>
            <a:r>
              <a:rPr lang="en-AU" dirty="0" smtClean="0"/>
              <a:t>Fred McMurray</a:t>
            </a:r>
          </a:p>
          <a:p>
            <a:pPr algn="ctr"/>
            <a:r>
              <a:rPr lang="en-AU" i="1" dirty="0" smtClean="0"/>
              <a:t>The Absent-minded Professor</a:t>
            </a:r>
            <a:endParaRPr lang="en-AU" i="1" dirty="0"/>
          </a:p>
        </p:txBody>
      </p:sp>
      <p:pic>
        <p:nvPicPr>
          <p:cNvPr id="27" name="Picture 26"/>
          <p:cNvPicPr>
            <a:picLocks noChangeAspect="1"/>
          </p:cNvPicPr>
          <p:nvPr/>
        </p:nvPicPr>
        <p:blipFill>
          <a:blip r:embed="rId10"/>
          <a:stretch>
            <a:fillRect/>
          </a:stretch>
        </p:blipFill>
        <p:spPr>
          <a:xfrm>
            <a:off x="6477734" y="4083822"/>
            <a:ext cx="2515166" cy="1784570"/>
          </a:xfrm>
          <a:prstGeom prst="rect">
            <a:avLst/>
          </a:prstGeom>
        </p:spPr>
      </p:pic>
    </p:spTree>
    <p:extLst>
      <p:ext uri="{BB962C8B-B14F-4D97-AF65-F5344CB8AC3E}">
        <p14:creationId xmlns:p14="http://schemas.microsoft.com/office/powerpoint/2010/main" val="253875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style.rotation</p:attrName>
                                        </p:attrNameLst>
                                      </p:cBhvr>
                                      <p:tavLst>
                                        <p:tav tm="0">
                                          <p:val>
                                            <p:fltVal val="720"/>
                                          </p:val>
                                        </p:tav>
                                        <p:tav tm="100000">
                                          <p:val>
                                            <p:fltVal val="0"/>
                                          </p:val>
                                        </p:tav>
                                      </p:tavLst>
                                    </p:anim>
                                    <p:anim calcmode="lin" valueType="num">
                                      <p:cBhvr>
                                        <p:cTn id="15" dur="2000" fill="hold"/>
                                        <p:tgtEl>
                                          <p:spTgt spid="7"/>
                                        </p:tgtEl>
                                        <p:attrNameLst>
                                          <p:attrName>ppt_h</p:attrName>
                                        </p:attrNameLst>
                                      </p:cBhvr>
                                      <p:tavLst>
                                        <p:tav tm="0">
                                          <p:val>
                                            <p:fltVal val="0"/>
                                          </p:val>
                                        </p:tav>
                                        <p:tav tm="100000">
                                          <p:val>
                                            <p:strVal val="#ppt_h"/>
                                          </p:val>
                                        </p:tav>
                                      </p:tavLst>
                                    </p:anim>
                                    <p:anim calcmode="lin" valueType="num">
                                      <p:cBhvr>
                                        <p:cTn id="16"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anim calcmode="lin" valueType="num">
                                      <p:cBhvr>
                                        <p:cTn id="22" dur="2000" fill="hold"/>
                                        <p:tgtEl>
                                          <p:spTgt spid="8"/>
                                        </p:tgtEl>
                                        <p:attrNameLst>
                                          <p:attrName>style.rotation</p:attrName>
                                        </p:attrNameLst>
                                      </p:cBhvr>
                                      <p:tavLst>
                                        <p:tav tm="0">
                                          <p:val>
                                            <p:fltVal val="720"/>
                                          </p:val>
                                        </p:tav>
                                        <p:tav tm="100000">
                                          <p:val>
                                            <p:fltVal val="0"/>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anim calcmode="lin" valueType="num">
                                      <p:cBhvr>
                                        <p:cTn id="24" dur="2000" fill="hold"/>
                                        <p:tgtEl>
                                          <p:spTgt spid="8"/>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style.rotation</p:attrName>
                                        </p:attrNameLst>
                                      </p:cBhvr>
                                      <p:tavLst>
                                        <p:tav tm="0">
                                          <p:val>
                                            <p:fltVal val="720"/>
                                          </p:val>
                                        </p:tav>
                                        <p:tav tm="100000">
                                          <p:val>
                                            <p:fltVal val="0"/>
                                          </p:val>
                                        </p:tav>
                                      </p:tavLst>
                                    </p:anim>
                                    <p:anim calcmode="lin" valueType="num">
                                      <p:cBhvr>
                                        <p:cTn id="29" dur="2000" fill="hold"/>
                                        <p:tgtEl>
                                          <p:spTgt spid="10"/>
                                        </p:tgtEl>
                                        <p:attrNameLst>
                                          <p:attrName>ppt_h</p:attrName>
                                        </p:attrNameLst>
                                      </p:cBhvr>
                                      <p:tavLst>
                                        <p:tav tm="0">
                                          <p:val>
                                            <p:fltVal val="0"/>
                                          </p:val>
                                        </p:tav>
                                        <p:tav tm="100000">
                                          <p:val>
                                            <p:strVal val="#ppt_h"/>
                                          </p:val>
                                        </p:tav>
                                      </p:tavLst>
                                    </p:anim>
                                    <p:anim calcmode="lin" valueType="num">
                                      <p:cBhvr>
                                        <p:cTn id="30"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anim calcmode="lin" valueType="num">
                                      <p:cBhvr>
                                        <p:cTn id="36" dur="2000" fill="hold"/>
                                        <p:tgtEl>
                                          <p:spTgt spid="14"/>
                                        </p:tgtEl>
                                        <p:attrNameLst>
                                          <p:attrName>style.rotation</p:attrName>
                                        </p:attrNameLst>
                                      </p:cBhvr>
                                      <p:tavLst>
                                        <p:tav tm="0">
                                          <p:val>
                                            <p:fltVal val="720"/>
                                          </p:val>
                                        </p:tav>
                                        <p:tav tm="100000">
                                          <p:val>
                                            <p:fltVal val="0"/>
                                          </p:val>
                                        </p:tav>
                                      </p:tavLst>
                                    </p:anim>
                                    <p:anim calcmode="lin" valueType="num">
                                      <p:cBhvr>
                                        <p:cTn id="37" dur="2000" fill="hold"/>
                                        <p:tgtEl>
                                          <p:spTgt spid="14"/>
                                        </p:tgtEl>
                                        <p:attrNameLst>
                                          <p:attrName>ppt_h</p:attrName>
                                        </p:attrNameLst>
                                      </p:cBhvr>
                                      <p:tavLst>
                                        <p:tav tm="0">
                                          <p:val>
                                            <p:fltVal val="0"/>
                                          </p:val>
                                        </p:tav>
                                        <p:tav tm="100000">
                                          <p:val>
                                            <p:strVal val="#ppt_h"/>
                                          </p:val>
                                        </p:tav>
                                      </p:tavLst>
                                    </p:anim>
                                    <p:anim calcmode="lin" valueType="num">
                                      <p:cBhvr>
                                        <p:cTn id="38" dur="2000" fill="hold"/>
                                        <p:tgtEl>
                                          <p:spTgt spid="14"/>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anim calcmode="lin" valueType="num">
                                      <p:cBhvr>
                                        <p:cTn id="42" dur="2000" fill="hold"/>
                                        <p:tgtEl>
                                          <p:spTgt spid="16"/>
                                        </p:tgtEl>
                                        <p:attrNameLst>
                                          <p:attrName>style.rotation</p:attrName>
                                        </p:attrNameLst>
                                      </p:cBhvr>
                                      <p:tavLst>
                                        <p:tav tm="0">
                                          <p:val>
                                            <p:fltVal val="720"/>
                                          </p:val>
                                        </p:tav>
                                        <p:tav tm="100000">
                                          <p:val>
                                            <p:fltVal val="0"/>
                                          </p:val>
                                        </p:tav>
                                      </p:tavLst>
                                    </p:anim>
                                    <p:anim calcmode="lin" valueType="num">
                                      <p:cBhvr>
                                        <p:cTn id="43" dur="2000" fill="hold"/>
                                        <p:tgtEl>
                                          <p:spTgt spid="16"/>
                                        </p:tgtEl>
                                        <p:attrNameLst>
                                          <p:attrName>ppt_h</p:attrName>
                                        </p:attrNameLst>
                                      </p:cBhvr>
                                      <p:tavLst>
                                        <p:tav tm="0">
                                          <p:val>
                                            <p:fltVal val="0"/>
                                          </p:val>
                                        </p:tav>
                                        <p:tav tm="100000">
                                          <p:val>
                                            <p:strVal val="#ppt_h"/>
                                          </p:val>
                                        </p:tav>
                                      </p:tavLst>
                                    </p:anim>
                                    <p:anim calcmode="lin" valueType="num">
                                      <p:cBhvr>
                                        <p:cTn id="44" dur="2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45" fill="hold">
                      <p:stCondLst>
                        <p:cond delay="indefinite"/>
                      </p:stCondLst>
                      <p:childTnLst>
                        <p:par>
                          <p:cTn id="46" fill="hold">
                            <p:stCondLst>
                              <p:cond delay="0"/>
                            </p:stCondLst>
                            <p:childTnLst>
                              <p:par>
                                <p:cTn id="47" presetID="35"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000"/>
                                        <p:tgtEl>
                                          <p:spTgt spid="19"/>
                                        </p:tgtEl>
                                      </p:cBhvr>
                                    </p:animEffect>
                                    <p:anim calcmode="lin" valueType="num">
                                      <p:cBhvr>
                                        <p:cTn id="50" dur="2000" fill="hold"/>
                                        <p:tgtEl>
                                          <p:spTgt spid="19"/>
                                        </p:tgtEl>
                                        <p:attrNameLst>
                                          <p:attrName>style.rotation</p:attrName>
                                        </p:attrNameLst>
                                      </p:cBhvr>
                                      <p:tavLst>
                                        <p:tav tm="0">
                                          <p:val>
                                            <p:fltVal val="720"/>
                                          </p:val>
                                        </p:tav>
                                        <p:tav tm="100000">
                                          <p:val>
                                            <p:fltVal val="0"/>
                                          </p:val>
                                        </p:tav>
                                      </p:tavLst>
                                    </p:anim>
                                    <p:anim calcmode="lin" valueType="num">
                                      <p:cBhvr>
                                        <p:cTn id="51" dur="2000" fill="hold"/>
                                        <p:tgtEl>
                                          <p:spTgt spid="19"/>
                                        </p:tgtEl>
                                        <p:attrNameLst>
                                          <p:attrName>ppt_h</p:attrName>
                                        </p:attrNameLst>
                                      </p:cBhvr>
                                      <p:tavLst>
                                        <p:tav tm="0">
                                          <p:val>
                                            <p:fltVal val="0"/>
                                          </p:val>
                                        </p:tav>
                                        <p:tav tm="100000">
                                          <p:val>
                                            <p:strVal val="#ppt_h"/>
                                          </p:val>
                                        </p:tav>
                                      </p:tavLst>
                                    </p:anim>
                                    <p:anim calcmode="lin" valueType="num">
                                      <p:cBhvr>
                                        <p:cTn id="52" dur="2000" fill="hold"/>
                                        <p:tgtEl>
                                          <p:spTgt spid="19"/>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000"/>
                                        <p:tgtEl>
                                          <p:spTgt spid="22"/>
                                        </p:tgtEl>
                                      </p:cBhvr>
                                    </p:animEffect>
                                    <p:anim calcmode="lin" valueType="num">
                                      <p:cBhvr>
                                        <p:cTn id="56" dur="2000" fill="hold"/>
                                        <p:tgtEl>
                                          <p:spTgt spid="22"/>
                                        </p:tgtEl>
                                        <p:attrNameLst>
                                          <p:attrName>style.rotation</p:attrName>
                                        </p:attrNameLst>
                                      </p:cBhvr>
                                      <p:tavLst>
                                        <p:tav tm="0">
                                          <p:val>
                                            <p:fltVal val="720"/>
                                          </p:val>
                                        </p:tav>
                                        <p:tav tm="100000">
                                          <p:val>
                                            <p:fltVal val="0"/>
                                          </p:val>
                                        </p:tav>
                                      </p:tavLst>
                                    </p:anim>
                                    <p:anim calcmode="lin" valueType="num">
                                      <p:cBhvr>
                                        <p:cTn id="57" dur="2000" fill="hold"/>
                                        <p:tgtEl>
                                          <p:spTgt spid="22"/>
                                        </p:tgtEl>
                                        <p:attrNameLst>
                                          <p:attrName>ppt_h</p:attrName>
                                        </p:attrNameLst>
                                      </p:cBhvr>
                                      <p:tavLst>
                                        <p:tav tm="0">
                                          <p:val>
                                            <p:fltVal val="0"/>
                                          </p:val>
                                        </p:tav>
                                        <p:tav tm="100000">
                                          <p:val>
                                            <p:strVal val="#ppt_h"/>
                                          </p:val>
                                        </p:tav>
                                      </p:tavLst>
                                    </p:anim>
                                    <p:anim calcmode="lin" valueType="num">
                                      <p:cBhvr>
                                        <p:cTn id="58" dur="2000" fill="hold"/>
                                        <p:tgtEl>
                                          <p:spTgt spid="22"/>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5"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000"/>
                                        <p:tgtEl>
                                          <p:spTgt spid="23"/>
                                        </p:tgtEl>
                                      </p:cBhvr>
                                    </p:animEffect>
                                    <p:anim calcmode="lin" valueType="num">
                                      <p:cBhvr>
                                        <p:cTn id="64" dur="2000" fill="hold"/>
                                        <p:tgtEl>
                                          <p:spTgt spid="23"/>
                                        </p:tgtEl>
                                        <p:attrNameLst>
                                          <p:attrName>style.rotation</p:attrName>
                                        </p:attrNameLst>
                                      </p:cBhvr>
                                      <p:tavLst>
                                        <p:tav tm="0">
                                          <p:val>
                                            <p:fltVal val="720"/>
                                          </p:val>
                                        </p:tav>
                                        <p:tav tm="100000">
                                          <p:val>
                                            <p:fltVal val="0"/>
                                          </p:val>
                                        </p:tav>
                                      </p:tavLst>
                                    </p:anim>
                                    <p:anim calcmode="lin" valueType="num">
                                      <p:cBhvr>
                                        <p:cTn id="65" dur="2000" fill="hold"/>
                                        <p:tgtEl>
                                          <p:spTgt spid="23"/>
                                        </p:tgtEl>
                                        <p:attrNameLst>
                                          <p:attrName>ppt_h</p:attrName>
                                        </p:attrNameLst>
                                      </p:cBhvr>
                                      <p:tavLst>
                                        <p:tav tm="0">
                                          <p:val>
                                            <p:fltVal val="0"/>
                                          </p:val>
                                        </p:tav>
                                        <p:tav tm="100000">
                                          <p:val>
                                            <p:strVal val="#ppt_h"/>
                                          </p:val>
                                        </p:tav>
                                      </p:tavLst>
                                    </p:anim>
                                    <p:anim calcmode="lin" valueType="num">
                                      <p:cBhvr>
                                        <p:cTn id="66" dur="2000" fill="hold"/>
                                        <p:tgtEl>
                                          <p:spTgt spid="23"/>
                                        </p:tgtEl>
                                        <p:attrNameLst>
                                          <p:attrName>ppt_w</p:attrName>
                                        </p:attrNameLst>
                                      </p:cBhvr>
                                      <p:tavLst>
                                        <p:tav tm="0">
                                          <p:val>
                                            <p:fltVal val="0"/>
                                          </p:val>
                                        </p:tav>
                                        <p:tav tm="100000">
                                          <p:val>
                                            <p:strVal val="#ppt_w"/>
                                          </p:val>
                                        </p:tav>
                                      </p:tavLst>
                                    </p:anim>
                                  </p:childTnLst>
                                </p:cTn>
                              </p:par>
                              <p:par>
                                <p:cTn id="67" presetID="35"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2000"/>
                                        <p:tgtEl>
                                          <p:spTgt spid="24"/>
                                        </p:tgtEl>
                                      </p:cBhvr>
                                    </p:animEffect>
                                    <p:anim calcmode="lin" valueType="num">
                                      <p:cBhvr>
                                        <p:cTn id="70" dur="2000" fill="hold"/>
                                        <p:tgtEl>
                                          <p:spTgt spid="24"/>
                                        </p:tgtEl>
                                        <p:attrNameLst>
                                          <p:attrName>style.rotation</p:attrName>
                                        </p:attrNameLst>
                                      </p:cBhvr>
                                      <p:tavLst>
                                        <p:tav tm="0">
                                          <p:val>
                                            <p:fltVal val="720"/>
                                          </p:val>
                                        </p:tav>
                                        <p:tav tm="100000">
                                          <p:val>
                                            <p:fltVal val="0"/>
                                          </p:val>
                                        </p:tav>
                                      </p:tavLst>
                                    </p:anim>
                                    <p:anim calcmode="lin" valueType="num">
                                      <p:cBhvr>
                                        <p:cTn id="71" dur="2000" fill="hold"/>
                                        <p:tgtEl>
                                          <p:spTgt spid="24"/>
                                        </p:tgtEl>
                                        <p:attrNameLst>
                                          <p:attrName>ppt_h</p:attrName>
                                        </p:attrNameLst>
                                      </p:cBhvr>
                                      <p:tavLst>
                                        <p:tav tm="0">
                                          <p:val>
                                            <p:fltVal val="0"/>
                                          </p:val>
                                        </p:tav>
                                        <p:tav tm="100000">
                                          <p:val>
                                            <p:strVal val="#ppt_h"/>
                                          </p:val>
                                        </p:tav>
                                      </p:tavLst>
                                    </p:anim>
                                    <p:anim calcmode="lin" valueType="num">
                                      <p:cBhvr>
                                        <p:cTn id="72"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73" fill="hold">
                      <p:stCondLst>
                        <p:cond delay="indefinite"/>
                      </p:stCondLst>
                      <p:childTnLst>
                        <p:par>
                          <p:cTn id="74" fill="hold">
                            <p:stCondLst>
                              <p:cond delay="0"/>
                            </p:stCondLst>
                            <p:childTnLst>
                              <p:par>
                                <p:cTn id="75" presetID="35"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2000"/>
                                        <p:tgtEl>
                                          <p:spTgt spid="25"/>
                                        </p:tgtEl>
                                      </p:cBhvr>
                                    </p:animEffect>
                                    <p:anim calcmode="lin" valueType="num">
                                      <p:cBhvr>
                                        <p:cTn id="78" dur="2000" fill="hold"/>
                                        <p:tgtEl>
                                          <p:spTgt spid="25"/>
                                        </p:tgtEl>
                                        <p:attrNameLst>
                                          <p:attrName>style.rotation</p:attrName>
                                        </p:attrNameLst>
                                      </p:cBhvr>
                                      <p:tavLst>
                                        <p:tav tm="0">
                                          <p:val>
                                            <p:fltVal val="720"/>
                                          </p:val>
                                        </p:tav>
                                        <p:tav tm="100000">
                                          <p:val>
                                            <p:fltVal val="0"/>
                                          </p:val>
                                        </p:tav>
                                      </p:tavLst>
                                    </p:anim>
                                    <p:anim calcmode="lin" valueType="num">
                                      <p:cBhvr>
                                        <p:cTn id="79" dur="2000" fill="hold"/>
                                        <p:tgtEl>
                                          <p:spTgt spid="25"/>
                                        </p:tgtEl>
                                        <p:attrNameLst>
                                          <p:attrName>ppt_h</p:attrName>
                                        </p:attrNameLst>
                                      </p:cBhvr>
                                      <p:tavLst>
                                        <p:tav tm="0">
                                          <p:val>
                                            <p:fltVal val="0"/>
                                          </p:val>
                                        </p:tav>
                                        <p:tav tm="100000">
                                          <p:val>
                                            <p:strVal val="#ppt_h"/>
                                          </p:val>
                                        </p:tav>
                                      </p:tavLst>
                                    </p:anim>
                                    <p:anim calcmode="lin" valueType="num">
                                      <p:cBhvr>
                                        <p:cTn id="80" dur="2000" fill="hold"/>
                                        <p:tgtEl>
                                          <p:spTgt spid="25"/>
                                        </p:tgtEl>
                                        <p:attrNameLst>
                                          <p:attrName>ppt_w</p:attrName>
                                        </p:attrNameLst>
                                      </p:cBhvr>
                                      <p:tavLst>
                                        <p:tav tm="0">
                                          <p:val>
                                            <p:fltVal val="0"/>
                                          </p:val>
                                        </p:tav>
                                        <p:tav tm="100000">
                                          <p:val>
                                            <p:strVal val="#ppt_w"/>
                                          </p:val>
                                        </p:tav>
                                      </p:tavLst>
                                    </p:anim>
                                  </p:childTnLst>
                                </p:cTn>
                              </p:par>
                              <p:par>
                                <p:cTn id="81" presetID="35"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2000"/>
                                        <p:tgtEl>
                                          <p:spTgt spid="26"/>
                                        </p:tgtEl>
                                      </p:cBhvr>
                                    </p:animEffect>
                                    <p:anim calcmode="lin" valueType="num">
                                      <p:cBhvr>
                                        <p:cTn id="84" dur="2000" fill="hold"/>
                                        <p:tgtEl>
                                          <p:spTgt spid="26"/>
                                        </p:tgtEl>
                                        <p:attrNameLst>
                                          <p:attrName>style.rotation</p:attrName>
                                        </p:attrNameLst>
                                      </p:cBhvr>
                                      <p:tavLst>
                                        <p:tav tm="0">
                                          <p:val>
                                            <p:fltVal val="720"/>
                                          </p:val>
                                        </p:tav>
                                        <p:tav tm="100000">
                                          <p:val>
                                            <p:fltVal val="0"/>
                                          </p:val>
                                        </p:tav>
                                      </p:tavLst>
                                    </p:anim>
                                    <p:anim calcmode="lin" valueType="num">
                                      <p:cBhvr>
                                        <p:cTn id="85" dur="2000" fill="hold"/>
                                        <p:tgtEl>
                                          <p:spTgt spid="26"/>
                                        </p:tgtEl>
                                        <p:attrNameLst>
                                          <p:attrName>ppt_h</p:attrName>
                                        </p:attrNameLst>
                                      </p:cBhvr>
                                      <p:tavLst>
                                        <p:tav tm="0">
                                          <p:val>
                                            <p:fltVal val="0"/>
                                          </p:val>
                                        </p:tav>
                                        <p:tav tm="100000">
                                          <p:val>
                                            <p:strVal val="#ppt_h"/>
                                          </p:val>
                                        </p:tav>
                                      </p:tavLst>
                                    </p:anim>
                                    <p:anim calcmode="lin" valueType="num">
                                      <p:cBhvr>
                                        <p:cTn id="86" dur="2000" fill="hold"/>
                                        <p:tgtEl>
                                          <p:spTgt spid="26"/>
                                        </p:tgtEl>
                                        <p:attrNameLst>
                                          <p:attrName>ppt_w</p:attrName>
                                        </p:attrNameLst>
                                      </p:cBhvr>
                                      <p:tavLst>
                                        <p:tav tm="0">
                                          <p:val>
                                            <p:fltVal val="0"/>
                                          </p:val>
                                        </p:tav>
                                        <p:tav tm="100000">
                                          <p:val>
                                            <p:strVal val="#ppt_w"/>
                                          </p:val>
                                        </p:tav>
                                      </p:tavLst>
                                    </p:anim>
                                  </p:childTnLst>
                                </p:cTn>
                              </p:par>
                            </p:childTnLst>
                          </p:cTn>
                        </p:par>
                      </p:childTnLst>
                    </p:cTn>
                  </p:par>
                  <p:par>
                    <p:cTn id="87" fill="hold">
                      <p:stCondLst>
                        <p:cond delay="indefinite"/>
                      </p:stCondLst>
                      <p:childTnLst>
                        <p:par>
                          <p:cTn id="88" fill="hold">
                            <p:stCondLst>
                              <p:cond delay="0"/>
                            </p:stCondLst>
                            <p:childTnLst>
                              <p:par>
                                <p:cTn id="89" presetID="35"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2000"/>
                                        <p:tgtEl>
                                          <p:spTgt spid="13"/>
                                        </p:tgtEl>
                                      </p:cBhvr>
                                    </p:animEffect>
                                    <p:anim calcmode="lin" valueType="num">
                                      <p:cBhvr>
                                        <p:cTn id="92" dur="2000" fill="hold"/>
                                        <p:tgtEl>
                                          <p:spTgt spid="13"/>
                                        </p:tgtEl>
                                        <p:attrNameLst>
                                          <p:attrName>style.rotation</p:attrName>
                                        </p:attrNameLst>
                                      </p:cBhvr>
                                      <p:tavLst>
                                        <p:tav tm="0">
                                          <p:val>
                                            <p:fltVal val="720"/>
                                          </p:val>
                                        </p:tav>
                                        <p:tav tm="100000">
                                          <p:val>
                                            <p:fltVal val="0"/>
                                          </p:val>
                                        </p:tav>
                                      </p:tavLst>
                                    </p:anim>
                                    <p:anim calcmode="lin" valueType="num">
                                      <p:cBhvr>
                                        <p:cTn id="93" dur="2000" fill="hold"/>
                                        <p:tgtEl>
                                          <p:spTgt spid="13"/>
                                        </p:tgtEl>
                                        <p:attrNameLst>
                                          <p:attrName>ppt_h</p:attrName>
                                        </p:attrNameLst>
                                      </p:cBhvr>
                                      <p:tavLst>
                                        <p:tav tm="0">
                                          <p:val>
                                            <p:fltVal val="0"/>
                                          </p:val>
                                        </p:tav>
                                        <p:tav tm="100000">
                                          <p:val>
                                            <p:strVal val="#ppt_h"/>
                                          </p:val>
                                        </p:tav>
                                      </p:tavLst>
                                    </p:anim>
                                    <p:anim calcmode="lin" valueType="num">
                                      <p:cBhvr>
                                        <p:cTn id="94" dur="2000" fill="hold"/>
                                        <p:tgtEl>
                                          <p:spTgt spid="13"/>
                                        </p:tgtEl>
                                        <p:attrNameLst>
                                          <p:attrName>ppt_w</p:attrName>
                                        </p:attrNameLst>
                                      </p:cBhvr>
                                      <p:tavLst>
                                        <p:tav tm="0">
                                          <p:val>
                                            <p:fltVal val="0"/>
                                          </p:val>
                                        </p:tav>
                                        <p:tav tm="100000">
                                          <p:val>
                                            <p:strVal val="#ppt_w"/>
                                          </p:val>
                                        </p:tav>
                                      </p:tavLst>
                                    </p:anim>
                                  </p:childTnLst>
                                </p:cTn>
                              </p:par>
                              <p:par>
                                <p:cTn id="95" presetID="35" presetClass="entr" presetSubtype="0"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2000"/>
                                        <p:tgtEl>
                                          <p:spTgt spid="27"/>
                                        </p:tgtEl>
                                      </p:cBhvr>
                                    </p:animEffect>
                                    <p:anim calcmode="lin" valueType="num">
                                      <p:cBhvr>
                                        <p:cTn id="98" dur="2000" fill="hold"/>
                                        <p:tgtEl>
                                          <p:spTgt spid="27"/>
                                        </p:tgtEl>
                                        <p:attrNameLst>
                                          <p:attrName>style.rotation</p:attrName>
                                        </p:attrNameLst>
                                      </p:cBhvr>
                                      <p:tavLst>
                                        <p:tav tm="0">
                                          <p:val>
                                            <p:fltVal val="720"/>
                                          </p:val>
                                        </p:tav>
                                        <p:tav tm="100000">
                                          <p:val>
                                            <p:fltVal val="0"/>
                                          </p:val>
                                        </p:tav>
                                      </p:tavLst>
                                    </p:anim>
                                    <p:anim calcmode="lin" valueType="num">
                                      <p:cBhvr>
                                        <p:cTn id="99" dur="2000" fill="hold"/>
                                        <p:tgtEl>
                                          <p:spTgt spid="27"/>
                                        </p:tgtEl>
                                        <p:attrNameLst>
                                          <p:attrName>ppt_h</p:attrName>
                                        </p:attrNameLst>
                                      </p:cBhvr>
                                      <p:tavLst>
                                        <p:tav tm="0">
                                          <p:val>
                                            <p:fltVal val="0"/>
                                          </p:val>
                                        </p:tav>
                                        <p:tav tm="100000">
                                          <p:val>
                                            <p:strVal val="#ppt_h"/>
                                          </p:val>
                                        </p:tav>
                                      </p:tavLst>
                                    </p:anim>
                                    <p:anim calcmode="lin" valueType="num">
                                      <p:cBhvr>
                                        <p:cTn id="100" dur="2000" fill="hold"/>
                                        <p:tgtEl>
                                          <p:spTgt spid="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6" grpId="0"/>
      <p:bldP spid="22" grpId="0"/>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3693" y="0"/>
            <a:ext cx="7128792" cy="831273"/>
          </a:xfrm>
        </p:spPr>
        <p:txBody>
          <a:bodyPr>
            <a:normAutofit/>
          </a:bodyPr>
          <a:lstStyle/>
          <a:p>
            <a:r>
              <a:rPr lang="en-AU" sz="3200" b="1" dirty="0" smtClean="0">
                <a:latin typeface="Comic Sans MS" pitchFamily="66" charset="0"/>
              </a:rPr>
              <a:t>Famous Cartoon Mad Scientists</a:t>
            </a:r>
            <a:endParaRPr lang="en-AU" sz="3200" b="1" dirty="0">
              <a:latin typeface="Comic Sans MS" pitchFamily="66" charset="0"/>
            </a:endParaRPr>
          </a:p>
        </p:txBody>
      </p:sp>
      <p:sp>
        <p:nvSpPr>
          <p:cNvPr id="7" name="TextBox 6"/>
          <p:cNvSpPr txBox="1"/>
          <p:nvPr/>
        </p:nvSpPr>
        <p:spPr>
          <a:xfrm>
            <a:off x="189701" y="2748575"/>
            <a:ext cx="2880320" cy="646331"/>
          </a:xfrm>
          <a:prstGeom prst="rect">
            <a:avLst/>
          </a:prstGeom>
          <a:noFill/>
        </p:spPr>
        <p:txBody>
          <a:bodyPr wrap="square" rtlCol="0">
            <a:spAutoFit/>
          </a:bodyPr>
          <a:lstStyle/>
          <a:p>
            <a:pPr algn="ctr"/>
            <a:r>
              <a:rPr lang="en-AU" dirty="0" smtClean="0"/>
              <a:t>Professor Hubert Farnsworth</a:t>
            </a:r>
          </a:p>
          <a:p>
            <a:pPr algn="ctr"/>
            <a:r>
              <a:rPr lang="en-AU" i="1" dirty="0" err="1" smtClean="0"/>
              <a:t>Futurama</a:t>
            </a:r>
            <a:endParaRPr lang="en-AU" i="1" dirty="0"/>
          </a:p>
        </p:txBody>
      </p:sp>
      <p:sp>
        <p:nvSpPr>
          <p:cNvPr id="12" name="TextBox 11"/>
          <p:cNvSpPr txBox="1"/>
          <p:nvPr/>
        </p:nvSpPr>
        <p:spPr>
          <a:xfrm>
            <a:off x="2987374" y="3544646"/>
            <a:ext cx="1601217" cy="646331"/>
          </a:xfrm>
          <a:prstGeom prst="rect">
            <a:avLst/>
          </a:prstGeom>
          <a:noFill/>
        </p:spPr>
        <p:txBody>
          <a:bodyPr wrap="square" rtlCol="0">
            <a:spAutoFit/>
          </a:bodyPr>
          <a:lstStyle/>
          <a:p>
            <a:pPr algn="ctr"/>
            <a:r>
              <a:rPr lang="en-AU" dirty="0" smtClean="0"/>
              <a:t>Professor </a:t>
            </a:r>
            <a:r>
              <a:rPr lang="en-AU" dirty="0" err="1" smtClean="0"/>
              <a:t>Frink</a:t>
            </a:r>
            <a:endParaRPr lang="en-AU" dirty="0" smtClean="0"/>
          </a:p>
          <a:p>
            <a:pPr algn="ctr"/>
            <a:r>
              <a:rPr lang="en-AU" i="1" dirty="0" smtClean="0"/>
              <a:t>The Simpsons</a:t>
            </a:r>
            <a:endParaRPr lang="en-AU" i="1" dirty="0"/>
          </a:p>
        </p:txBody>
      </p:sp>
      <p:grpSp>
        <p:nvGrpSpPr>
          <p:cNvPr id="30" name="Group 29"/>
          <p:cNvGrpSpPr/>
          <p:nvPr/>
        </p:nvGrpSpPr>
        <p:grpSpPr>
          <a:xfrm>
            <a:off x="4356361" y="1197861"/>
            <a:ext cx="2843481" cy="2346785"/>
            <a:chOff x="4356361" y="1197861"/>
            <a:chExt cx="2843481" cy="2346785"/>
          </a:xfrm>
        </p:grpSpPr>
        <p:sp>
          <p:nvSpPr>
            <p:cNvPr id="13" name="TextBox 12"/>
            <p:cNvSpPr txBox="1"/>
            <p:nvPr/>
          </p:nvSpPr>
          <p:spPr>
            <a:xfrm>
              <a:off x="4356361" y="2898315"/>
              <a:ext cx="2404492" cy="646331"/>
            </a:xfrm>
            <a:prstGeom prst="rect">
              <a:avLst/>
            </a:prstGeom>
            <a:noFill/>
          </p:spPr>
          <p:txBody>
            <a:bodyPr wrap="square" rtlCol="0">
              <a:spAutoFit/>
            </a:bodyPr>
            <a:lstStyle/>
            <a:p>
              <a:pPr algn="ctr"/>
              <a:r>
                <a:rPr lang="en-AU" dirty="0" err="1" smtClean="0"/>
                <a:t>Gru</a:t>
              </a:r>
              <a:r>
                <a:rPr lang="en-AU" dirty="0" smtClean="0"/>
                <a:t> and </a:t>
              </a:r>
              <a:r>
                <a:rPr lang="en-AU" dirty="0" err="1" smtClean="0"/>
                <a:t>Dr.</a:t>
              </a:r>
              <a:r>
                <a:rPr lang="en-AU" dirty="0" smtClean="0"/>
                <a:t> </a:t>
              </a:r>
              <a:r>
                <a:rPr lang="en-AU" dirty="0" err="1" smtClean="0"/>
                <a:t>Nefario</a:t>
              </a:r>
              <a:r>
                <a:rPr lang="en-AU" dirty="0" smtClean="0"/>
                <a:t> </a:t>
              </a:r>
            </a:p>
            <a:p>
              <a:pPr algn="ctr"/>
              <a:r>
                <a:rPr lang="en-AU" i="1" dirty="0" smtClean="0"/>
                <a:t>Despicable Me</a:t>
              </a:r>
              <a:endParaRPr lang="en-AU" i="1" dirty="0"/>
            </a:p>
          </p:txBody>
        </p:sp>
        <p:pic>
          <p:nvPicPr>
            <p:cNvPr id="18" name="Picture 17"/>
            <p:cNvPicPr>
              <a:picLocks noChangeAspect="1"/>
            </p:cNvPicPr>
            <p:nvPr/>
          </p:nvPicPr>
          <p:blipFill rotWithShape="1">
            <a:blip r:embed="rId3"/>
            <a:srcRect l="6295"/>
            <a:stretch/>
          </p:blipFill>
          <p:spPr>
            <a:xfrm>
              <a:off x="4535546" y="1197861"/>
              <a:ext cx="2664296" cy="1599334"/>
            </a:xfrm>
            <a:prstGeom prst="rect">
              <a:avLst/>
            </a:prstGeom>
          </p:spPr>
        </p:pic>
      </p:grpSp>
      <p:sp>
        <p:nvSpPr>
          <p:cNvPr id="22" name="TextBox 21"/>
          <p:cNvSpPr txBox="1"/>
          <p:nvPr/>
        </p:nvSpPr>
        <p:spPr>
          <a:xfrm>
            <a:off x="-315357" y="5726253"/>
            <a:ext cx="2404492" cy="646331"/>
          </a:xfrm>
          <a:prstGeom prst="rect">
            <a:avLst/>
          </a:prstGeom>
          <a:noFill/>
        </p:spPr>
        <p:txBody>
          <a:bodyPr wrap="square" rtlCol="0">
            <a:spAutoFit/>
          </a:bodyPr>
          <a:lstStyle/>
          <a:p>
            <a:pPr algn="ctr"/>
            <a:r>
              <a:rPr lang="en-AU" dirty="0" smtClean="0"/>
              <a:t>The Brain</a:t>
            </a:r>
          </a:p>
          <a:p>
            <a:pPr algn="ctr"/>
            <a:r>
              <a:rPr lang="en-AU" i="1" dirty="0" err="1" smtClean="0"/>
              <a:t>Pinky</a:t>
            </a:r>
            <a:r>
              <a:rPr lang="en-AU" i="1" dirty="0" smtClean="0"/>
              <a:t> and the Brain</a:t>
            </a:r>
          </a:p>
        </p:txBody>
      </p:sp>
      <p:sp>
        <p:nvSpPr>
          <p:cNvPr id="24" name="TextBox 23"/>
          <p:cNvSpPr txBox="1"/>
          <p:nvPr/>
        </p:nvSpPr>
        <p:spPr>
          <a:xfrm>
            <a:off x="2004934" y="5934853"/>
            <a:ext cx="2404492" cy="646331"/>
          </a:xfrm>
          <a:prstGeom prst="rect">
            <a:avLst/>
          </a:prstGeom>
          <a:noFill/>
        </p:spPr>
        <p:txBody>
          <a:bodyPr wrap="square" rtlCol="0">
            <a:spAutoFit/>
          </a:bodyPr>
          <a:lstStyle/>
          <a:p>
            <a:pPr algn="ctr"/>
            <a:r>
              <a:rPr lang="en-AU" dirty="0" smtClean="0"/>
              <a:t>Professor Nutmeg</a:t>
            </a:r>
          </a:p>
          <a:p>
            <a:pPr algn="ctr"/>
            <a:r>
              <a:rPr lang="en-AU" i="1" dirty="0" smtClean="0"/>
              <a:t>Felix the Cat</a:t>
            </a:r>
            <a:endParaRPr lang="en-AU" i="1" dirty="0"/>
          </a:p>
        </p:txBody>
      </p:sp>
      <p:pic>
        <p:nvPicPr>
          <p:cNvPr id="3" name="Picture 2"/>
          <p:cNvPicPr>
            <a:picLocks noChangeAspect="1"/>
          </p:cNvPicPr>
          <p:nvPr/>
        </p:nvPicPr>
        <p:blipFill>
          <a:blip r:embed="rId4"/>
          <a:stretch>
            <a:fillRect/>
          </a:stretch>
        </p:blipFill>
        <p:spPr>
          <a:xfrm>
            <a:off x="636038" y="870433"/>
            <a:ext cx="1905000" cy="17240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374" y="764137"/>
            <a:ext cx="1409700" cy="2857500"/>
          </a:xfrm>
          <a:prstGeom prst="rect">
            <a:avLst/>
          </a:prstGeom>
        </p:spPr>
      </p:pic>
      <p:grpSp>
        <p:nvGrpSpPr>
          <p:cNvPr id="29" name="Group 28"/>
          <p:cNvGrpSpPr/>
          <p:nvPr/>
        </p:nvGrpSpPr>
        <p:grpSpPr>
          <a:xfrm>
            <a:off x="6168349" y="831273"/>
            <a:ext cx="2769896" cy="3435123"/>
            <a:chOff x="6168349" y="831273"/>
            <a:chExt cx="2769896" cy="3435123"/>
          </a:xfrm>
        </p:grpSpPr>
        <p:sp>
          <p:nvSpPr>
            <p:cNvPr id="26" name="TextBox 25"/>
            <p:cNvSpPr txBox="1"/>
            <p:nvPr/>
          </p:nvSpPr>
          <p:spPr>
            <a:xfrm>
              <a:off x="6168349" y="3620065"/>
              <a:ext cx="2617145" cy="646331"/>
            </a:xfrm>
            <a:prstGeom prst="rect">
              <a:avLst/>
            </a:prstGeom>
            <a:noFill/>
          </p:spPr>
          <p:txBody>
            <a:bodyPr wrap="square" rtlCol="0">
              <a:spAutoFit/>
            </a:bodyPr>
            <a:lstStyle/>
            <a:p>
              <a:pPr algn="ctr"/>
              <a:r>
                <a:rPr lang="en-AU" dirty="0" smtClean="0"/>
                <a:t>Dr Heinz </a:t>
              </a:r>
              <a:r>
                <a:rPr lang="en-AU" dirty="0" err="1" smtClean="0"/>
                <a:t>Doofenshmirtz</a:t>
              </a:r>
              <a:endParaRPr lang="en-AU" dirty="0" smtClean="0"/>
            </a:p>
            <a:p>
              <a:pPr algn="ctr"/>
              <a:r>
                <a:rPr lang="en-AU" i="1" dirty="0" smtClean="0"/>
                <a:t>Phineas and </a:t>
              </a:r>
              <a:r>
                <a:rPr lang="en-AU" i="1" dirty="0" err="1" smtClean="0"/>
                <a:t>Pherb</a:t>
              </a:r>
              <a:endParaRPr lang="en-AU" i="1"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995" y="831273"/>
              <a:ext cx="1619250" cy="2876550"/>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5790" y="4334154"/>
            <a:ext cx="1193828" cy="1604206"/>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954" y="3895382"/>
            <a:ext cx="1772683" cy="1772683"/>
          </a:xfrm>
          <a:prstGeom prst="rect">
            <a:avLst/>
          </a:prstGeom>
        </p:spPr>
      </p:pic>
      <p:grpSp>
        <p:nvGrpSpPr>
          <p:cNvPr id="28" name="Group 27"/>
          <p:cNvGrpSpPr/>
          <p:nvPr/>
        </p:nvGrpSpPr>
        <p:grpSpPr>
          <a:xfrm>
            <a:off x="4436273" y="4178359"/>
            <a:ext cx="1867488" cy="2636513"/>
            <a:chOff x="5005956" y="4647553"/>
            <a:chExt cx="1867488" cy="2636513"/>
          </a:xfrm>
        </p:grpSpPr>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25924" r="24720"/>
            <a:stretch/>
          </p:blipFill>
          <p:spPr>
            <a:xfrm>
              <a:off x="5005956" y="4647553"/>
              <a:ext cx="1867488" cy="2036455"/>
            </a:xfrm>
            <a:prstGeom prst="rect">
              <a:avLst/>
            </a:prstGeom>
          </p:spPr>
        </p:pic>
        <p:sp>
          <p:nvSpPr>
            <p:cNvPr id="27" name="TextBox 26"/>
            <p:cNvSpPr txBox="1"/>
            <p:nvPr/>
          </p:nvSpPr>
          <p:spPr>
            <a:xfrm>
              <a:off x="5227899" y="6637735"/>
              <a:ext cx="1645545" cy="646331"/>
            </a:xfrm>
            <a:prstGeom prst="rect">
              <a:avLst/>
            </a:prstGeom>
            <a:noFill/>
          </p:spPr>
          <p:txBody>
            <a:bodyPr wrap="square" rtlCol="0">
              <a:spAutoFit/>
            </a:bodyPr>
            <a:lstStyle/>
            <a:p>
              <a:pPr algn="ctr"/>
              <a:r>
                <a:rPr lang="en-AU" dirty="0" smtClean="0"/>
                <a:t>Vector</a:t>
              </a:r>
            </a:p>
            <a:p>
              <a:pPr algn="ctr"/>
              <a:r>
                <a:rPr lang="en-AU" i="1" dirty="0" smtClean="0"/>
                <a:t>Despicable Me</a:t>
              </a:r>
              <a:endParaRPr lang="en-AU" i="1" dirty="0"/>
            </a:p>
          </p:txBody>
        </p:sp>
      </p:grpSp>
      <p:grpSp>
        <p:nvGrpSpPr>
          <p:cNvPr id="36" name="Group 35"/>
          <p:cNvGrpSpPr/>
          <p:nvPr/>
        </p:nvGrpSpPr>
        <p:grpSpPr>
          <a:xfrm>
            <a:off x="7020272" y="4390330"/>
            <a:ext cx="1917973" cy="2424542"/>
            <a:chOff x="7020272" y="4390330"/>
            <a:chExt cx="1917973" cy="2424542"/>
          </a:xfrm>
        </p:grpSpPr>
        <p:pic>
          <p:nvPicPr>
            <p:cNvPr id="31" name="Picture 30"/>
            <p:cNvPicPr>
              <a:picLocks noChangeAspect="1"/>
            </p:cNvPicPr>
            <p:nvPr/>
          </p:nvPicPr>
          <p:blipFill>
            <a:blip r:embed="rId10"/>
            <a:stretch>
              <a:fillRect/>
            </a:stretch>
          </p:blipFill>
          <p:spPr>
            <a:xfrm>
              <a:off x="7199842" y="4390330"/>
              <a:ext cx="1390107" cy="1809043"/>
            </a:xfrm>
            <a:prstGeom prst="rect">
              <a:avLst/>
            </a:prstGeom>
          </p:spPr>
        </p:pic>
        <p:sp>
          <p:nvSpPr>
            <p:cNvPr id="35" name="TextBox 34"/>
            <p:cNvSpPr txBox="1"/>
            <p:nvPr/>
          </p:nvSpPr>
          <p:spPr>
            <a:xfrm>
              <a:off x="7020272" y="6168541"/>
              <a:ext cx="1917973" cy="646331"/>
            </a:xfrm>
            <a:prstGeom prst="rect">
              <a:avLst/>
            </a:prstGeom>
            <a:noFill/>
          </p:spPr>
          <p:txBody>
            <a:bodyPr wrap="square" rtlCol="0">
              <a:spAutoFit/>
            </a:bodyPr>
            <a:lstStyle/>
            <a:p>
              <a:r>
                <a:rPr lang="en-AU" dirty="0" smtClean="0"/>
                <a:t>Gyro </a:t>
              </a:r>
              <a:r>
                <a:rPr lang="en-AU" dirty="0" err="1" smtClean="0"/>
                <a:t>Gearloose</a:t>
              </a:r>
              <a:endParaRPr lang="en-AU" dirty="0" smtClean="0"/>
            </a:p>
            <a:p>
              <a:r>
                <a:rPr lang="en-AU" dirty="0" smtClean="0"/>
                <a:t>Walt Disney</a:t>
              </a:r>
              <a:endParaRPr lang="en-AU" dirty="0"/>
            </a:p>
          </p:txBody>
        </p:sp>
      </p:grpSp>
    </p:spTree>
    <p:extLst>
      <p:ext uri="{BB962C8B-B14F-4D97-AF65-F5344CB8AC3E}">
        <p14:creationId xmlns:p14="http://schemas.microsoft.com/office/powerpoint/2010/main" val="309427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80">
                                          <p:stCondLst>
                                            <p:cond delay="0"/>
                                          </p:stCondLst>
                                        </p:cTn>
                                        <p:tgtEl>
                                          <p:spTgt spid="24"/>
                                        </p:tgtEl>
                                      </p:cBhvr>
                                    </p:animEffect>
                                    <p:anim calcmode="lin" valueType="num">
                                      <p:cBhvr>
                                        <p:cTn id="2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gtEl>
                                      </p:cBhvr>
                                      <p:to x="100000" y="60000"/>
                                    </p:animScale>
                                    <p:animScale>
                                      <p:cBhvr>
                                        <p:cTn id="32" dur="166" decel="50000">
                                          <p:stCondLst>
                                            <p:cond delay="676"/>
                                          </p:stCondLst>
                                        </p:cTn>
                                        <p:tgtEl>
                                          <p:spTgt spid="24"/>
                                        </p:tgtEl>
                                      </p:cBhvr>
                                      <p:to x="100000" y="100000"/>
                                    </p:animScale>
                                    <p:animScale>
                                      <p:cBhvr>
                                        <p:cTn id="33" dur="26">
                                          <p:stCondLst>
                                            <p:cond delay="1312"/>
                                          </p:stCondLst>
                                        </p:cTn>
                                        <p:tgtEl>
                                          <p:spTgt spid="24"/>
                                        </p:tgtEl>
                                      </p:cBhvr>
                                      <p:to x="100000" y="80000"/>
                                    </p:animScale>
                                    <p:animScale>
                                      <p:cBhvr>
                                        <p:cTn id="34" dur="166" decel="50000">
                                          <p:stCondLst>
                                            <p:cond delay="1338"/>
                                          </p:stCondLst>
                                        </p:cTn>
                                        <p:tgtEl>
                                          <p:spTgt spid="24"/>
                                        </p:tgtEl>
                                      </p:cBhvr>
                                      <p:to x="100000" y="100000"/>
                                    </p:animScale>
                                    <p:animScale>
                                      <p:cBhvr>
                                        <p:cTn id="35" dur="26">
                                          <p:stCondLst>
                                            <p:cond delay="1642"/>
                                          </p:stCondLst>
                                        </p:cTn>
                                        <p:tgtEl>
                                          <p:spTgt spid="24"/>
                                        </p:tgtEl>
                                      </p:cBhvr>
                                      <p:to x="100000" y="90000"/>
                                    </p:animScale>
                                    <p:animScale>
                                      <p:cBhvr>
                                        <p:cTn id="36" dur="166" decel="50000">
                                          <p:stCondLst>
                                            <p:cond delay="1668"/>
                                          </p:stCondLst>
                                        </p:cTn>
                                        <p:tgtEl>
                                          <p:spTgt spid="24"/>
                                        </p:tgtEl>
                                      </p:cBhvr>
                                      <p:to x="100000" y="100000"/>
                                    </p:animScale>
                                    <p:animScale>
                                      <p:cBhvr>
                                        <p:cTn id="37" dur="26">
                                          <p:stCondLst>
                                            <p:cond delay="1808"/>
                                          </p:stCondLst>
                                        </p:cTn>
                                        <p:tgtEl>
                                          <p:spTgt spid="24"/>
                                        </p:tgtEl>
                                      </p:cBhvr>
                                      <p:to x="100000" y="95000"/>
                                    </p:animScale>
                                    <p:animScale>
                                      <p:cBhvr>
                                        <p:cTn id="38" dur="166" decel="50000">
                                          <p:stCondLst>
                                            <p:cond delay="1834"/>
                                          </p:stCondLst>
                                        </p:cTn>
                                        <p:tgtEl>
                                          <p:spTgt spid="24"/>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80">
                                          <p:stCondLst>
                                            <p:cond delay="0"/>
                                          </p:stCondLst>
                                        </p:cTn>
                                        <p:tgtEl>
                                          <p:spTgt spid="17"/>
                                        </p:tgtEl>
                                      </p:cBhvr>
                                    </p:animEffect>
                                    <p:anim calcmode="lin" valueType="num">
                                      <p:cBhvr>
                                        <p:cTn id="4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7" dur="26">
                                          <p:stCondLst>
                                            <p:cond delay="650"/>
                                          </p:stCondLst>
                                        </p:cTn>
                                        <p:tgtEl>
                                          <p:spTgt spid="17"/>
                                        </p:tgtEl>
                                      </p:cBhvr>
                                      <p:to x="100000" y="60000"/>
                                    </p:animScale>
                                    <p:animScale>
                                      <p:cBhvr>
                                        <p:cTn id="48" dur="166" decel="50000">
                                          <p:stCondLst>
                                            <p:cond delay="676"/>
                                          </p:stCondLst>
                                        </p:cTn>
                                        <p:tgtEl>
                                          <p:spTgt spid="17"/>
                                        </p:tgtEl>
                                      </p:cBhvr>
                                      <p:to x="100000" y="100000"/>
                                    </p:animScale>
                                    <p:animScale>
                                      <p:cBhvr>
                                        <p:cTn id="49" dur="26">
                                          <p:stCondLst>
                                            <p:cond delay="1312"/>
                                          </p:stCondLst>
                                        </p:cTn>
                                        <p:tgtEl>
                                          <p:spTgt spid="17"/>
                                        </p:tgtEl>
                                      </p:cBhvr>
                                      <p:to x="100000" y="80000"/>
                                    </p:animScale>
                                    <p:animScale>
                                      <p:cBhvr>
                                        <p:cTn id="50" dur="166" decel="50000">
                                          <p:stCondLst>
                                            <p:cond delay="1338"/>
                                          </p:stCondLst>
                                        </p:cTn>
                                        <p:tgtEl>
                                          <p:spTgt spid="17"/>
                                        </p:tgtEl>
                                      </p:cBhvr>
                                      <p:to x="100000" y="100000"/>
                                    </p:animScale>
                                    <p:animScale>
                                      <p:cBhvr>
                                        <p:cTn id="51" dur="26">
                                          <p:stCondLst>
                                            <p:cond delay="1642"/>
                                          </p:stCondLst>
                                        </p:cTn>
                                        <p:tgtEl>
                                          <p:spTgt spid="17"/>
                                        </p:tgtEl>
                                      </p:cBhvr>
                                      <p:to x="100000" y="90000"/>
                                    </p:animScale>
                                    <p:animScale>
                                      <p:cBhvr>
                                        <p:cTn id="52" dur="166" decel="50000">
                                          <p:stCondLst>
                                            <p:cond delay="1668"/>
                                          </p:stCondLst>
                                        </p:cTn>
                                        <p:tgtEl>
                                          <p:spTgt spid="17"/>
                                        </p:tgtEl>
                                      </p:cBhvr>
                                      <p:to x="100000" y="100000"/>
                                    </p:animScale>
                                    <p:animScale>
                                      <p:cBhvr>
                                        <p:cTn id="53" dur="26">
                                          <p:stCondLst>
                                            <p:cond delay="1808"/>
                                          </p:stCondLst>
                                        </p:cTn>
                                        <p:tgtEl>
                                          <p:spTgt spid="17"/>
                                        </p:tgtEl>
                                      </p:cBhvr>
                                      <p:to x="100000" y="95000"/>
                                    </p:animScale>
                                    <p:animScale>
                                      <p:cBhvr>
                                        <p:cTn id="54" dur="166" decel="50000">
                                          <p:stCondLst>
                                            <p:cond delay="1834"/>
                                          </p:stCondLst>
                                        </p:cTn>
                                        <p:tgtEl>
                                          <p:spTgt spid="17"/>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35"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000"/>
                                        <p:tgtEl>
                                          <p:spTgt spid="12"/>
                                        </p:tgtEl>
                                      </p:cBhvr>
                                    </p:animEffect>
                                    <p:anim calcmode="lin" valueType="num">
                                      <p:cBhvr>
                                        <p:cTn id="60" dur="2000" fill="hold"/>
                                        <p:tgtEl>
                                          <p:spTgt spid="12"/>
                                        </p:tgtEl>
                                        <p:attrNameLst>
                                          <p:attrName>style.rotation</p:attrName>
                                        </p:attrNameLst>
                                      </p:cBhvr>
                                      <p:tavLst>
                                        <p:tav tm="0">
                                          <p:val>
                                            <p:fltVal val="720"/>
                                          </p:val>
                                        </p:tav>
                                        <p:tav tm="100000">
                                          <p:val>
                                            <p:fltVal val="0"/>
                                          </p:val>
                                        </p:tav>
                                      </p:tavLst>
                                    </p:anim>
                                    <p:anim calcmode="lin" valueType="num">
                                      <p:cBhvr>
                                        <p:cTn id="61" dur="2000" fill="hold"/>
                                        <p:tgtEl>
                                          <p:spTgt spid="12"/>
                                        </p:tgtEl>
                                        <p:attrNameLst>
                                          <p:attrName>ppt_h</p:attrName>
                                        </p:attrNameLst>
                                      </p:cBhvr>
                                      <p:tavLst>
                                        <p:tav tm="0">
                                          <p:val>
                                            <p:fltVal val="0"/>
                                          </p:val>
                                        </p:tav>
                                        <p:tav tm="100000">
                                          <p:val>
                                            <p:strVal val="#ppt_h"/>
                                          </p:val>
                                        </p:tav>
                                      </p:tavLst>
                                    </p:anim>
                                    <p:anim calcmode="lin" valueType="num">
                                      <p:cBhvr>
                                        <p:cTn id="62" dur="2000" fill="hold"/>
                                        <p:tgtEl>
                                          <p:spTgt spid="12"/>
                                        </p:tgtEl>
                                        <p:attrNameLst>
                                          <p:attrName>ppt_w</p:attrName>
                                        </p:attrNameLst>
                                      </p:cBhvr>
                                      <p:tavLst>
                                        <p:tav tm="0">
                                          <p:val>
                                            <p:fltVal val="0"/>
                                          </p:val>
                                        </p:tav>
                                        <p:tav tm="100000">
                                          <p:val>
                                            <p:strVal val="#ppt_w"/>
                                          </p:val>
                                        </p:tav>
                                      </p:tavLst>
                                    </p:anim>
                                  </p:childTnLst>
                                </p:cTn>
                              </p:par>
                              <p:par>
                                <p:cTn id="63" presetID="35"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2000"/>
                                        <p:tgtEl>
                                          <p:spTgt spid="5"/>
                                        </p:tgtEl>
                                      </p:cBhvr>
                                    </p:animEffect>
                                    <p:anim calcmode="lin" valueType="num">
                                      <p:cBhvr>
                                        <p:cTn id="66" dur="2000" fill="hold"/>
                                        <p:tgtEl>
                                          <p:spTgt spid="5"/>
                                        </p:tgtEl>
                                        <p:attrNameLst>
                                          <p:attrName>style.rotation</p:attrName>
                                        </p:attrNameLst>
                                      </p:cBhvr>
                                      <p:tavLst>
                                        <p:tav tm="0">
                                          <p:val>
                                            <p:fltVal val="720"/>
                                          </p:val>
                                        </p:tav>
                                        <p:tav tm="100000">
                                          <p:val>
                                            <p:fltVal val="0"/>
                                          </p:val>
                                        </p:tav>
                                      </p:tavLst>
                                    </p:anim>
                                    <p:anim calcmode="lin" valueType="num">
                                      <p:cBhvr>
                                        <p:cTn id="67" dur="2000" fill="hold"/>
                                        <p:tgtEl>
                                          <p:spTgt spid="5"/>
                                        </p:tgtEl>
                                        <p:attrNameLst>
                                          <p:attrName>ppt_h</p:attrName>
                                        </p:attrNameLst>
                                      </p:cBhvr>
                                      <p:tavLst>
                                        <p:tav tm="0">
                                          <p:val>
                                            <p:fltVal val="0"/>
                                          </p:val>
                                        </p:tav>
                                        <p:tav tm="100000">
                                          <p:val>
                                            <p:strVal val="#ppt_h"/>
                                          </p:val>
                                        </p:tav>
                                      </p:tavLst>
                                    </p:anim>
                                    <p:anim calcmode="lin" valueType="num">
                                      <p:cBhvr>
                                        <p:cTn id="68"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69" fill="hold">
                      <p:stCondLst>
                        <p:cond delay="indefinite"/>
                      </p:stCondLst>
                      <p:childTnLst>
                        <p:par>
                          <p:cTn id="70" fill="hold">
                            <p:stCondLst>
                              <p:cond delay="0"/>
                            </p:stCondLst>
                            <p:childTnLst>
                              <p:par>
                                <p:cTn id="71" presetID="52"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Scale>
                                      <p:cBhvr>
                                        <p:cTn id="73"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29"/>
                                        </p:tgtEl>
                                        <p:attrNameLst>
                                          <p:attrName>ppt_x</p:attrName>
                                          <p:attrName>ppt_y</p:attrName>
                                        </p:attrNameLst>
                                      </p:cBhvr>
                                    </p:animMotion>
                                    <p:animEffect transition="in" filter="fade">
                                      <p:cBhvr>
                                        <p:cTn id="75" dur="10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1000" fill="hold"/>
                                        <p:tgtEl>
                                          <p:spTgt spid="28"/>
                                        </p:tgtEl>
                                        <p:attrNameLst>
                                          <p:attrName>ppt_w</p:attrName>
                                        </p:attrNameLst>
                                      </p:cBhvr>
                                      <p:tavLst>
                                        <p:tav tm="0">
                                          <p:val>
                                            <p:fltVal val="0"/>
                                          </p:val>
                                        </p:tav>
                                        <p:tav tm="100000">
                                          <p:val>
                                            <p:strVal val="#ppt_w"/>
                                          </p:val>
                                        </p:tav>
                                      </p:tavLst>
                                    </p:anim>
                                    <p:anim calcmode="lin" valueType="num">
                                      <p:cBhvr>
                                        <p:cTn id="81" dur="1000" fill="hold"/>
                                        <p:tgtEl>
                                          <p:spTgt spid="28"/>
                                        </p:tgtEl>
                                        <p:attrNameLst>
                                          <p:attrName>ppt_h</p:attrName>
                                        </p:attrNameLst>
                                      </p:cBhvr>
                                      <p:tavLst>
                                        <p:tav tm="0">
                                          <p:val>
                                            <p:fltVal val="0"/>
                                          </p:val>
                                        </p:tav>
                                        <p:tav tm="100000">
                                          <p:val>
                                            <p:strVal val="#ppt_h"/>
                                          </p:val>
                                        </p:tav>
                                      </p:tavLst>
                                    </p:anim>
                                    <p:anim calcmode="lin" valueType="num">
                                      <p:cBhvr>
                                        <p:cTn id="82" dur="1000" fill="hold"/>
                                        <p:tgtEl>
                                          <p:spTgt spid="28"/>
                                        </p:tgtEl>
                                        <p:attrNameLst>
                                          <p:attrName>style.rotation</p:attrName>
                                        </p:attrNameLst>
                                      </p:cBhvr>
                                      <p:tavLst>
                                        <p:tav tm="0">
                                          <p:val>
                                            <p:fltVal val="90"/>
                                          </p:val>
                                        </p:tav>
                                        <p:tav tm="100000">
                                          <p:val>
                                            <p:fltVal val="0"/>
                                          </p:val>
                                        </p:tav>
                                      </p:tavLst>
                                    </p:anim>
                                    <p:animEffect transition="in" filter="fade">
                                      <p:cBhvr>
                                        <p:cTn id="83" dur="10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35" presetClass="entr" presetSubtype="0"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2000"/>
                                        <p:tgtEl>
                                          <p:spTgt spid="30"/>
                                        </p:tgtEl>
                                      </p:cBhvr>
                                    </p:animEffect>
                                    <p:anim calcmode="lin" valueType="num">
                                      <p:cBhvr>
                                        <p:cTn id="89" dur="2000" fill="hold"/>
                                        <p:tgtEl>
                                          <p:spTgt spid="30"/>
                                        </p:tgtEl>
                                        <p:attrNameLst>
                                          <p:attrName>style.rotation</p:attrName>
                                        </p:attrNameLst>
                                      </p:cBhvr>
                                      <p:tavLst>
                                        <p:tav tm="0">
                                          <p:val>
                                            <p:fltVal val="720"/>
                                          </p:val>
                                        </p:tav>
                                        <p:tav tm="100000">
                                          <p:val>
                                            <p:fltVal val="0"/>
                                          </p:val>
                                        </p:tav>
                                      </p:tavLst>
                                    </p:anim>
                                    <p:anim calcmode="lin" valueType="num">
                                      <p:cBhvr>
                                        <p:cTn id="90" dur="2000" fill="hold"/>
                                        <p:tgtEl>
                                          <p:spTgt spid="30"/>
                                        </p:tgtEl>
                                        <p:attrNameLst>
                                          <p:attrName>ppt_h</p:attrName>
                                        </p:attrNameLst>
                                      </p:cBhvr>
                                      <p:tavLst>
                                        <p:tav tm="0">
                                          <p:val>
                                            <p:fltVal val="0"/>
                                          </p:val>
                                        </p:tav>
                                        <p:tav tm="100000">
                                          <p:val>
                                            <p:strVal val="#ppt_h"/>
                                          </p:val>
                                        </p:tav>
                                      </p:tavLst>
                                    </p:anim>
                                    <p:anim calcmode="lin" valueType="num">
                                      <p:cBhvr>
                                        <p:cTn id="91" dur="2000" fill="hold"/>
                                        <p:tgtEl>
                                          <p:spTgt spid="30"/>
                                        </p:tgtEl>
                                        <p:attrNameLst>
                                          <p:attrName>ppt_w</p:attrName>
                                        </p:attrNameLst>
                                      </p:cBhvr>
                                      <p:tavLst>
                                        <p:tav tm="0">
                                          <p:val>
                                            <p:fltVal val="0"/>
                                          </p:val>
                                        </p:tav>
                                        <p:tav tm="100000">
                                          <p:val>
                                            <p:strVal val="#ppt_w"/>
                                          </p:val>
                                        </p:tav>
                                      </p:tavLst>
                                    </p:anim>
                                  </p:childTnLst>
                                </p:cTn>
                              </p:par>
                            </p:childTnLst>
                          </p:cTn>
                        </p:par>
                      </p:childTnLst>
                    </p:cTn>
                  </p:par>
                  <p:par>
                    <p:cTn id="92" fill="hold">
                      <p:stCondLst>
                        <p:cond delay="indefinite"/>
                      </p:stCondLst>
                      <p:childTnLst>
                        <p:par>
                          <p:cTn id="93" fill="hold">
                            <p:stCondLst>
                              <p:cond delay="0"/>
                            </p:stCondLst>
                            <p:childTnLst>
                              <p:par>
                                <p:cTn id="94" presetID="35" presetClass="entr" presetSubtype="0" fill="hold" nodeType="click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2000"/>
                                        <p:tgtEl>
                                          <p:spTgt spid="36"/>
                                        </p:tgtEl>
                                      </p:cBhvr>
                                    </p:animEffect>
                                    <p:anim calcmode="lin" valueType="num">
                                      <p:cBhvr>
                                        <p:cTn id="97" dur="2000" fill="hold"/>
                                        <p:tgtEl>
                                          <p:spTgt spid="36"/>
                                        </p:tgtEl>
                                        <p:attrNameLst>
                                          <p:attrName>style.rotation</p:attrName>
                                        </p:attrNameLst>
                                      </p:cBhvr>
                                      <p:tavLst>
                                        <p:tav tm="0">
                                          <p:val>
                                            <p:fltVal val="720"/>
                                          </p:val>
                                        </p:tav>
                                        <p:tav tm="100000">
                                          <p:val>
                                            <p:fltVal val="0"/>
                                          </p:val>
                                        </p:tav>
                                      </p:tavLst>
                                    </p:anim>
                                    <p:anim calcmode="lin" valueType="num">
                                      <p:cBhvr>
                                        <p:cTn id="98" dur="2000" fill="hold"/>
                                        <p:tgtEl>
                                          <p:spTgt spid="36"/>
                                        </p:tgtEl>
                                        <p:attrNameLst>
                                          <p:attrName>ppt_h</p:attrName>
                                        </p:attrNameLst>
                                      </p:cBhvr>
                                      <p:tavLst>
                                        <p:tav tm="0">
                                          <p:val>
                                            <p:fltVal val="0"/>
                                          </p:val>
                                        </p:tav>
                                        <p:tav tm="100000">
                                          <p:val>
                                            <p:strVal val="#ppt_h"/>
                                          </p:val>
                                        </p:tav>
                                      </p:tavLst>
                                    </p:anim>
                                    <p:anim calcmode="lin" valueType="num">
                                      <p:cBhvr>
                                        <p:cTn id="99"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Your Own Mad Scientist</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69148"/>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686838"/>
            <a:ext cx="7230134" cy="2031325"/>
          </a:xfrm>
          <a:prstGeom prst="rect">
            <a:avLst/>
          </a:prstGeom>
          <a:noFill/>
        </p:spPr>
        <p:txBody>
          <a:bodyPr wrap="square" rtlCol="0">
            <a:spAutoFit/>
          </a:bodyPr>
          <a:lstStyle/>
          <a:p>
            <a:r>
              <a:rPr lang="en-AU" dirty="0" smtClean="0">
                <a:latin typeface="Comic Sans MS" pitchFamily="66" charset="0"/>
              </a:rPr>
              <a:t>You are going to write your own ‘mad scientist’ story, but before you do that you need to build up a ‘picture’ of your mad scientist. And there is a special way we are going to do that, before you even begin to write your story. All the time we are developing a ‘picture’ of your scientist, be thinking about what the plot might be.</a:t>
            </a:r>
          </a:p>
          <a:p>
            <a:endParaRPr lang="en-AU" dirty="0" smtClean="0">
              <a:latin typeface="Comic Sans MS" pitchFamily="66"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2788947"/>
            <a:ext cx="5544322" cy="3326593"/>
          </a:xfrm>
          <a:prstGeom prst="rect">
            <a:avLst/>
          </a:prstGeom>
        </p:spPr>
      </p:pic>
      <p:sp>
        <p:nvSpPr>
          <p:cNvPr id="7" name="TextBox 6"/>
          <p:cNvSpPr txBox="1"/>
          <p:nvPr/>
        </p:nvSpPr>
        <p:spPr>
          <a:xfrm>
            <a:off x="3563888" y="6186325"/>
            <a:ext cx="2448272" cy="200055"/>
          </a:xfrm>
          <a:prstGeom prst="rect">
            <a:avLst/>
          </a:prstGeom>
          <a:noFill/>
        </p:spPr>
        <p:txBody>
          <a:bodyPr wrap="square" rtlCol="0">
            <a:spAutoFit/>
          </a:bodyPr>
          <a:lstStyle/>
          <a:p>
            <a:r>
              <a:rPr lang="en-AU" sz="700" dirty="0"/>
              <a:t>http://foxhugh.com/literary-elements/character-analysis/</a:t>
            </a:r>
          </a:p>
        </p:txBody>
      </p:sp>
    </p:spTree>
    <p:extLst>
      <p:ext uri="{BB962C8B-B14F-4D97-AF65-F5344CB8AC3E}">
        <p14:creationId xmlns:p14="http://schemas.microsoft.com/office/powerpoint/2010/main" val="3554411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Name</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928926" y="1072764"/>
            <a:ext cx="7230134" cy="5632311"/>
          </a:xfrm>
          <a:prstGeom prst="rect">
            <a:avLst/>
          </a:prstGeom>
          <a:noFill/>
        </p:spPr>
        <p:txBody>
          <a:bodyPr wrap="square" rtlCol="0">
            <a:spAutoFit/>
          </a:bodyPr>
          <a:lstStyle/>
          <a:p>
            <a:r>
              <a:rPr lang="en-AU" dirty="0" smtClean="0">
                <a:latin typeface="Comic Sans MS" pitchFamily="66" charset="0"/>
              </a:rPr>
              <a:t>You are going to create a HUGE </a:t>
            </a:r>
            <a:r>
              <a:rPr lang="en-AU" dirty="0" err="1" smtClean="0">
                <a:latin typeface="Comic Sans MS" pitchFamily="66" charset="0"/>
              </a:rPr>
              <a:t>mindmap</a:t>
            </a:r>
            <a:r>
              <a:rPr lang="en-AU" dirty="0" smtClean="0">
                <a:latin typeface="Comic Sans MS" pitchFamily="66" charset="0"/>
              </a:rPr>
              <a:t> about your character. The easy part is starting with their name.</a:t>
            </a:r>
          </a:p>
          <a:p>
            <a:endParaRPr lang="en-AU" dirty="0">
              <a:latin typeface="Comic Sans MS" pitchFamily="66" charset="0"/>
            </a:endParaRPr>
          </a:p>
          <a:p>
            <a:r>
              <a:rPr lang="en-AU" dirty="0" smtClean="0">
                <a:latin typeface="Comic Sans MS" pitchFamily="66" charset="0"/>
              </a:rPr>
              <a:t>Isn’t it funny you never see any female mad scientists? I hope that might be about to change! Think of a great name, and put it in the middle of your page.</a:t>
            </a:r>
          </a:p>
          <a:p>
            <a:endParaRPr lang="en-AU" dirty="0">
              <a:latin typeface="Comic Sans MS" pitchFamily="66" charset="0"/>
            </a:endParaRPr>
          </a:p>
          <a:p>
            <a:endParaRPr lang="en-AU" dirty="0" smtClean="0">
              <a:latin typeface="Comic Sans MS" pitchFamily="66" charset="0"/>
            </a:endParaRPr>
          </a:p>
          <a:p>
            <a:endParaRPr lang="en-AU" dirty="0">
              <a:latin typeface="Comic Sans MS" pitchFamily="66" charset="0"/>
            </a:endParaRPr>
          </a:p>
          <a:p>
            <a:endParaRPr lang="en-AU" dirty="0" smtClean="0">
              <a:latin typeface="Comic Sans MS" pitchFamily="66" charset="0"/>
            </a:endParaRPr>
          </a:p>
          <a:p>
            <a:endParaRPr lang="en-AU" dirty="0">
              <a:latin typeface="Comic Sans MS" pitchFamily="66" charset="0"/>
            </a:endParaRPr>
          </a:p>
          <a:p>
            <a:endParaRPr lang="en-AU" dirty="0" smtClean="0">
              <a:latin typeface="Comic Sans MS" pitchFamily="66" charset="0"/>
            </a:endParaRPr>
          </a:p>
          <a:p>
            <a:endParaRPr lang="en-AU" dirty="0" smtClean="0">
              <a:latin typeface="Comic Sans MS" pitchFamily="66" charset="0"/>
            </a:endParaRPr>
          </a:p>
          <a:p>
            <a:endParaRPr lang="en-AU" dirty="0">
              <a:latin typeface="Comic Sans MS" pitchFamily="66" charset="0"/>
            </a:endParaRPr>
          </a:p>
          <a:p>
            <a:endParaRPr lang="en-AU" dirty="0">
              <a:latin typeface="Comic Sans MS" pitchFamily="66" charset="0"/>
            </a:endParaRPr>
          </a:p>
          <a:p>
            <a:r>
              <a:rPr lang="en-AU" dirty="0" smtClean="0">
                <a:latin typeface="Comic Sans MS" pitchFamily="66" charset="0"/>
              </a:rPr>
              <a:t>Then as we ‘build’ your main character, add information around your mind-map until you have built up a really detailed description and brought your character to life, before you even start writing the story.</a:t>
            </a:r>
          </a:p>
          <a:p>
            <a:endParaRPr lang="en-AU" dirty="0" smtClean="0">
              <a:latin typeface="Comic Sans MS" pitchFamily="66" charset="0"/>
            </a:endParaRPr>
          </a:p>
        </p:txBody>
      </p:sp>
      <p:pic>
        <p:nvPicPr>
          <p:cNvPr id="9" name="Picture 8"/>
          <p:cNvPicPr>
            <a:picLocks noChangeAspect="1"/>
          </p:cNvPicPr>
          <p:nvPr/>
        </p:nvPicPr>
        <p:blipFill>
          <a:blip r:embed="rId4"/>
          <a:stretch>
            <a:fillRect/>
          </a:stretch>
        </p:blipFill>
        <p:spPr>
          <a:xfrm>
            <a:off x="2936179" y="3345580"/>
            <a:ext cx="3114286" cy="148571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3717032"/>
            <a:ext cx="1728192" cy="504056"/>
          </a:xfrm>
          <a:prstGeom prst="rect">
            <a:avLst/>
          </a:prstGeom>
        </p:spPr>
      </p:pic>
    </p:spTree>
    <p:extLst>
      <p:ext uri="{BB962C8B-B14F-4D97-AF65-F5344CB8AC3E}">
        <p14:creationId xmlns:p14="http://schemas.microsoft.com/office/powerpoint/2010/main" val="2268226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Physical Appearance</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761664"/>
            <a:ext cx="7230134" cy="5909310"/>
          </a:xfrm>
          <a:prstGeom prst="rect">
            <a:avLst/>
          </a:prstGeom>
          <a:noFill/>
        </p:spPr>
        <p:txBody>
          <a:bodyPr wrap="square" rtlCol="0">
            <a:spAutoFit/>
          </a:bodyPr>
          <a:lstStyle/>
          <a:p>
            <a:r>
              <a:rPr lang="en-AU" dirty="0" smtClean="0">
                <a:latin typeface="Comic Sans MS" pitchFamily="66" charset="0"/>
              </a:rPr>
              <a:t>This will be quite a big part of your mind-map so make sure it is quite detailed. </a:t>
            </a:r>
          </a:p>
          <a:p>
            <a:pPr marL="285750" indent="-285750">
              <a:buFont typeface="Arial" panose="020B0604020202020204" pitchFamily="34" charset="0"/>
              <a:buChar char="•"/>
            </a:pPr>
            <a:endParaRPr lang="en-AU" dirty="0" smtClean="0">
              <a:latin typeface="Comic Sans MS" pitchFamily="66" charset="0"/>
            </a:endParaRPr>
          </a:p>
          <a:p>
            <a:pPr marL="285750" indent="-285750">
              <a:buFont typeface="Arial" panose="020B0604020202020204" pitchFamily="34" charset="0"/>
              <a:buChar char="•"/>
            </a:pPr>
            <a:r>
              <a:rPr lang="en-AU" dirty="0" smtClean="0">
                <a:latin typeface="Comic Sans MS" pitchFamily="66" charset="0"/>
              </a:rPr>
              <a:t>Beautiful, average or ugly?</a:t>
            </a:r>
          </a:p>
          <a:p>
            <a:pPr marL="285750" indent="-285750">
              <a:buFont typeface="Arial" panose="020B0604020202020204" pitchFamily="34" charset="0"/>
              <a:buChar char="•"/>
            </a:pPr>
            <a:r>
              <a:rPr lang="en-AU" dirty="0" smtClean="0">
                <a:latin typeface="Comic Sans MS" pitchFamily="66" charset="0"/>
              </a:rPr>
              <a:t>Tall, short, thin, medium, wide</a:t>
            </a:r>
          </a:p>
          <a:p>
            <a:pPr marL="285750" indent="-285750">
              <a:buFont typeface="Arial" panose="020B0604020202020204" pitchFamily="34" charset="0"/>
              <a:buChar char="•"/>
            </a:pPr>
            <a:r>
              <a:rPr lang="en-AU" dirty="0" smtClean="0">
                <a:latin typeface="Comic Sans MS" pitchFamily="66" charset="0"/>
              </a:rPr>
              <a:t>Hair and eye colour</a:t>
            </a:r>
          </a:p>
          <a:p>
            <a:pPr marL="285750" indent="-285750">
              <a:buFont typeface="Arial" panose="020B0604020202020204" pitchFamily="34" charset="0"/>
              <a:buChar char="•"/>
            </a:pPr>
            <a:r>
              <a:rPr lang="en-AU" dirty="0" smtClean="0">
                <a:latin typeface="Comic Sans MS" pitchFamily="66" charset="0"/>
              </a:rPr>
              <a:t>Hair – colour, style, peculiarities, </a:t>
            </a:r>
          </a:p>
          <a:p>
            <a:pPr marL="285750" indent="-285750">
              <a:buFont typeface="Arial" panose="020B0604020202020204" pitchFamily="34" charset="0"/>
              <a:buChar char="•"/>
            </a:pPr>
            <a:r>
              <a:rPr lang="en-AU" dirty="0" smtClean="0">
                <a:latin typeface="Comic Sans MS" pitchFamily="66" charset="0"/>
              </a:rPr>
              <a:t>Glasses? Walking stick? Something they always carry (toy)</a:t>
            </a:r>
          </a:p>
          <a:p>
            <a:pPr marL="285750" indent="-285750">
              <a:buFont typeface="Arial" panose="020B0604020202020204" pitchFamily="34" charset="0"/>
              <a:buChar char="•"/>
            </a:pPr>
            <a:r>
              <a:rPr lang="en-AU" dirty="0" smtClean="0">
                <a:latin typeface="Comic Sans MS" pitchFamily="66" charset="0"/>
              </a:rPr>
              <a:t>Nose – huge, small, crooked, acned, freckled, veined, diseased?</a:t>
            </a:r>
          </a:p>
          <a:p>
            <a:pPr marL="285750" indent="-285750">
              <a:buFont typeface="Arial" panose="020B0604020202020204" pitchFamily="34" charset="0"/>
              <a:buChar char="•"/>
            </a:pPr>
            <a:r>
              <a:rPr lang="en-AU" dirty="0" smtClean="0">
                <a:latin typeface="Comic Sans MS" pitchFamily="66" charset="0"/>
              </a:rPr>
              <a:t>Mouth – small, large, crooked, weird teeth, gleaming teeth, sharp teeth, no teeth, a few teeth, just one tooth, </a:t>
            </a:r>
          </a:p>
          <a:p>
            <a:pPr marL="285750" indent="-285750">
              <a:buFont typeface="Arial" panose="020B0604020202020204" pitchFamily="34" charset="0"/>
              <a:buChar char="•"/>
            </a:pPr>
            <a:r>
              <a:rPr lang="en-AU" dirty="0" smtClean="0">
                <a:latin typeface="Comic Sans MS" pitchFamily="66" charset="0"/>
              </a:rPr>
              <a:t>Skin – colour, discoloured, warts, freckles, patches, hairy, dirty, super-clean, weird colour?</a:t>
            </a:r>
          </a:p>
          <a:p>
            <a:pPr marL="285750" indent="-285750">
              <a:buFont typeface="Arial" panose="020B0604020202020204" pitchFamily="34" charset="0"/>
              <a:buChar char="•"/>
            </a:pPr>
            <a:r>
              <a:rPr lang="en-AU" dirty="0" smtClean="0">
                <a:latin typeface="Comic Sans MS" pitchFamily="66" charset="0"/>
              </a:rPr>
              <a:t>Stance – upright and very straight, crooked, bent over, twisted to one side</a:t>
            </a:r>
          </a:p>
          <a:p>
            <a:pPr marL="285750" indent="-285750">
              <a:buFont typeface="Arial" panose="020B0604020202020204" pitchFamily="34" charset="0"/>
              <a:buChar char="•"/>
            </a:pPr>
            <a:r>
              <a:rPr lang="en-AU" dirty="0" smtClean="0">
                <a:latin typeface="Comic Sans MS" pitchFamily="66" charset="0"/>
              </a:rPr>
              <a:t>Movement – how do they walk? Creep, scuttle, stride, pace, drag one leg, tippy-toe, normal, dance along</a:t>
            </a:r>
          </a:p>
          <a:p>
            <a:pPr marL="285750" indent="-285750">
              <a:buFont typeface="Arial" panose="020B0604020202020204" pitchFamily="34" charset="0"/>
              <a:buChar char="•"/>
            </a:pPr>
            <a:r>
              <a:rPr lang="en-AU" dirty="0" smtClean="0">
                <a:latin typeface="Comic Sans MS" pitchFamily="66" charset="0"/>
              </a:rPr>
              <a:t>Clothes – normal, lab coat, all in black, bright colours, super-hero suit, weird (knitted jumpers with reindeer on them)</a:t>
            </a:r>
          </a:p>
          <a:p>
            <a:pPr marL="285750" indent="-285750">
              <a:buFont typeface="Arial" panose="020B0604020202020204" pitchFamily="34" charset="0"/>
              <a:buChar char="•"/>
            </a:pPr>
            <a:r>
              <a:rPr lang="en-AU" dirty="0" smtClean="0">
                <a:latin typeface="Comic Sans MS" pitchFamily="66" charset="0"/>
              </a:rPr>
              <a:t>Speech – impediment?</a:t>
            </a:r>
          </a:p>
          <a:p>
            <a:endParaRPr lang="en-AU" dirty="0" smtClean="0">
              <a:latin typeface="Comic Sans MS" pitchFamily="66" charset="0"/>
            </a:endParaRPr>
          </a:p>
        </p:txBody>
      </p:sp>
      <p:sp>
        <p:nvSpPr>
          <p:cNvPr id="7" name="TextBox 6"/>
          <p:cNvSpPr txBox="1"/>
          <p:nvPr/>
        </p:nvSpPr>
        <p:spPr>
          <a:xfrm>
            <a:off x="3563888" y="6186325"/>
            <a:ext cx="2448272" cy="200055"/>
          </a:xfrm>
          <a:prstGeom prst="rect">
            <a:avLst/>
          </a:prstGeom>
          <a:noFill/>
        </p:spPr>
        <p:txBody>
          <a:bodyPr wrap="square" rtlCol="0">
            <a:spAutoFit/>
          </a:bodyPr>
          <a:lstStyle/>
          <a:p>
            <a:r>
              <a:rPr lang="en-AU" sz="700" dirty="0"/>
              <a:t>http://foxhugh.com/literary-elements/character-analysis/</a:t>
            </a:r>
          </a:p>
        </p:txBody>
      </p:sp>
    </p:spTree>
    <p:extLst>
      <p:ext uri="{BB962C8B-B14F-4D97-AF65-F5344CB8AC3E}">
        <p14:creationId xmlns:p14="http://schemas.microsoft.com/office/powerpoint/2010/main" val="2647868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95357" y="72419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99592" y="1628800"/>
            <a:ext cx="7200799" cy="3724096"/>
          </a:xfrm>
          <a:prstGeom prst="rect">
            <a:avLst/>
          </a:prstGeom>
          <a:noFill/>
        </p:spPr>
        <p:txBody>
          <a:bodyPr wrap="square" rtlCol="0">
            <a:spAutoFit/>
          </a:bodyPr>
          <a:lstStyle/>
          <a:p>
            <a:r>
              <a:rPr lang="en-AU" sz="2000" dirty="0" smtClean="0">
                <a:latin typeface="Comic Sans MS" pitchFamily="66" charset="0"/>
              </a:rPr>
              <a:t>We are going to be studying ‘Mad Science!’ this term and are going to be examining a number of texts</a:t>
            </a:r>
          </a:p>
          <a:p>
            <a:endParaRPr lang="en-AU" sz="2000" dirty="0" smtClean="0">
              <a:latin typeface="Comic Sans MS" pitchFamily="66" charset="0"/>
            </a:endParaRPr>
          </a:p>
          <a:p>
            <a:pPr marL="342900" indent="-342900">
              <a:buFont typeface="Arial" panose="020B0604020202020204" pitchFamily="34" charset="0"/>
              <a:buChar char="•"/>
            </a:pPr>
            <a:r>
              <a:rPr lang="en-AU" sz="2000" i="1" dirty="0" smtClean="0">
                <a:latin typeface="Comic Sans MS" pitchFamily="66" charset="0"/>
              </a:rPr>
              <a:t>Frankenstein</a:t>
            </a:r>
            <a:r>
              <a:rPr lang="en-AU" sz="2000" dirty="0" smtClean="0">
                <a:latin typeface="Comic Sans MS" pitchFamily="66" charset="0"/>
              </a:rPr>
              <a:t> by Mary Shelley</a:t>
            </a:r>
          </a:p>
          <a:p>
            <a:pPr marL="342900" indent="-342900">
              <a:buFont typeface="Arial" panose="020B0604020202020204" pitchFamily="34" charset="0"/>
              <a:buChar char="•"/>
            </a:pPr>
            <a:r>
              <a:rPr lang="en-AU" sz="2000" i="1" dirty="0" smtClean="0">
                <a:latin typeface="Comic Sans MS" pitchFamily="66" charset="0"/>
              </a:rPr>
              <a:t>George’s Marvellous Medicine</a:t>
            </a:r>
            <a:r>
              <a:rPr lang="en-AU" sz="2000" dirty="0" smtClean="0">
                <a:latin typeface="Comic Sans MS" pitchFamily="66" charset="0"/>
              </a:rPr>
              <a:t> by Roald Dahl</a:t>
            </a:r>
          </a:p>
          <a:p>
            <a:pPr marL="342900" indent="-342900">
              <a:buFont typeface="Arial" panose="020B0604020202020204" pitchFamily="34" charset="0"/>
              <a:buChar char="•"/>
            </a:pPr>
            <a:r>
              <a:rPr lang="en-AU" sz="2000" i="1" dirty="0" smtClean="0">
                <a:latin typeface="Comic Sans MS" pitchFamily="66" charset="0"/>
              </a:rPr>
              <a:t>Despicable Me </a:t>
            </a:r>
            <a:r>
              <a:rPr lang="en-AU" sz="2000" dirty="0" smtClean="0">
                <a:latin typeface="Comic Sans MS" pitchFamily="66" charset="0"/>
              </a:rPr>
              <a:t>– film</a:t>
            </a:r>
          </a:p>
          <a:p>
            <a:pPr marL="342900" indent="-342900">
              <a:buFont typeface="Arial" panose="020B0604020202020204" pitchFamily="34" charset="0"/>
              <a:buChar char="•"/>
            </a:pPr>
            <a:r>
              <a:rPr lang="en-AU" sz="2000" i="1" dirty="0" smtClean="0">
                <a:latin typeface="Comic Sans MS" pitchFamily="66" charset="0"/>
              </a:rPr>
              <a:t>Wallace and </a:t>
            </a:r>
            <a:r>
              <a:rPr lang="en-AU" sz="2000" i="1" dirty="0" err="1" smtClean="0">
                <a:latin typeface="Comic Sans MS" pitchFamily="66" charset="0"/>
              </a:rPr>
              <a:t>Gromit</a:t>
            </a:r>
            <a:r>
              <a:rPr lang="en-AU" sz="2000" i="1" dirty="0" smtClean="0">
                <a:latin typeface="Comic Sans MS" pitchFamily="66" charset="0"/>
              </a:rPr>
              <a:t>, Cracking Contraptions</a:t>
            </a:r>
            <a:r>
              <a:rPr lang="en-AU" sz="2000" dirty="0" smtClean="0">
                <a:latin typeface="Comic Sans MS" pitchFamily="66" charset="0"/>
              </a:rPr>
              <a:t> – short films</a:t>
            </a:r>
          </a:p>
          <a:p>
            <a:pPr marL="342900" indent="-342900">
              <a:buFont typeface="Arial" panose="020B0604020202020204" pitchFamily="34" charset="0"/>
              <a:buChar char="•"/>
            </a:pPr>
            <a:r>
              <a:rPr lang="en-AU" sz="2000" dirty="0" smtClean="0">
                <a:latin typeface="Comic Sans MS" pitchFamily="66" charset="0"/>
              </a:rPr>
              <a:t>Film Posters</a:t>
            </a:r>
          </a:p>
          <a:p>
            <a:pPr marL="342900" indent="-342900">
              <a:buFont typeface="Arial" panose="020B0604020202020204" pitchFamily="34" charset="0"/>
              <a:buChar char="•"/>
            </a:pPr>
            <a:r>
              <a:rPr lang="en-AU" sz="2000" i="1" dirty="0" smtClean="0">
                <a:latin typeface="Comic Sans MS" pitchFamily="66" charset="0"/>
              </a:rPr>
              <a:t>Science Kids </a:t>
            </a:r>
            <a:r>
              <a:rPr lang="en-AU" sz="2000" dirty="0" smtClean="0">
                <a:latin typeface="Comic Sans MS" pitchFamily="66" charset="0"/>
              </a:rPr>
              <a:t>- website</a:t>
            </a:r>
          </a:p>
          <a:p>
            <a:pPr marL="342900" indent="-342900">
              <a:buFont typeface="Arial" panose="020B0604020202020204" pitchFamily="34" charset="0"/>
              <a:buChar char="•"/>
            </a:pPr>
            <a:endParaRPr lang="en-AU" sz="2000" dirty="0">
              <a:latin typeface="Comic Sans MS" pitchFamily="66" charset="0"/>
            </a:endParaRPr>
          </a:p>
          <a:p>
            <a:r>
              <a:rPr lang="en-AU" dirty="0">
                <a:latin typeface="Comic Sans MS" pitchFamily="66" charset="0"/>
              </a:rPr>
              <a:t/>
            </a:r>
            <a:br>
              <a:rPr lang="en-AU" dirty="0">
                <a:latin typeface="Comic Sans MS" pitchFamily="66" charset="0"/>
              </a:rPr>
            </a:br>
            <a:endParaRPr lang="en-AU" dirty="0">
              <a:latin typeface="Comic Sans MS" pitchFamily="66" charset="0"/>
            </a:endParaRPr>
          </a:p>
        </p:txBody>
      </p:sp>
      <p:pic>
        <p:nvPicPr>
          <p:cNvPr id="6" name="Picture 5"/>
          <p:cNvPicPr>
            <a:picLocks noChangeAspect="1"/>
          </p:cNvPicPr>
          <p:nvPr/>
        </p:nvPicPr>
        <p:blipFill>
          <a:blip r:embed="rId4"/>
          <a:stretch>
            <a:fillRect/>
          </a:stretch>
        </p:blipFill>
        <p:spPr>
          <a:xfrm>
            <a:off x="7140267" y="4231662"/>
            <a:ext cx="1347333" cy="2274005"/>
          </a:xfrm>
          <a:prstGeom prst="rect">
            <a:avLst/>
          </a:prstGeom>
        </p:spPr>
      </p:pic>
    </p:spTree>
    <p:extLst>
      <p:ext uri="{BB962C8B-B14F-4D97-AF65-F5344CB8AC3E}">
        <p14:creationId xmlns:p14="http://schemas.microsoft.com/office/powerpoint/2010/main" val="320427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Character’s Role</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761664"/>
            <a:ext cx="7230134" cy="6463308"/>
          </a:xfrm>
          <a:prstGeom prst="rect">
            <a:avLst/>
          </a:prstGeom>
          <a:noFill/>
        </p:spPr>
        <p:txBody>
          <a:bodyPr wrap="square" rtlCol="0">
            <a:spAutoFit/>
          </a:bodyPr>
          <a:lstStyle/>
          <a:p>
            <a:r>
              <a:rPr lang="en-AU" dirty="0" smtClean="0">
                <a:latin typeface="Comic Sans MS" pitchFamily="66" charset="0"/>
              </a:rPr>
              <a:t>Is your character trying to …</a:t>
            </a:r>
          </a:p>
          <a:p>
            <a:endParaRPr lang="en-AU" dirty="0" smtClean="0">
              <a:latin typeface="Comic Sans MS" pitchFamily="66" charset="0"/>
            </a:endParaRPr>
          </a:p>
          <a:p>
            <a:pPr marL="285750" indent="-285750">
              <a:buFont typeface="Arial" panose="020B0604020202020204" pitchFamily="34" charset="0"/>
              <a:buChar char="•"/>
            </a:pPr>
            <a:r>
              <a:rPr lang="en-AU" dirty="0" smtClean="0">
                <a:latin typeface="Comic Sans MS" pitchFamily="66" charset="0"/>
              </a:rPr>
              <a:t>save the world</a:t>
            </a:r>
          </a:p>
          <a:p>
            <a:pPr marL="285750" indent="-285750">
              <a:buFont typeface="Arial" panose="020B0604020202020204" pitchFamily="34" charset="0"/>
              <a:buChar char="•"/>
            </a:pPr>
            <a:r>
              <a:rPr lang="en-AU" dirty="0" smtClean="0">
                <a:latin typeface="Comic Sans MS" pitchFamily="66" charset="0"/>
              </a:rPr>
              <a:t>ruin the world</a:t>
            </a:r>
          </a:p>
          <a:p>
            <a:pPr marL="285750" indent="-285750">
              <a:buFont typeface="Arial" panose="020B0604020202020204" pitchFamily="34" charset="0"/>
              <a:buChar char="•"/>
            </a:pPr>
            <a:r>
              <a:rPr lang="en-AU" dirty="0" smtClean="0">
                <a:latin typeface="Comic Sans MS" pitchFamily="66" charset="0"/>
              </a:rPr>
              <a:t>come up with an amazing new invention</a:t>
            </a:r>
          </a:p>
          <a:p>
            <a:pPr marL="285750" indent="-285750">
              <a:buFont typeface="Arial" panose="020B0604020202020204" pitchFamily="34" charset="0"/>
              <a:buChar char="•"/>
            </a:pPr>
            <a:r>
              <a:rPr lang="en-AU" dirty="0" smtClean="0">
                <a:latin typeface="Comic Sans MS" pitchFamily="66" charset="0"/>
              </a:rPr>
              <a:t>thwart another evil character</a:t>
            </a:r>
          </a:p>
          <a:p>
            <a:pPr marL="285750" indent="-285750">
              <a:buFont typeface="Arial" panose="020B0604020202020204" pitchFamily="34" charset="0"/>
              <a:buChar char="•"/>
            </a:pPr>
            <a:r>
              <a:rPr lang="en-AU" dirty="0" smtClean="0">
                <a:latin typeface="Comic Sans MS" pitchFamily="66" charset="0"/>
              </a:rPr>
              <a:t>prove a new theory</a:t>
            </a:r>
          </a:p>
          <a:p>
            <a:pPr marL="285750" indent="-285750">
              <a:buFont typeface="Arial" panose="020B0604020202020204" pitchFamily="34" charset="0"/>
              <a:buChar char="•"/>
            </a:pPr>
            <a:r>
              <a:rPr lang="en-AU" dirty="0" smtClean="0">
                <a:latin typeface="Comic Sans MS" pitchFamily="66" charset="0"/>
              </a:rPr>
              <a:t>save someone</a:t>
            </a:r>
          </a:p>
          <a:p>
            <a:pPr marL="285750" indent="-285750">
              <a:buFont typeface="Arial" panose="020B0604020202020204" pitchFamily="34" charset="0"/>
              <a:buChar char="•"/>
            </a:pPr>
            <a:r>
              <a:rPr lang="en-AU" dirty="0" smtClean="0">
                <a:latin typeface="Comic Sans MS" pitchFamily="66" charset="0"/>
              </a:rPr>
              <a:t>destroy someone or something</a:t>
            </a:r>
          </a:p>
          <a:p>
            <a:pPr marL="285750" indent="-285750">
              <a:buFont typeface="Arial" panose="020B0604020202020204" pitchFamily="34" charset="0"/>
              <a:buChar char="•"/>
            </a:pPr>
            <a:r>
              <a:rPr lang="en-AU" dirty="0" smtClean="0">
                <a:latin typeface="Comic Sans MS" pitchFamily="66" charset="0"/>
              </a:rPr>
              <a:t>venture into space and discover something new</a:t>
            </a:r>
          </a:p>
          <a:p>
            <a:pPr marL="285750" indent="-285750">
              <a:buFont typeface="Arial" panose="020B0604020202020204" pitchFamily="34" charset="0"/>
              <a:buChar char="•"/>
            </a:pPr>
            <a:r>
              <a:rPr lang="en-AU" dirty="0" smtClean="0">
                <a:latin typeface="Comic Sans MS" pitchFamily="66" charset="0"/>
              </a:rPr>
              <a:t>venture somewhere in the world to find something new</a:t>
            </a:r>
          </a:p>
          <a:p>
            <a:pPr marL="285750" indent="-285750">
              <a:buFont typeface="Arial" panose="020B0604020202020204" pitchFamily="34" charset="0"/>
              <a:buChar char="•"/>
            </a:pPr>
            <a:r>
              <a:rPr lang="en-AU" dirty="0" smtClean="0">
                <a:latin typeface="Comic Sans MS" pitchFamily="66" charset="0"/>
              </a:rPr>
              <a:t>find something that is lost somewhere in the world</a:t>
            </a:r>
          </a:p>
          <a:p>
            <a:pPr marL="285750" indent="-285750">
              <a:buFont typeface="Arial" panose="020B0604020202020204" pitchFamily="34" charset="0"/>
              <a:buChar char="•"/>
            </a:pPr>
            <a:r>
              <a:rPr lang="en-AU" dirty="0" smtClean="0">
                <a:latin typeface="Comic Sans MS" pitchFamily="66" charset="0"/>
              </a:rPr>
              <a:t>help others</a:t>
            </a:r>
          </a:p>
          <a:p>
            <a:pPr marL="285750" indent="-285750">
              <a:buFont typeface="Arial" panose="020B0604020202020204" pitchFamily="34" charset="0"/>
              <a:buChar char="•"/>
            </a:pPr>
            <a:r>
              <a:rPr lang="en-AU" dirty="0" smtClean="0">
                <a:latin typeface="Comic Sans MS" pitchFamily="66" charset="0"/>
              </a:rPr>
              <a:t>fix a problem that others are suffering from</a:t>
            </a:r>
          </a:p>
          <a:p>
            <a:pPr marL="285750" indent="-285750">
              <a:buFont typeface="Arial" panose="020B0604020202020204" pitchFamily="34" charset="0"/>
              <a:buChar char="•"/>
            </a:pPr>
            <a:r>
              <a:rPr lang="en-AU" dirty="0" smtClean="0">
                <a:latin typeface="Comic Sans MS" pitchFamily="66" charset="0"/>
              </a:rPr>
              <a:t>cause a new problem (maybe by accident then fixing it)</a:t>
            </a:r>
          </a:p>
          <a:p>
            <a:pPr marL="285750" indent="-285750">
              <a:buFont typeface="Arial" panose="020B0604020202020204" pitchFamily="34" charset="0"/>
              <a:buChar char="•"/>
            </a:pPr>
            <a:r>
              <a:rPr lang="en-AU" dirty="0" smtClean="0">
                <a:latin typeface="Comic Sans MS" pitchFamily="66" charset="0"/>
              </a:rPr>
              <a:t>become famous for being bad / good / amazing</a:t>
            </a:r>
          </a:p>
          <a:p>
            <a:pPr marL="285750" indent="-285750">
              <a:buFont typeface="Arial" panose="020B0604020202020204" pitchFamily="34" charset="0"/>
              <a:buChar char="•"/>
            </a:pPr>
            <a:r>
              <a:rPr lang="en-AU" dirty="0">
                <a:latin typeface="Comic Sans MS" pitchFamily="66" charset="0"/>
              </a:rPr>
              <a:t>m</a:t>
            </a:r>
            <a:r>
              <a:rPr lang="en-AU" dirty="0" smtClean="0">
                <a:latin typeface="Comic Sans MS" pitchFamily="66" charset="0"/>
              </a:rPr>
              <a:t>ake friends</a:t>
            </a:r>
          </a:p>
          <a:p>
            <a:pPr marL="285750" indent="-285750">
              <a:buFont typeface="Arial" panose="020B0604020202020204" pitchFamily="34" charset="0"/>
              <a:buChar char="•"/>
            </a:pPr>
            <a:r>
              <a:rPr lang="en-AU" dirty="0" smtClean="0">
                <a:latin typeface="Comic Sans MS" pitchFamily="66" charset="0"/>
              </a:rPr>
              <a:t>create an amazing ‘thing’</a:t>
            </a:r>
          </a:p>
          <a:p>
            <a:pPr marL="285750" indent="-285750">
              <a:buFont typeface="Arial" panose="020B0604020202020204" pitchFamily="34" charset="0"/>
              <a:buChar char="•"/>
            </a:pPr>
            <a:r>
              <a:rPr lang="en-AU" dirty="0" smtClean="0">
                <a:latin typeface="Comic Sans MS" pitchFamily="66" charset="0"/>
              </a:rPr>
              <a:t>make new life / join two things together</a:t>
            </a:r>
          </a:p>
          <a:p>
            <a:pPr marL="285750" indent="-285750">
              <a:buFont typeface="Arial" panose="020B0604020202020204" pitchFamily="34" charset="0"/>
              <a:buChar char="•"/>
            </a:pPr>
            <a:r>
              <a:rPr lang="en-AU" dirty="0" smtClean="0">
                <a:latin typeface="Comic Sans MS" pitchFamily="66" charset="0"/>
              </a:rPr>
              <a:t>something else more unusual or amazing</a:t>
            </a:r>
          </a:p>
          <a:p>
            <a:pPr marL="285750" indent="-285750">
              <a:buFont typeface="Arial" panose="020B0604020202020204" pitchFamily="34" charset="0"/>
              <a:buChar char="•"/>
            </a:pPr>
            <a:endParaRPr lang="en-AU" dirty="0" smtClean="0">
              <a:latin typeface="Comic Sans MS" pitchFamily="66" charset="0"/>
            </a:endParaRPr>
          </a:p>
          <a:p>
            <a:pPr marL="285750" indent="-285750">
              <a:buFont typeface="Arial" panose="020B0604020202020204" pitchFamily="34" charset="0"/>
              <a:buChar char="•"/>
            </a:pPr>
            <a:endParaRPr lang="en-AU" dirty="0" smtClean="0">
              <a:latin typeface="Comic Sans MS" pitchFamily="66" charset="0"/>
            </a:endParaRPr>
          </a:p>
          <a:p>
            <a:endParaRPr lang="en-AU" dirty="0" smtClean="0">
              <a:latin typeface="Comic Sans MS" pitchFamily="66" charset="0"/>
            </a:endParaRPr>
          </a:p>
        </p:txBody>
      </p:sp>
      <p:sp>
        <p:nvSpPr>
          <p:cNvPr id="7" name="TextBox 6"/>
          <p:cNvSpPr txBox="1"/>
          <p:nvPr/>
        </p:nvSpPr>
        <p:spPr>
          <a:xfrm>
            <a:off x="3563888" y="6186325"/>
            <a:ext cx="2448272" cy="200055"/>
          </a:xfrm>
          <a:prstGeom prst="rect">
            <a:avLst/>
          </a:prstGeom>
          <a:noFill/>
        </p:spPr>
        <p:txBody>
          <a:bodyPr wrap="square" rtlCol="0">
            <a:spAutoFit/>
          </a:bodyPr>
          <a:lstStyle/>
          <a:p>
            <a:r>
              <a:rPr lang="en-AU" sz="700" dirty="0"/>
              <a:t>http://foxhugh.com/literary-elements/character-analysis/</a:t>
            </a:r>
          </a:p>
        </p:txBody>
      </p:sp>
    </p:spTree>
    <p:extLst>
      <p:ext uri="{BB962C8B-B14F-4D97-AF65-F5344CB8AC3E}">
        <p14:creationId xmlns:p14="http://schemas.microsoft.com/office/powerpoint/2010/main" val="4110645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Major Accomplishments</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761664"/>
            <a:ext cx="7230134" cy="3693319"/>
          </a:xfrm>
          <a:prstGeom prst="rect">
            <a:avLst/>
          </a:prstGeom>
          <a:noFill/>
        </p:spPr>
        <p:txBody>
          <a:bodyPr wrap="square" rtlCol="0">
            <a:spAutoFit/>
          </a:bodyPr>
          <a:lstStyle/>
          <a:p>
            <a:endParaRPr lang="en-AU" dirty="0" smtClean="0">
              <a:latin typeface="Comic Sans MS" pitchFamily="66" charset="0"/>
            </a:endParaRPr>
          </a:p>
          <a:p>
            <a:r>
              <a:rPr lang="en-AU" dirty="0" smtClean="0">
                <a:latin typeface="Comic Sans MS" pitchFamily="66" charset="0"/>
              </a:rPr>
              <a:t>What have they achieved so far in their life or hope to achieve?</a:t>
            </a:r>
          </a:p>
          <a:p>
            <a:endParaRPr lang="en-AU" dirty="0" smtClean="0">
              <a:latin typeface="Comic Sans MS" pitchFamily="66" charset="0"/>
            </a:endParaRPr>
          </a:p>
          <a:p>
            <a:pPr marL="285750" indent="-285750">
              <a:buFont typeface="Arial" panose="020B0604020202020204" pitchFamily="34" charset="0"/>
              <a:buChar char="•"/>
            </a:pPr>
            <a:r>
              <a:rPr lang="en-AU" dirty="0" smtClean="0">
                <a:latin typeface="Comic Sans MS" pitchFamily="66" charset="0"/>
              </a:rPr>
              <a:t>Invented something amazing</a:t>
            </a:r>
          </a:p>
          <a:p>
            <a:pPr marL="285750" indent="-285750">
              <a:buFont typeface="Arial" panose="020B0604020202020204" pitchFamily="34" charset="0"/>
              <a:buChar char="•"/>
            </a:pPr>
            <a:r>
              <a:rPr lang="en-AU" dirty="0" smtClean="0">
                <a:latin typeface="Comic Sans MS" pitchFamily="66" charset="0"/>
              </a:rPr>
              <a:t>Invented a cure for something</a:t>
            </a:r>
          </a:p>
          <a:p>
            <a:pPr marL="285750" indent="-285750">
              <a:buFont typeface="Arial" panose="020B0604020202020204" pitchFamily="34" charset="0"/>
              <a:buChar char="•"/>
            </a:pPr>
            <a:r>
              <a:rPr lang="en-AU" dirty="0" smtClean="0">
                <a:latin typeface="Comic Sans MS" pitchFamily="66" charset="0"/>
              </a:rPr>
              <a:t>Created a weird new form of life</a:t>
            </a:r>
          </a:p>
          <a:p>
            <a:pPr marL="285750" indent="-285750">
              <a:buFont typeface="Arial" panose="020B0604020202020204" pitchFamily="34" charset="0"/>
              <a:buChar char="•"/>
            </a:pPr>
            <a:r>
              <a:rPr lang="en-AU" dirty="0" smtClean="0">
                <a:latin typeface="Comic Sans MS" pitchFamily="66" charset="0"/>
              </a:rPr>
              <a:t>Created a strange weapon</a:t>
            </a:r>
          </a:p>
          <a:p>
            <a:pPr marL="285750" indent="-285750">
              <a:buFont typeface="Arial" panose="020B0604020202020204" pitchFamily="34" charset="0"/>
              <a:buChar char="•"/>
            </a:pPr>
            <a:r>
              <a:rPr lang="en-AU" dirty="0" smtClean="0">
                <a:latin typeface="Comic Sans MS" pitchFamily="66" charset="0"/>
              </a:rPr>
              <a:t>Wrote a book, song, poem, rap</a:t>
            </a:r>
          </a:p>
          <a:p>
            <a:pPr marL="285750" indent="-285750">
              <a:buFont typeface="Arial" panose="020B0604020202020204" pitchFamily="34" charset="0"/>
              <a:buChar char="•"/>
            </a:pPr>
            <a:r>
              <a:rPr lang="en-AU" dirty="0" smtClean="0">
                <a:latin typeface="Comic Sans MS" pitchFamily="66" charset="0"/>
              </a:rPr>
              <a:t>Had their own </a:t>
            </a:r>
            <a:r>
              <a:rPr lang="en-AU" dirty="0" err="1" smtClean="0">
                <a:latin typeface="Comic Sans MS" pitchFamily="66" charset="0"/>
              </a:rPr>
              <a:t>tv</a:t>
            </a:r>
            <a:r>
              <a:rPr lang="en-AU" dirty="0" smtClean="0">
                <a:latin typeface="Comic Sans MS" pitchFamily="66" charset="0"/>
              </a:rPr>
              <a:t> show / website / </a:t>
            </a:r>
            <a:r>
              <a:rPr lang="en-AU" dirty="0" err="1" smtClean="0">
                <a:latin typeface="Comic Sans MS" pitchFamily="66" charset="0"/>
              </a:rPr>
              <a:t>youtube</a:t>
            </a:r>
            <a:r>
              <a:rPr lang="en-AU" dirty="0" smtClean="0">
                <a:latin typeface="Comic Sans MS" pitchFamily="66" charset="0"/>
              </a:rPr>
              <a:t> video</a:t>
            </a:r>
          </a:p>
          <a:p>
            <a:pPr marL="285750" indent="-285750">
              <a:buFont typeface="Arial" panose="020B0604020202020204" pitchFamily="34" charset="0"/>
              <a:buChar char="•"/>
            </a:pPr>
            <a:r>
              <a:rPr lang="en-AU" dirty="0" smtClean="0">
                <a:latin typeface="Comic Sans MS" pitchFamily="66" charset="0"/>
              </a:rPr>
              <a:t>Invented a wonderful new type of food</a:t>
            </a:r>
          </a:p>
          <a:p>
            <a:pPr marL="285750" indent="-285750">
              <a:buFont typeface="Arial" panose="020B0604020202020204" pitchFamily="34" charset="0"/>
              <a:buChar char="•"/>
            </a:pPr>
            <a:r>
              <a:rPr lang="en-AU" dirty="0" smtClean="0">
                <a:latin typeface="Comic Sans MS" pitchFamily="66" charset="0"/>
              </a:rPr>
              <a:t>Painted or sculpted something</a:t>
            </a:r>
          </a:p>
          <a:p>
            <a:pPr marL="285750" indent="-285750">
              <a:buFont typeface="Arial" panose="020B0604020202020204" pitchFamily="34" charset="0"/>
              <a:buChar char="•"/>
            </a:pPr>
            <a:r>
              <a:rPr lang="en-AU" dirty="0" smtClean="0">
                <a:latin typeface="Comic Sans MS" pitchFamily="66" charset="0"/>
              </a:rPr>
              <a:t>Created a new vehicle (think of </a:t>
            </a:r>
            <a:r>
              <a:rPr lang="en-AU" dirty="0" err="1" smtClean="0">
                <a:latin typeface="Comic Sans MS" pitchFamily="66" charset="0"/>
              </a:rPr>
              <a:t>Gru</a:t>
            </a:r>
            <a:r>
              <a:rPr lang="en-AU" dirty="0" smtClean="0">
                <a:latin typeface="Comic Sans MS" pitchFamily="66" charset="0"/>
              </a:rPr>
              <a:t> in Despicable Me with his monstrous ‘car’)</a:t>
            </a:r>
          </a:p>
        </p:txBody>
      </p:sp>
      <p:sp>
        <p:nvSpPr>
          <p:cNvPr id="7" name="TextBox 6"/>
          <p:cNvSpPr txBox="1"/>
          <p:nvPr/>
        </p:nvSpPr>
        <p:spPr>
          <a:xfrm>
            <a:off x="3563888" y="6186325"/>
            <a:ext cx="2448272" cy="200055"/>
          </a:xfrm>
          <a:prstGeom prst="rect">
            <a:avLst/>
          </a:prstGeom>
          <a:noFill/>
        </p:spPr>
        <p:txBody>
          <a:bodyPr wrap="square" rtlCol="0">
            <a:spAutoFit/>
          </a:bodyPr>
          <a:lstStyle/>
          <a:p>
            <a:r>
              <a:rPr lang="en-AU" sz="700" dirty="0"/>
              <a:t>http://foxhugh.com/literary-elements/character-analysis/</a:t>
            </a:r>
          </a:p>
        </p:txBody>
      </p:sp>
    </p:spTree>
    <p:extLst>
      <p:ext uri="{BB962C8B-B14F-4D97-AF65-F5344CB8AC3E}">
        <p14:creationId xmlns:p14="http://schemas.microsoft.com/office/powerpoint/2010/main" val="1816904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fontScale="90000"/>
          </a:bodyPr>
          <a:lstStyle/>
          <a:p>
            <a:r>
              <a:rPr lang="en-AU" sz="3200" b="1" dirty="0" smtClean="0">
                <a:latin typeface="Comic Sans MS" pitchFamily="66" charset="0"/>
              </a:rPr>
              <a:t>Character’s Problems and Challenges</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761664"/>
            <a:ext cx="7230134" cy="5632311"/>
          </a:xfrm>
          <a:prstGeom prst="rect">
            <a:avLst/>
          </a:prstGeom>
          <a:noFill/>
        </p:spPr>
        <p:txBody>
          <a:bodyPr wrap="square" rtlCol="0">
            <a:spAutoFit/>
          </a:bodyPr>
          <a:lstStyle/>
          <a:p>
            <a:r>
              <a:rPr lang="en-AU" dirty="0" smtClean="0">
                <a:latin typeface="Comic Sans MS" pitchFamily="66" charset="0"/>
              </a:rPr>
              <a:t>If nothing went wrong, there would be no story, so you need to come up with some problems or challenges that your character faces. They could be small problems that are part of their everyday life (which makes them interesting and gives you a chance to show their character by how they react when things go wrong), or they may be the big challenge that provides the </a:t>
            </a:r>
            <a:r>
              <a:rPr lang="en-AU" u="sng" dirty="0" smtClean="0">
                <a:latin typeface="Comic Sans MS" pitchFamily="66" charset="0"/>
              </a:rPr>
              <a:t>complication</a:t>
            </a:r>
            <a:r>
              <a:rPr lang="en-AU" dirty="0" smtClean="0">
                <a:latin typeface="Comic Sans MS" pitchFamily="66" charset="0"/>
              </a:rPr>
              <a:t> in the story.</a:t>
            </a:r>
          </a:p>
          <a:p>
            <a:endParaRPr lang="en-AU" dirty="0" smtClean="0">
              <a:latin typeface="Comic Sans MS" pitchFamily="66" charset="0"/>
            </a:endParaRPr>
          </a:p>
          <a:p>
            <a:pPr marL="285750" indent="-285750">
              <a:buFont typeface="Arial" panose="020B0604020202020204" pitchFamily="34" charset="0"/>
              <a:buChar char="•"/>
            </a:pPr>
            <a:r>
              <a:rPr lang="en-AU" dirty="0" smtClean="0">
                <a:latin typeface="Comic Sans MS" pitchFamily="66" charset="0"/>
              </a:rPr>
              <a:t>Bumbling side-kick who ruins things</a:t>
            </a:r>
          </a:p>
          <a:p>
            <a:pPr marL="285750" indent="-285750">
              <a:buFont typeface="Arial" panose="020B0604020202020204" pitchFamily="34" charset="0"/>
              <a:buChar char="•"/>
            </a:pPr>
            <a:r>
              <a:rPr lang="en-AU" dirty="0" smtClean="0">
                <a:latin typeface="Comic Sans MS" pitchFamily="66" charset="0"/>
              </a:rPr>
              <a:t>Other people interfering and thwarting their plans</a:t>
            </a:r>
          </a:p>
          <a:p>
            <a:pPr marL="285750" indent="-285750">
              <a:buFont typeface="Arial" panose="020B0604020202020204" pitchFamily="34" charset="0"/>
              <a:buChar char="•"/>
            </a:pPr>
            <a:r>
              <a:rPr lang="en-AU" dirty="0" smtClean="0">
                <a:latin typeface="Comic Sans MS" pitchFamily="66" charset="0"/>
              </a:rPr>
              <a:t>Getting over a fear of something e.g. spiders, electricity etc.</a:t>
            </a:r>
          </a:p>
          <a:p>
            <a:pPr marL="285750" indent="-285750">
              <a:buFont typeface="Arial" panose="020B0604020202020204" pitchFamily="34" charset="0"/>
              <a:buChar char="•"/>
            </a:pPr>
            <a:r>
              <a:rPr lang="en-AU" dirty="0" smtClean="0">
                <a:latin typeface="Comic Sans MS" pitchFamily="66" charset="0"/>
              </a:rPr>
              <a:t>Talking to people (they are hermits or very shy/nervous/have a speech impediment or bodily impairment)</a:t>
            </a:r>
          </a:p>
          <a:p>
            <a:pPr marL="285750" indent="-285750">
              <a:buFont typeface="Arial" panose="020B0604020202020204" pitchFamily="34" charset="0"/>
              <a:buChar char="•"/>
            </a:pPr>
            <a:r>
              <a:rPr lang="en-AU" dirty="0" smtClean="0">
                <a:latin typeface="Comic Sans MS" pitchFamily="66" charset="0"/>
              </a:rPr>
              <a:t>Getting money or food to live</a:t>
            </a:r>
          </a:p>
          <a:p>
            <a:pPr marL="285750" indent="-285750">
              <a:buFont typeface="Arial" panose="020B0604020202020204" pitchFamily="34" charset="0"/>
              <a:buChar char="•"/>
            </a:pPr>
            <a:r>
              <a:rPr lang="en-AU" dirty="0" smtClean="0">
                <a:latin typeface="Comic Sans MS" pitchFamily="66" charset="0"/>
              </a:rPr>
              <a:t>Finding and kitting out a laboratory</a:t>
            </a:r>
          </a:p>
          <a:p>
            <a:pPr marL="285750" indent="-285750">
              <a:buFont typeface="Arial" panose="020B0604020202020204" pitchFamily="34" charset="0"/>
              <a:buChar char="•"/>
            </a:pPr>
            <a:r>
              <a:rPr lang="en-AU" dirty="0" smtClean="0">
                <a:latin typeface="Comic Sans MS" pitchFamily="66" charset="0"/>
              </a:rPr>
              <a:t>Getting people to believe them / believe in them</a:t>
            </a:r>
          </a:p>
          <a:p>
            <a:pPr marL="285750" indent="-285750">
              <a:buFont typeface="Arial" panose="020B0604020202020204" pitchFamily="34" charset="0"/>
              <a:buChar char="•"/>
            </a:pPr>
            <a:r>
              <a:rPr lang="en-AU" dirty="0" smtClean="0">
                <a:latin typeface="Comic Sans MS" pitchFamily="66" charset="0"/>
              </a:rPr>
              <a:t>Annoying relatives or friends (e.g. mother won’t let them get dirty, or play with friends</a:t>
            </a:r>
          </a:p>
          <a:p>
            <a:pPr marL="285750" indent="-285750">
              <a:buFont typeface="Arial" panose="020B0604020202020204" pitchFamily="34" charset="0"/>
              <a:buChar char="•"/>
            </a:pPr>
            <a:r>
              <a:rPr lang="en-AU" dirty="0" smtClean="0">
                <a:latin typeface="Comic Sans MS" pitchFamily="66" charset="0"/>
              </a:rPr>
              <a:t>Allergy or phobia</a:t>
            </a:r>
          </a:p>
          <a:p>
            <a:pPr marL="285750" indent="-285750">
              <a:buFont typeface="Arial" panose="020B0604020202020204" pitchFamily="34" charset="0"/>
              <a:buChar char="•"/>
            </a:pPr>
            <a:endParaRPr lang="en-AU" dirty="0" smtClean="0">
              <a:latin typeface="Comic Sans MS" pitchFamily="66" charset="0"/>
            </a:endParaRPr>
          </a:p>
        </p:txBody>
      </p:sp>
      <p:sp>
        <p:nvSpPr>
          <p:cNvPr id="7" name="TextBox 6"/>
          <p:cNvSpPr txBox="1"/>
          <p:nvPr/>
        </p:nvSpPr>
        <p:spPr>
          <a:xfrm>
            <a:off x="3563888" y="6186325"/>
            <a:ext cx="2448272" cy="200055"/>
          </a:xfrm>
          <a:prstGeom prst="rect">
            <a:avLst/>
          </a:prstGeom>
          <a:noFill/>
        </p:spPr>
        <p:txBody>
          <a:bodyPr wrap="square" rtlCol="0">
            <a:spAutoFit/>
          </a:bodyPr>
          <a:lstStyle/>
          <a:p>
            <a:r>
              <a:rPr lang="en-AU" sz="700" dirty="0"/>
              <a:t>http://foxhugh.com/literary-elements/character-analysis/</a:t>
            </a:r>
          </a:p>
        </p:txBody>
      </p:sp>
    </p:spTree>
    <p:extLst>
      <p:ext uri="{BB962C8B-B14F-4D97-AF65-F5344CB8AC3E}">
        <p14:creationId xmlns:p14="http://schemas.microsoft.com/office/powerpoint/2010/main" val="25812809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Major Accomplishments</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761664"/>
            <a:ext cx="7230134" cy="5078313"/>
          </a:xfrm>
          <a:prstGeom prst="rect">
            <a:avLst/>
          </a:prstGeom>
          <a:noFill/>
        </p:spPr>
        <p:txBody>
          <a:bodyPr wrap="square" rtlCol="0">
            <a:spAutoFit/>
          </a:bodyPr>
          <a:lstStyle/>
          <a:p>
            <a:endParaRPr lang="en-AU" dirty="0" smtClean="0">
              <a:latin typeface="Comic Sans MS" pitchFamily="66" charset="0"/>
            </a:endParaRPr>
          </a:p>
          <a:p>
            <a:r>
              <a:rPr lang="en-AU" dirty="0" smtClean="0">
                <a:latin typeface="Comic Sans MS" pitchFamily="66" charset="0"/>
              </a:rPr>
              <a:t>What have they achieved so far in their life or hope to achieve?</a:t>
            </a:r>
          </a:p>
          <a:p>
            <a:endParaRPr lang="en-AU" dirty="0" smtClean="0">
              <a:latin typeface="Comic Sans MS" pitchFamily="66" charset="0"/>
            </a:endParaRPr>
          </a:p>
          <a:p>
            <a:pPr marL="285750" indent="-285750">
              <a:buFont typeface="Arial" panose="020B0604020202020204" pitchFamily="34" charset="0"/>
              <a:buChar char="•"/>
            </a:pPr>
            <a:r>
              <a:rPr lang="en-AU" dirty="0" smtClean="0">
                <a:latin typeface="Comic Sans MS" pitchFamily="66" charset="0"/>
              </a:rPr>
              <a:t>Invented something amazing</a:t>
            </a:r>
          </a:p>
          <a:p>
            <a:pPr marL="285750" indent="-285750">
              <a:buFont typeface="Arial" panose="020B0604020202020204" pitchFamily="34" charset="0"/>
              <a:buChar char="•"/>
            </a:pPr>
            <a:r>
              <a:rPr lang="en-AU" dirty="0" smtClean="0">
                <a:latin typeface="Comic Sans MS" pitchFamily="66" charset="0"/>
              </a:rPr>
              <a:t>Invented a cure for something</a:t>
            </a:r>
          </a:p>
          <a:p>
            <a:pPr marL="285750" indent="-285750">
              <a:buFont typeface="Arial" panose="020B0604020202020204" pitchFamily="34" charset="0"/>
              <a:buChar char="•"/>
            </a:pPr>
            <a:r>
              <a:rPr lang="en-AU" dirty="0" smtClean="0">
                <a:latin typeface="Comic Sans MS" pitchFamily="66" charset="0"/>
              </a:rPr>
              <a:t>Created a weird new form of life</a:t>
            </a:r>
          </a:p>
          <a:p>
            <a:pPr marL="285750" indent="-285750">
              <a:buFont typeface="Arial" panose="020B0604020202020204" pitchFamily="34" charset="0"/>
              <a:buChar char="•"/>
            </a:pPr>
            <a:r>
              <a:rPr lang="en-AU" dirty="0" smtClean="0">
                <a:latin typeface="Comic Sans MS" pitchFamily="66" charset="0"/>
              </a:rPr>
              <a:t>Created a strange weapon</a:t>
            </a:r>
          </a:p>
          <a:p>
            <a:pPr marL="285750" indent="-285750">
              <a:buFont typeface="Arial" panose="020B0604020202020204" pitchFamily="34" charset="0"/>
              <a:buChar char="•"/>
            </a:pPr>
            <a:r>
              <a:rPr lang="en-AU" dirty="0" smtClean="0">
                <a:latin typeface="Comic Sans MS" pitchFamily="66" charset="0"/>
              </a:rPr>
              <a:t>Wrote a book, song, poem, rap</a:t>
            </a:r>
          </a:p>
          <a:p>
            <a:pPr marL="285750" indent="-285750">
              <a:buFont typeface="Arial" panose="020B0604020202020204" pitchFamily="34" charset="0"/>
              <a:buChar char="•"/>
            </a:pPr>
            <a:r>
              <a:rPr lang="en-AU" dirty="0" smtClean="0">
                <a:latin typeface="Comic Sans MS" pitchFamily="66" charset="0"/>
              </a:rPr>
              <a:t>Had their own </a:t>
            </a:r>
            <a:r>
              <a:rPr lang="en-AU" dirty="0" err="1" smtClean="0">
                <a:latin typeface="Comic Sans MS" pitchFamily="66" charset="0"/>
              </a:rPr>
              <a:t>tv</a:t>
            </a:r>
            <a:r>
              <a:rPr lang="en-AU" dirty="0" smtClean="0">
                <a:latin typeface="Comic Sans MS" pitchFamily="66" charset="0"/>
              </a:rPr>
              <a:t> show / website / </a:t>
            </a:r>
            <a:r>
              <a:rPr lang="en-AU" dirty="0" err="1" smtClean="0">
                <a:latin typeface="Comic Sans MS" pitchFamily="66" charset="0"/>
              </a:rPr>
              <a:t>youtube</a:t>
            </a:r>
            <a:r>
              <a:rPr lang="en-AU" dirty="0" smtClean="0">
                <a:latin typeface="Comic Sans MS" pitchFamily="66" charset="0"/>
              </a:rPr>
              <a:t> video</a:t>
            </a:r>
          </a:p>
          <a:p>
            <a:pPr marL="285750" indent="-285750">
              <a:buFont typeface="Arial" panose="020B0604020202020204" pitchFamily="34" charset="0"/>
              <a:buChar char="•"/>
            </a:pPr>
            <a:r>
              <a:rPr lang="en-AU" dirty="0" smtClean="0">
                <a:latin typeface="Comic Sans MS" pitchFamily="66" charset="0"/>
              </a:rPr>
              <a:t>Invented a wonderful new type of food</a:t>
            </a:r>
          </a:p>
          <a:p>
            <a:pPr marL="285750" indent="-285750">
              <a:buFont typeface="Arial" panose="020B0604020202020204" pitchFamily="34" charset="0"/>
              <a:buChar char="•"/>
            </a:pPr>
            <a:r>
              <a:rPr lang="en-AU" dirty="0" smtClean="0">
                <a:latin typeface="Comic Sans MS" pitchFamily="66" charset="0"/>
              </a:rPr>
              <a:t>Painted or sculpted something</a:t>
            </a:r>
          </a:p>
          <a:p>
            <a:pPr marL="285750" indent="-285750">
              <a:buFont typeface="Arial" panose="020B0604020202020204" pitchFamily="34" charset="0"/>
              <a:buChar char="•"/>
            </a:pPr>
            <a:r>
              <a:rPr lang="en-AU" dirty="0" smtClean="0">
                <a:latin typeface="Comic Sans MS" pitchFamily="66" charset="0"/>
              </a:rPr>
              <a:t>Created a new vehicle (think of </a:t>
            </a:r>
            <a:r>
              <a:rPr lang="en-AU" dirty="0" err="1" smtClean="0">
                <a:latin typeface="Comic Sans MS" pitchFamily="66" charset="0"/>
              </a:rPr>
              <a:t>Gru</a:t>
            </a:r>
            <a:r>
              <a:rPr lang="en-AU" dirty="0" smtClean="0">
                <a:latin typeface="Comic Sans MS" pitchFamily="66" charset="0"/>
              </a:rPr>
              <a:t> in Despicable Me with his monstrous ‘car’)</a:t>
            </a:r>
          </a:p>
          <a:p>
            <a:pPr marL="285750" indent="-285750">
              <a:buFont typeface="Arial" panose="020B0604020202020204" pitchFamily="34" charset="0"/>
              <a:buChar char="•"/>
            </a:pPr>
            <a:r>
              <a:rPr lang="en-AU" dirty="0" smtClean="0">
                <a:latin typeface="Comic Sans MS" pitchFamily="66" charset="0"/>
              </a:rPr>
              <a:t>Dream of being the most famous scientist the world has ever known</a:t>
            </a:r>
          </a:p>
          <a:p>
            <a:pPr marL="285750" indent="-285750">
              <a:buFont typeface="Arial" panose="020B0604020202020204" pitchFamily="34" charset="0"/>
              <a:buChar char="•"/>
            </a:pPr>
            <a:r>
              <a:rPr lang="en-AU" dirty="0" smtClean="0">
                <a:latin typeface="Comic Sans MS" pitchFamily="66" charset="0"/>
              </a:rPr>
              <a:t>Dream of creating the most amazing thing known to mankind</a:t>
            </a:r>
          </a:p>
          <a:p>
            <a:pPr marL="285750" indent="-285750">
              <a:buFont typeface="Arial" panose="020B0604020202020204" pitchFamily="34" charset="0"/>
              <a:buChar char="•"/>
            </a:pPr>
            <a:r>
              <a:rPr lang="en-AU" dirty="0" smtClean="0">
                <a:latin typeface="Comic Sans MS" pitchFamily="66" charset="0"/>
              </a:rPr>
              <a:t>Dream of saving the world</a:t>
            </a:r>
          </a:p>
          <a:p>
            <a:pPr marL="285750" indent="-285750">
              <a:buFont typeface="Arial" panose="020B0604020202020204" pitchFamily="34" charset="0"/>
              <a:buChar char="•"/>
            </a:pPr>
            <a:r>
              <a:rPr lang="en-AU" dirty="0" smtClean="0">
                <a:latin typeface="Comic Sans MS" pitchFamily="66" charset="0"/>
              </a:rPr>
              <a:t>Dream of destroying the world</a:t>
            </a:r>
          </a:p>
        </p:txBody>
      </p:sp>
      <p:sp>
        <p:nvSpPr>
          <p:cNvPr id="7" name="TextBox 6"/>
          <p:cNvSpPr txBox="1"/>
          <p:nvPr/>
        </p:nvSpPr>
        <p:spPr>
          <a:xfrm>
            <a:off x="3563888" y="6186325"/>
            <a:ext cx="2448272" cy="200055"/>
          </a:xfrm>
          <a:prstGeom prst="rect">
            <a:avLst/>
          </a:prstGeom>
          <a:noFill/>
        </p:spPr>
        <p:txBody>
          <a:bodyPr wrap="square" rtlCol="0">
            <a:spAutoFit/>
          </a:bodyPr>
          <a:lstStyle/>
          <a:p>
            <a:r>
              <a:rPr lang="en-AU" sz="700" dirty="0"/>
              <a:t>http://foxhugh.com/literary-elements/character-analysis/</a:t>
            </a:r>
          </a:p>
        </p:txBody>
      </p:sp>
    </p:spTree>
    <p:extLst>
      <p:ext uri="{BB962C8B-B14F-4D97-AF65-F5344CB8AC3E}">
        <p14:creationId xmlns:p14="http://schemas.microsoft.com/office/powerpoint/2010/main" val="3416255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Cultural / World Identify</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761664"/>
            <a:ext cx="7230134" cy="4801314"/>
          </a:xfrm>
          <a:prstGeom prst="rect">
            <a:avLst/>
          </a:prstGeom>
          <a:noFill/>
        </p:spPr>
        <p:txBody>
          <a:bodyPr wrap="square" rtlCol="0">
            <a:spAutoFit/>
          </a:bodyPr>
          <a:lstStyle/>
          <a:p>
            <a:endParaRPr lang="en-AU" dirty="0" smtClean="0">
              <a:latin typeface="Comic Sans MS" pitchFamily="66" charset="0"/>
            </a:endParaRPr>
          </a:p>
          <a:p>
            <a:r>
              <a:rPr lang="en-AU" dirty="0" smtClean="0">
                <a:latin typeface="Comic Sans MS" pitchFamily="66" charset="0"/>
              </a:rPr>
              <a:t>It is so easy with so much American television on our screens to revert to American style stories, but think carefully about the cultural background of your story.</a:t>
            </a:r>
          </a:p>
          <a:p>
            <a:endParaRPr lang="en-AU" dirty="0">
              <a:latin typeface="Comic Sans MS" pitchFamily="66" charset="0"/>
            </a:endParaRPr>
          </a:p>
          <a:p>
            <a:r>
              <a:rPr lang="en-AU" dirty="0" smtClean="0">
                <a:latin typeface="Comic Sans MS" pitchFamily="66" charset="0"/>
              </a:rPr>
              <a:t>Where is it set? Often it’s easiest to write about things we know, so you could set it somewhere in your own world and not ‘copy’ things that you have already seen in films and on television.</a:t>
            </a:r>
          </a:p>
          <a:p>
            <a:endParaRPr lang="en-AU" dirty="0">
              <a:latin typeface="Comic Sans MS" pitchFamily="66" charset="0"/>
            </a:endParaRPr>
          </a:p>
          <a:p>
            <a:r>
              <a:rPr lang="en-AU" dirty="0" smtClean="0">
                <a:latin typeface="Comic Sans MS" pitchFamily="66" charset="0"/>
              </a:rPr>
              <a:t>Try to be original and don’t let your story be like anything you have already seen and read. </a:t>
            </a:r>
          </a:p>
          <a:p>
            <a:endParaRPr lang="en-AU" dirty="0">
              <a:latin typeface="Comic Sans MS" pitchFamily="66" charset="0"/>
            </a:endParaRPr>
          </a:p>
          <a:p>
            <a:r>
              <a:rPr lang="en-AU" dirty="0" smtClean="0">
                <a:latin typeface="Comic Sans MS" pitchFamily="66" charset="0"/>
              </a:rPr>
              <a:t>If your story is set in Australia, then give it some local ‘flavour’.</a:t>
            </a:r>
          </a:p>
          <a:p>
            <a:endParaRPr lang="en-AU" dirty="0">
              <a:latin typeface="Comic Sans MS" pitchFamily="66" charset="0"/>
            </a:endParaRPr>
          </a:p>
          <a:p>
            <a:r>
              <a:rPr lang="en-AU" dirty="0" smtClean="0">
                <a:latin typeface="Comic Sans MS" pitchFamily="66" charset="0"/>
              </a:rPr>
              <a:t>You also want people to identify with your story and get engrossed, so think about it in the context of the whole world also.</a:t>
            </a:r>
          </a:p>
        </p:txBody>
      </p:sp>
      <p:sp>
        <p:nvSpPr>
          <p:cNvPr id="7" name="TextBox 6"/>
          <p:cNvSpPr txBox="1"/>
          <p:nvPr/>
        </p:nvSpPr>
        <p:spPr>
          <a:xfrm>
            <a:off x="3563888" y="6186325"/>
            <a:ext cx="2448272" cy="200055"/>
          </a:xfrm>
          <a:prstGeom prst="rect">
            <a:avLst/>
          </a:prstGeom>
          <a:noFill/>
        </p:spPr>
        <p:txBody>
          <a:bodyPr wrap="square" rtlCol="0">
            <a:spAutoFit/>
          </a:bodyPr>
          <a:lstStyle/>
          <a:p>
            <a:r>
              <a:rPr lang="en-AU" sz="700" dirty="0"/>
              <a:t>http://foxhugh.com/literary-elements/character-analysis/</a:t>
            </a:r>
          </a:p>
        </p:txBody>
      </p:sp>
    </p:spTree>
    <p:extLst>
      <p:ext uri="{BB962C8B-B14F-4D97-AF65-F5344CB8AC3E}">
        <p14:creationId xmlns:p14="http://schemas.microsoft.com/office/powerpoint/2010/main" val="4033754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Writing Style</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761664"/>
            <a:ext cx="7230134" cy="6832640"/>
          </a:xfrm>
          <a:prstGeom prst="rect">
            <a:avLst/>
          </a:prstGeom>
          <a:noFill/>
        </p:spPr>
        <p:txBody>
          <a:bodyPr wrap="square" rtlCol="0">
            <a:spAutoFit/>
          </a:bodyPr>
          <a:lstStyle/>
          <a:p>
            <a:r>
              <a:rPr lang="en-AU" dirty="0" smtClean="0">
                <a:latin typeface="Comic Sans MS" pitchFamily="66" charset="0"/>
              </a:rPr>
              <a:t>You need to decide if you are writing in</a:t>
            </a:r>
          </a:p>
          <a:p>
            <a:r>
              <a:rPr lang="en-AU" u="sng" dirty="0" smtClean="0">
                <a:latin typeface="Comic Sans MS" pitchFamily="66" charset="0"/>
              </a:rPr>
              <a:t>First person</a:t>
            </a:r>
          </a:p>
          <a:p>
            <a:r>
              <a:rPr lang="en-AU" dirty="0" smtClean="0">
                <a:latin typeface="Comic Sans MS" pitchFamily="66" charset="0"/>
              </a:rPr>
              <a:t>You are in the story, and will use the words I, me, and my throughout the story e.g. Frankenstein is written in first person from the point of view of the monster … “</a:t>
            </a:r>
            <a:r>
              <a:rPr lang="en-AU" sz="1400" i="1" dirty="0" smtClean="0">
                <a:latin typeface="Comic Sans MS" pitchFamily="66" charset="0"/>
              </a:rPr>
              <a:t>There </a:t>
            </a:r>
            <a:r>
              <a:rPr lang="en-AU" sz="1400" i="1" dirty="0">
                <a:latin typeface="Comic Sans MS" pitchFamily="66" charset="0"/>
              </a:rPr>
              <a:t>is love in me the likes of which you've never seen. There is rage in me the likes of which should never escape. If I am not satisfied in the one, I will indulge the other.” </a:t>
            </a:r>
            <a:r>
              <a:rPr lang="en-AU" sz="1400" i="1" dirty="0" smtClean="0">
                <a:latin typeface="Comic Sans MS" pitchFamily="66" charset="0"/>
              </a:rPr>
              <a:t>  Mary Shelley</a:t>
            </a:r>
            <a:endParaRPr lang="en-AU" sz="1400" i="1" dirty="0">
              <a:latin typeface="Comic Sans MS" pitchFamily="66" charset="0"/>
            </a:endParaRPr>
          </a:p>
          <a:p>
            <a:endParaRPr lang="en-AU" dirty="0">
              <a:latin typeface="Comic Sans MS" pitchFamily="66" charset="0"/>
            </a:endParaRPr>
          </a:p>
          <a:p>
            <a:r>
              <a:rPr lang="en-AU" u="sng" dirty="0" smtClean="0">
                <a:latin typeface="Comic Sans MS" pitchFamily="66" charset="0"/>
              </a:rPr>
              <a:t>Third person</a:t>
            </a:r>
          </a:p>
          <a:p>
            <a:r>
              <a:rPr lang="en-AU" dirty="0" smtClean="0">
                <a:latin typeface="Comic Sans MS" pitchFamily="66" charset="0"/>
              </a:rPr>
              <a:t>You are on the outside looking in and will be the narrator, so you will not have the words I, me or me in the story</a:t>
            </a:r>
          </a:p>
          <a:p>
            <a:r>
              <a:rPr lang="en-AU" dirty="0" smtClean="0">
                <a:latin typeface="Comic Sans MS" pitchFamily="66" charset="0"/>
              </a:rPr>
              <a:t>e.g. George’s Marvellous Medicine is written in third person … “</a:t>
            </a:r>
            <a:r>
              <a:rPr lang="en-AU" sz="1400" i="1" dirty="0">
                <a:latin typeface="Comic Sans MS" pitchFamily="66" charset="0"/>
              </a:rPr>
              <a:t>George put the huge saucepan on the </a:t>
            </a:r>
            <a:r>
              <a:rPr lang="en-AU" sz="1400" i="1" dirty="0" smtClean="0">
                <a:latin typeface="Comic Sans MS" pitchFamily="66" charset="0"/>
              </a:rPr>
              <a:t>table.”</a:t>
            </a:r>
            <a:endParaRPr lang="en-AU" sz="1400" i="1" dirty="0">
              <a:latin typeface="Comic Sans MS" pitchFamily="66" charset="0"/>
            </a:endParaRPr>
          </a:p>
          <a:p>
            <a:endParaRPr lang="en-AU" dirty="0">
              <a:latin typeface="Comic Sans MS" pitchFamily="66" charset="0"/>
            </a:endParaRPr>
          </a:p>
          <a:p>
            <a:r>
              <a:rPr lang="en-AU" dirty="0" smtClean="0">
                <a:latin typeface="Comic Sans MS" pitchFamily="66" charset="0"/>
              </a:rPr>
              <a:t>Which ever you choose, you kind of need to stay consistent throughout. Some authors do chop and change, as a way of showing different characters’ points of view and thoughts, but it is generally easier to stick with one, and third person is usually easier to keep with. Just imagine you are a ‘fly on the wall’ watching the events take place, and describe what you see and hear.</a:t>
            </a:r>
          </a:p>
          <a:p>
            <a:pPr marL="285750" indent="-285750">
              <a:buFont typeface="Arial" panose="020B0604020202020204" pitchFamily="34" charset="0"/>
              <a:buChar char="•"/>
            </a:pPr>
            <a:endParaRPr lang="en-AU" dirty="0" smtClean="0">
              <a:latin typeface="Comic Sans MS" pitchFamily="66" charset="0"/>
            </a:endParaRPr>
          </a:p>
          <a:p>
            <a:pPr marL="285750" indent="-285750">
              <a:buFont typeface="Arial" panose="020B0604020202020204" pitchFamily="34" charset="0"/>
              <a:buChar char="•"/>
            </a:pPr>
            <a:endParaRPr lang="en-AU" dirty="0" smtClean="0">
              <a:latin typeface="Comic Sans MS" pitchFamily="66" charset="0"/>
            </a:endParaRPr>
          </a:p>
          <a:p>
            <a:endParaRPr lang="en-AU" dirty="0" smtClean="0">
              <a:latin typeface="Comic Sans MS" pitchFamily="66" charset="0"/>
            </a:endParaRPr>
          </a:p>
        </p:txBody>
      </p:sp>
    </p:spTree>
    <p:extLst>
      <p:ext uri="{BB962C8B-B14F-4D97-AF65-F5344CB8AC3E}">
        <p14:creationId xmlns:p14="http://schemas.microsoft.com/office/powerpoint/2010/main" val="39800136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Secondary Characters</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1498263"/>
            <a:ext cx="7230134" cy="2862322"/>
          </a:xfrm>
          <a:prstGeom prst="rect">
            <a:avLst/>
          </a:prstGeom>
          <a:noFill/>
        </p:spPr>
        <p:txBody>
          <a:bodyPr wrap="square" rtlCol="0">
            <a:spAutoFit/>
          </a:bodyPr>
          <a:lstStyle/>
          <a:p>
            <a:r>
              <a:rPr lang="en-AU" dirty="0" smtClean="0">
                <a:latin typeface="Comic Sans MS" pitchFamily="66" charset="0"/>
              </a:rPr>
              <a:t>Batman  needed a Robin, </a:t>
            </a:r>
            <a:r>
              <a:rPr lang="en-AU" dirty="0" err="1" smtClean="0">
                <a:latin typeface="Comic Sans MS" pitchFamily="66" charset="0"/>
              </a:rPr>
              <a:t>Gru</a:t>
            </a:r>
            <a:r>
              <a:rPr lang="en-AU" dirty="0" smtClean="0">
                <a:latin typeface="Comic Sans MS" pitchFamily="66" charset="0"/>
              </a:rPr>
              <a:t> needed minions, so all good stories need other characters. You now need to build up a side-kick or some other characters for your story.</a:t>
            </a:r>
          </a:p>
          <a:p>
            <a:endParaRPr lang="en-AU" dirty="0">
              <a:latin typeface="Comic Sans MS" pitchFamily="66" charset="0"/>
            </a:endParaRPr>
          </a:p>
          <a:p>
            <a:r>
              <a:rPr lang="en-AU" dirty="0" smtClean="0">
                <a:latin typeface="Comic Sans MS" pitchFamily="66" charset="0"/>
              </a:rPr>
              <a:t>Use the same process we went through to create your mad scientist character and create some other characters for your story.  </a:t>
            </a:r>
          </a:p>
          <a:p>
            <a:endParaRPr lang="en-AU" dirty="0">
              <a:latin typeface="Comic Sans MS" pitchFamily="66" charset="0"/>
            </a:endParaRPr>
          </a:p>
          <a:p>
            <a:r>
              <a:rPr lang="en-AU" dirty="0" smtClean="0">
                <a:latin typeface="Comic Sans MS" pitchFamily="66" charset="0"/>
              </a:rPr>
              <a:t>Good writers put as much effort into ‘drawing’ their secondary characters as they do their main character.</a:t>
            </a:r>
          </a:p>
        </p:txBody>
      </p:sp>
    </p:spTree>
    <p:extLst>
      <p:ext uri="{BB962C8B-B14F-4D97-AF65-F5344CB8AC3E}">
        <p14:creationId xmlns:p14="http://schemas.microsoft.com/office/powerpoint/2010/main" val="83731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Purpose of the Writing</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1498263"/>
            <a:ext cx="7230134" cy="3693319"/>
          </a:xfrm>
          <a:prstGeom prst="rect">
            <a:avLst/>
          </a:prstGeom>
          <a:noFill/>
        </p:spPr>
        <p:txBody>
          <a:bodyPr wrap="square" rtlCol="0">
            <a:spAutoFit/>
          </a:bodyPr>
          <a:lstStyle/>
          <a:p>
            <a:r>
              <a:rPr lang="en-AU" dirty="0" smtClean="0">
                <a:latin typeface="Comic Sans MS" pitchFamily="66" charset="0"/>
              </a:rPr>
              <a:t>Although you are trying to entertain your reader, remember we are focussing on characterisation. You will be assessed on how well you build your characters, and you show your characters by …</a:t>
            </a:r>
          </a:p>
          <a:p>
            <a:endParaRPr lang="en-AU" dirty="0">
              <a:latin typeface="Comic Sans MS" pitchFamily="66" charset="0"/>
            </a:endParaRPr>
          </a:p>
          <a:p>
            <a:r>
              <a:rPr lang="en-AU" dirty="0" smtClean="0">
                <a:latin typeface="Comic Sans MS" pitchFamily="66" charset="0"/>
              </a:rPr>
              <a:t>What they say</a:t>
            </a:r>
          </a:p>
          <a:p>
            <a:endParaRPr lang="en-AU" dirty="0">
              <a:latin typeface="Comic Sans MS" pitchFamily="66" charset="0"/>
            </a:endParaRPr>
          </a:p>
          <a:p>
            <a:r>
              <a:rPr lang="en-AU" dirty="0" smtClean="0">
                <a:latin typeface="Comic Sans MS" pitchFamily="66" charset="0"/>
              </a:rPr>
              <a:t>What they think</a:t>
            </a:r>
          </a:p>
          <a:p>
            <a:endParaRPr lang="en-AU" dirty="0">
              <a:latin typeface="Comic Sans MS" pitchFamily="66" charset="0"/>
            </a:endParaRPr>
          </a:p>
          <a:p>
            <a:r>
              <a:rPr lang="en-AU" dirty="0" smtClean="0">
                <a:latin typeface="Comic Sans MS" pitchFamily="66" charset="0"/>
              </a:rPr>
              <a:t>What they look like</a:t>
            </a:r>
          </a:p>
          <a:p>
            <a:endParaRPr lang="en-AU" dirty="0">
              <a:latin typeface="Comic Sans MS" pitchFamily="66" charset="0"/>
            </a:endParaRPr>
          </a:p>
          <a:p>
            <a:r>
              <a:rPr lang="en-AU" dirty="0" smtClean="0">
                <a:latin typeface="Comic Sans MS" pitchFamily="66" charset="0"/>
              </a:rPr>
              <a:t>What they do</a:t>
            </a:r>
          </a:p>
          <a:p>
            <a:endParaRPr lang="en-AU" dirty="0">
              <a:latin typeface="Comic Sans MS" pitchFamily="66" charset="0"/>
            </a:endParaRPr>
          </a:p>
          <a:p>
            <a:r>
              <a:rPr lang="en-AU" dirty="0" smtClean="0">
                <a:latin typeface="Comic Sans MS" pitchFamily="66" charset="0"/>
              </a:rPr>
              <a:t>How other characters react to them</a:t>
            </a:r>
          </a:p>
        </p:txBody>
      </p:sp>
    </p:spTree>
    <p:extLst>
      <p:ext uri="{BB962C8B-B14F-4D97-AF65-F5344CB8AC3E}">
        <p14:creationId xmlns:p14="http://schemas.microsoft.com/office/powerpoint/2010/main" val="30411517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Important Details</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27584" y="1498263"/>
            <a:ext cx="7230134" cy="3139321"/>
          </a:xfrm>
          <a:prstGeom prst="rect">
            <a:avLst/>
          </a:prstGeom>
          <a:noFill/>
        </p:spPr>
        <p:txBody>
          <a:bodyPr wrap="square" rtlCol="0">
            <a:spAutoFit/>
          </a:bodyPr>
          <a:lstStyle/>
          <a:p>
            <a:r>
              <a:rPr lang="en-AU" dirty="0" smtClean="0">
                <a:latin typeface="Comic Sans MS" pitchFamily="66" charset="0"/>
              </a:rPr>
              <a:t>Where is it going to be set (setting)</a:t>
            </a:r>
          </a:p>
          <a:p>
            <a:endParaRPr lang="en-AU" dirty="0">
              <a:latin typeface="Comic Sans MS" pitchFamily="66" charset="0"/>
            </a:endParaRPr>
          </a:p>
          <a:p>
            <a:r>
              <a:rPr lang="en-AU" dirty="0" smtClean="0">
                <a:latin typeface="Comic Sans MS" pitchFamily="66" charset="0"/>
              </a:rPr>
              <a:t>When is it occurring  (past, present, future)</a:t>
            </a:r>
          </a:p>
          <a:p>
            <a:endParaRPr lang="en-AU" dirty="0">
              <a:latin typeface="Comic Sans MS" pitchFamily="66" charset="0"/>
            </a:endParaRPr>
          </a:p>
          <a:p>
            <a:r>
              <a:rPr lang="en-AU" dirty="0" smtClean="0">
                <a:latin typeface="Comic Sans MS" pitchFamily="66" charset="0"/>
              </a:rPr>
              <a:t>Who is also going to be in the story?</a:t>
            </a:r>
          </a:p>
          <a:p>
            <a:endParaRPr lang="en-AU" dirty="0">
              <a:latin typeface="Comic Sans MS" pitchFamily="66" charset="0"/>
            </a:endParaRPr>
          </a:p>
          <a:p>
            <a:r>
              <a:rPr lang="en-AU" dirty="0" smtClean="0">
                <a:latin typeface="Comic Sans MS" pitchFamily="66" charset="0"/>
              </a:rPr>
              <a:t>What will the major complication be?</a:t>
            </a:r>
          </a:p>
          <a:p>
            <a:endParaRPr lang="en-AU" dirty="0">
              <a:latin typeface="Comic Sans MS" pitchFamily="66" charset="0"/>
            </a:endParaRPr>
          </a:p>
          <a:p>
            <a:r>
              <a:rPr lang="en-AU" dirty="0" smtClean="0">
                <a:latin typeface="Comic Sans MS" pitchFamily="66" charset="0"/>
              </a:rPr>
              <a:t>How will the complication be resolved?</a:t>
            </a:r>
          </a:p>
          <a:p>
            <a:endParaRPr lang="en-AU" dirty="0">
              <a:latin typeface="Comic Sans MS" pitchFamily="66" charset="0"/>
            </a:endParaRPr>
          </a:p>
          <a:p>
            <a:r>
              <a:rPr lang="en-AU" dirty="0" smtClean="0">
                <a:latin typeface="Comic Sans MS" pitchFamily="66" charset="0"/>
              </a:rPr>
              <a:t>How does the character/s change because of their experience?</a:t>
            </a:r>
          </a:p>
        </p:txBody>
      </p:sp>
    </p:spTree>
    <p:extLst>
      <p:ext uri="{BB962C8B-B14F-4D97-AF65-F5344CB8AC3E}">
        <p14:creationId xmlns:p14="http://schemas.microsoft.com/office/powerpoint/2010/main" val="19779891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For example …</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687550" y="826504"/>
            <a:ext cx="7628692" cy="5909310"/>
          </a:xfrm>
          <a:prstGeom prst="rect">
            <a:avLst/>
          </a:prstGeom>
          <a:noFill/>
        </p:spPr>
        <p:txBody>
          <a:bodyPr wrap="square" rtlCol="0">
            <a:spAutoFit/>
          </a:bodyPr>
          <a:lstStyle/>
          <a:p>
            <a:r>
              <a:rPr lang="en-AU" u="sng" dirty="0" smtClean="0">
                <a:latin typeface="Comic Sans MS" pitchFamily="66" charset="0"/>
              </a:rPr>
              <a:t>Plot: </a:t>
            </a:r>
          </a:p>
          <a:p>
            <a:r>
              <a:rPr lang="en-AU" dirty="0" smtClean="0">
                <a:latin typeface="Comic Sans MS" pitchFamily="66" charset="0"/>
              </a:rPr>
              <a:t>Misunderstood weird, mad scientist  is trying to invent an amazing new machine that will clean up all the rubbish in the world</a:t>
            </a:r>
          </a:p>
          <a:p>
            <a:r>
              <a:rPr lang="en-AU" u="sng" dirty="0" smtClean="0">
                <a:latin typeface="Comic Sans MS" pitchFamily="66" charset="0"/>
              </a:rPr>
              <a:t>Setting:</a:t>
            </a:r>
          </a:p>
          <a:p>
            <a:r>
              <a:rPr lang="en-AU" dirty="0" smtClean="0">
                <a:latin typeface="Comic Sans MS" pitchFamily="66" charset="0"/>
              </a:rPr>
              <a:t>In a laboratory in a space station that is orbiting the Earth</a:t>
            </a:r>
          </a:p>
          <a:p>
            <a:r>
              <a:rPr lang="en-AU" u="sng" dirty="0" smtClean="0">
                <a:latin typeface="Comic Sans MS" pitchFamily="66" charset="0"/>
              </a:rPr>
              <a:t>When</a:t>
            </a:r>
            <a:r>
              <a:rPr lang="en-AU" dirty="0" smtClean="0">
                <a:latin typeface="Comic Sans MS" pitchFamily="66" charset="0"/>
              </a:rPr>
              <a:t>:</a:t>
            </a:r>
            <a:br>
              <a:rPr lang="en-AU" dirty="0" smtClean="0">
                <a:latin typeface="Comic Sans MS" pitchFamily="66" charset="0"/>
              </a:rPr>
            </a:br>
            <a:r>
              <a:rPr lang="en-AU" dirty="0" smtClean="0">
                <a:latin typeface="Comic Sans MS" pitchFamily="66" charset="0"/>
              </a:rPr>
              <a:t>In the year 2054</a:t>
            </a:r>
          </a:p>
          <a:p>
            <a:r>
              <a:rPr lang="en-AU" u="sng" dirty="0" smtClean="0">
                <a:latin typeface="Comic Sans MS" pitchFamily="66" charset="0"/>
              </a:rPr>
              <a:t>Characters:</a:t>
            </a:r>
            <a:br>
              <a:rPr lang="en-AU" u="sng" dirty="0" smtClean="0">
                <a:latin typeface="Comic Sans MS" pitchFamily="66" charset="0"/>
              </a:rPr>
            </a:br>
            <a:r>
              <a:rPr lang="en-AU" dirty="0" smtClean="0">
                <a:latin typeface="Comic Sans MS" pitchFamily="66" charset="0"/>
              </a:rPr>
              <a:t>Professor </a:t>
            </a:r>
            <a:r>
              <a:rPr lang="en-AU" dirty="0" err="1" smtClean="0">
                <a:latin typeface="Comic Sans MS" pitchFamily="66" charset="0"/>
              </a:rPr>
              <a:t>Pimplepocket</a:t>
            </a:r>
            <a:r>
              <a:rPr lang="en-AU" dirty="0">
                <a:latin typeface="Comic Sans MS" pitchFamily="66" charset="0"/>
              </a:rPr>
              <a:t> </a:t>
            </a:r>
            <a:r>
              <a:rPr lang="en-AU" dirty="0" smtClean="0">
                <a:latin typeface="Comic Sans MS" pitchFamily="66" charset="0"/>
              </a:rPr>
              <a:t>and her two trusty side-kicks named Listen and Learn. Listen is very stupid and never listens and Learn is always hitting him with </a:t>
            </a:r>
            <a:r>
              <a:rPr lang="en-AU" dirty="0" err="1" smtClean="0">
                <a:latin typeface="Comic Sans MS" pitchFamily="66" charset="0"/>
              </a:rPr>
              <a:t>ping-pong</a:t>
            </a:r>
            <a:r>
              <a:rPr lang="en-AU" dirty="0" smtClean="0">
                <a:latin typeface="Comic Sans MS" pitchFamily="66" charset="0"/>
              </a:rPr>
              <a:t> paddle. He isn’t very bright either. She also has a talking pet blue-tongue called Lick and a skink called Flick.</a:t>
            </a:r>
          </a:p>
          <a:p>
            <a:r>
              <a:rPr lang="en-AU" u="sng" dirty="0" smtClean="0">
                <a:latin typeface="Comic Sans MS" pitchFamily="66" charset="0"/>
              </a:rPr>
              <a:t>Complication:</a:t>
            </a:r>
          </a:p>
          <a:p>
            <a:r>
              <a:rPr lang="en-AU" dirty="0" smtClean="0">
                <a:latin typeface="Comic Sans MS" pitchFamily="66" charset="0"/>
              </a:rPr>
              <a:t>The machine she creates starts cleaning up everything, including buildings, people etc.</a:t>
            </a:r>
          </a:p>
          <a:p>
            <a:r>
              <a:rPr lang="en-AU" u="sng" dirty="0" smtClean="0">
                <a:latin typeface="Comic Sans MS" pitchFamily="66" charset="0"/>
              </a:rPr>
              <a:t>How it is Resolved:</a:t>
            </a:r>
          </a:p>
          <a:p>
            <a:r>
              <a:rPr lang="en-AU" dirty="0" smtClean="0">
                <a:latin typeface="Comic Sans MS" pitchFamily="66" charset="0"/>
              </a:rPr>
              <a:t>Professor </a:t>
            </a:r>
            <a:r>
              <a:rPr lang="en-AU" dirty="0" err="1" smtClean="0">
                <a:latin typeface="Comic Sans MS" pitchFamily="66" charset="0"/>
              </a:rPr>
              <a:t>Pimplepocket</a:t>
            </a:r>
            <a:r>
              <a:rPr lang="en-AU" dirty="0" smtClean="0">
                <a:latin typeface="Comic Sans MS" pitchFamily="66" charset="0"/>
              </a:rPr>
              <a:t> creates a machine that makes Lick and Flick grow until they are enormous and then they go and eat up the machine that has gone wrong. It all returns to normal and she learns not to mess with things she shouldn’t.</a:t>
            </a:r>
          </a:p>
          <a:p>
            <a:endParaRPr lang="en-AU" dirty="0" smtClean="0">
              <a:latin typeface="Comic Sans MS" pitchFamily="66" charset="0"/>
            </a:endParaRPr>
          </a:p>
        </p:txBody>
      </p:sp>
    </p:spTree>
    <p:extLst>
      <p:ext uri="{BB962C8B-B14F-4D97-AF65-F5344CB8AC3E}">
        <p14:creationId xmlns:p14="http://schemas.microsoft.com/office/powerpoint/2010/main" val="188092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7550" y="683475"/>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707231" y="980728"/>
            <a:ext cx="7056784" cy="5570756"/>
          </a:xfrm>
          <a:prstGeom prst="rect">
            <a:avLst/>
          </a:prstGeom>
          <a:noFill/>
        </p:spPr>
        <p:txBody>
          <a:bodyPr wrap="square" rtlCol="0">
            <a:spAutoFit/>
          </a:bodyPr>
          <a:lstStyle/>
          <a:p>
            <a:r>
              <a:rPr lang="en-AU" sz="2000" dirty="0" smtClean="0">
                <a:latin typeface="Comic Sans MS" pitchFamily="66" charset="0"/>
              </a:rPr>
              <a:t>By the end of this unit I hope you can …</a:t>
            </a:r>
          </a:p>
          <a:p>
            <a:endParaRPr lang="en-AU" sz="2000" dirty="0">
              <a:latin typeface="Comic Sans MS" pitchFamily="66" charset="0"/>
            </a:endParaRPr>
          </a:p>
          <a:p>
            <a:pPr marL="342900" indent="-342900">
              <a:buFont typeface="Arial" panose="020B0604020202020204" pitchFamily="34" charset="0"/>
              <a:buChar char="•"/>
            </a:pPr>
            <a:r>
              <a:rPr lang="en-AU" sz="2000" dirty="0" smtClean="0">
                <a:latin typeface="Comic Sans MS" pitchFamily="66" charset="0"/>
              </a:rPr>
              <a:t>Listen to spoken texts and justify your opinions about ideas, characters and events</a:t>
            </a:r>
          </a:p>
          <a:p>
            <a:pPr marL="342900" indent="-342900">
              <a:buFont typeface="Arial" panose="020B0604020202020204" pitchFamily="34" charset="0"/>
              <a:buChar char="•"/>
            </a:pPr>
            <a:r>
              <a:rPr lang="en-AU" sz="2000" dirty="0" smtClean="0">
                <a:latin typeface="Comic Sans MS" pitchFamily="66" charset="0"/>
              </a:rPr>
              <a:t>Interpret and analyse pictures, also justifying your answers</a:t>
            </a:r>
          </a:p>
          <a:p>
            <a:pPr marL="342900" indent="-342900">
              <a:buFont typeface="Arial" panose="020B0604020202020204" pitchFamily="34" charset="0"/>
              <a:buChar char="•"/>
            </a:pPr>
            <a:r>
              <a:rPr lang="en-AU" sz="2000" dirty="0" smtClean="0">
                <a:latin typeface="Comic Sans MS" pitchFamily="66" charset="0"/>
              </a:rPr>
              <a:t>Understand, analyse and make inferences about characters, events and ideas</a:t>
            </a:r>
          </a:p>
          <a:p>
            <a:pPr marL="342900" indent="-342900">
              <a:buFont typeface="Arial" panose="020B0604020202020204" pitchFamily="34" charset="0"/>
              <a:buChar char="•"/>
            </a:pPr>
            <a:r>
              <a:rPr lang="en-AU" sz="2000" dirty="0" smtClean="0">
                <a:latin typeface="Comic Sans MS" pitchFamily="66" charset="0"/>
              </a:rPr>
              <a:t>Recognise and discuss how composers (writers) represent characters in certain ways</a:t>
            </a:r>
          </a:p>
          <a:p>
            <a:pPr marL="342900" indent="-342900">
              <a:buFont typeface="Arial" panose="020B0604020202020204" pitchFamily="34" charset="0"/>
              <a:buChar char="•"/>
            </a:pPr>
            <a:r>
              <a:rPr lang="en-AU" sz="2000" dirty="0" smtClean="0">
                <a:latin typeface="Comic Sans MS" pitchFamily="66" charset="0"/>
              </a:rPr>
              <a:t>Recognise how composers create tension </a:t>
            </a:r>
          </a:p>
          <a:p>
            <a:pPr marL="342900" indent="-342900">
              <a:buFont typeface="Arial" panose="020B0604020202020204" pitchFamily="34" charset="0"/>
              <a:buChar char="•"/>
            </a:pPr>
            <a:r>
              <a:rPr lang="en-AU" sz="2000" dirty="0" smtClean="0">
                <a:latin typeface="Comic Sans MS" pitchFamily="66" charset="0"/>
              </a:rPr>
              <a:t>Identify and explain what composers do to engage readers/viewers</a:t>
            </a:r>
          </a:p>
          <a:p>
            <a:pPr marL="342900" indent="-342900">
              <a:buFont typeface="Arial" panose="020B0604020202020204" pitchFamily="34" charset="0"/>
              <a:buChar char="•"/>
            </a:pPr>
            <a:r>
              <a:rPr lang="en-AU" sz="2000" dirty="0" smtClean="0">
                <a:latin typeface="Comic Sans MS" pitchFamily="66" charset="0"/>
              </a:rPr>
              <a:t>Use some of these skills to create your own Mad Science story</a:t>
            </a:r>
          </a:p>
          <a:p>
            <a:pPr marL="342900" indent="-342900">
              <a:buFont typeface="Arial" panose="020B0604020202020204" pitchFamily="34" charset="0"/>
              <a:buChar char="•"/>
            </a:pPr>
            <a:endParaRPr lang="en-AU" sz="2000" dirty="0">
              <a:latin typeface="Comic Sans MS" pitchFamily="66" charset="0"/>
            </a:endParaRPr>
          </a:p>
          <a:p>
            <a:r>
              <a:rPr lang="en-AU" dirty="0">
                <a:latin typeface="Comic Sans MS" pitchFamily="66" charset="0"/>
              </a:rPr>
              <a:t/>
            </a:r>
            <a:br>
              <a:rPr lang="en-AU" dirty="0">
                <a:latin typeface="Comic Sans MS" pitchFamily="66" charset="0"/>
              </a:rPr>
            </a:br>
            <a:endParaRPr lang="en-AU" dirty="0">
              <a:latin typeface="Comic Sans MS" pitchFamily="66"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4681837"/>
            <a:ext cx="2990850" cy="1714500"/>
          </a:xfrm>
          <a:prstGeom prst="rect">
            <a:avLst/>
          </a:prstGeom>
        </p:spPr>
      </p:pic>
    </p:spTree>
    <p:extLst>
      <p:ext uri="{BB962C8B-B14F-4D97-AF65-F5344CB8AC3E}">
        <p14:creationId xmlns:p14="http://schemas.microsoft.com/office/powerpoint/2010/main" val="34381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anim calcmode="lin" valueType="num">
                                      <p:cBhvr>
                                        <p:cTn id="1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anim calcmode="lin" valueType="num">
                                      <p:cBhvr>
                                        <p:cTn id="4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animEffect transition="in" filter="fade">
                                      <p:cBhvr>
                                        <p:cTn id="53" dur="1000"/>
                                        <p:tgtEl>
                                          <p:spTgt spid="4">
                                            <p:txEl>
                                              <p:pRg st="8" end="8"/>
                                            </p:txEl>
                                          </p:spTgt>
                                        </p:tgtEl>
                                      </p:cBhvr>
                                    </p:animEffect>
                                    <p:anim calcmode="lin" valueType="num">
                                      <p:cBhvr>
                                        <p:cTn id="5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Tip</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69404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781232" y="813374"/>
            <a:ext cx="7243474" cy="5078313"/>
          </a:xfrm>
          <a:prstGeom prst="rect">
            <a:avLst/>
          </a:prstGeom>
          <a:noFill/>
        </p:spPr>
        <p:txBody>
          <a:bodyPr wrap="square" rtlCol="0">
            <a:spAutoFit/>
          </a:bodyPr>
          <a:lstStyle/>
          <a:p>
            <a:r>
              <a:rPr lang="en-AU" dirty="0">
                <a:latin typeface="Comic Sans MS" pitchFamily="66" charset="0"/>
              </a:rPr>
              <a:t> </a:t>
            </a:r>
            <a:r>
              <a:rPr lang="en-AU" dirty="0" smtClean="0">
                <a:latin typeface="Comic Sans MS" pitchFamily="66" charset="0"/>
              </a:rPr>
              <a:t>You can’t really write a good story without a plan. Even if you don’t stick to it and change once you start writing, you still need a plan. If you don’t, guess what happens? </a:t>
            </a:r>
            <a:endParaRPr lang="en-AU" dirty="0">
              <a:latin typeface="Comic Sans MS" pitchFamily="66" charset="0"/>
            </a:endParaRPr>
          </a:p>
          <a:p>
            <a:r>
              <a:rPr lang="en-AU" dirty="0" smtClean="0">
                <a:latin typeface="Comic Sans MS" pitchFamily="66" charset="0"/>
              </a:rPr>
              <a:t>And then … blah </a:t>
            </a:r>
            <a:r>
              <a:rPr lang="en-AU" dirty="0" err="1" smtClean="0">
                <a:latin typeface="Comic Sans MS" pitchFamily="66" charset="0"/>
              </a:rPr>
              <a:t>blah</a:t>
            </a:r>
            <a:r>
              <a:rPr lang="en-AU" dirty="0" smtClean="0">
                <a:latin typeface="Comic Sans MS" pitchFamily="66" charset="0"/>
              </a:rPr>
              <a:t> .. and then … blah </a:t>
            </a:r>
            <a:r>
              <a:rPr lang="en-AU" dirty="0" err="1" smtClean="0">
                <a:latin typeface="Comic Sans MS" pitchFamily="66" charset="0"/>
              </a:rPr>
              <a:t>blah</a:t>
            </a:r>
            <a:r>
              <a:rPr lang="en-AU" dirty="0" smtClean="0">
                <a:latin typeface="Comic Sans MS" pitchFamily="66" charset="0"/>
              </a:rPr>
              <a:t> … and then …</a:t>
            </a:r>
          </a:p>
          <a:p>
            <a:r>
              <a:rPr lang="en-AU" u="sng" dirty="0">
                <a:latin typeface="Comic Sans MS" pitchFamily="66" charset="0"/>
              </a:rPr>
              <a:t>Y</a:t>
            </a:r>
            <a:r>
              <a:rPr lang="en-AU" u="sng" dirty="0" smtClean="0">
                <a:latin typeface="Comic Sans MS" pitchFamily="66" charset="0"/>
              </a:rPr>
              <a:t>ou need to remember:</a:t>
            </a:r>
          </a:p>
          <a:p>
            <a:pPr marL="285750" indent="-285750">
              <a:buFont typeface="Arial" panose="020B0604020202020204" pitchFamily="34" charset="0"/>
              <a:buChar char="•"/>
            </a:pPr>
            <a:r>
              <a:rPr lang="en-AU" dirty="0" smtClean="0">
                <a:latin typeface="Comic Sans MS" pitchFamily="66" charset="0"/>
              </a:rPr>
              <a:t>describe what people are feeling</a:t>
            </a:r>
          </a:p>
          <a:p>
            <a:pPr marL="285750" indent="-285750">
              <a:buFont typeface="Arial" panose="020B0604020202020204" pitchFamily="34" charset="0"/>
              <a:buChar char="•"/>
            </a:pPr>
            <a:r>
              <a:rPr lang="en-AU" dirty="0" smtClean="0">
                <a:latin typeface="Comic Sans MS" pitchFamily="66" charset="0"/>
              </a:rPr>
              <a:t>say what people are thinking</a:t>
            </a:r>
          </a:p>
          <a:p>
            <a:pPr marL="285750" indent="-285750">
              <a:buFont typeface="Arial" panose="020B0604020202020204" pitchFamily="34" charset="0"/>
              <a:buChar char="•"/>
            </a:pPr>
            <a:r>
              <a:rPr lang="en-AU" dirty="0" smtClean="0">
                <a:latin typeface="Comic Sans MS" pitchFamily="66" charset="0"/>
              </a:rPr>
              <a:t>describe what is going on around the action</a:t>
            </a:r>
          </a:p>
          <a:p>
            <a:pPr marL="285750" indent="-285750">
              <a:buFont typeface="Arial" panose="020B0604020202020204" pitchFamily="34" charset="0"/>
              <a:buChar char="•"/>
            </a:pPr>
            <a:r>
              <a:rPr lang="en-AU" dirty="0" smtClean="0">
                <a:latin typeface="Comic Sans MS" pitchFamily="66" charset="0"/>
              </a:rPr>
              <a:t>what setting and events look like</a:t>
            </a:r>
          </a:p>
          <a:p>
            <a:pPr marL="285750" indent="-285750">
              <a:buFont typeface="Arial" panose="020B0604020202020204" pitchFamily="34" charset="0"/>
              <a:buChar char="•"/>
            </a:pPr>
            <a:r>
              <a:rPr lang="en-AU" dirty="0" smtClean="0">
                <a:latin typeface="Comic Sans MS" pitchFamily="66" charset="0"/>
              </a:rPr>
              <a:t>every time someone </a:t>
            </a:r>
            <a:r>
              <a:rPr lang="en-AU" u="sng" dirty="0" smtClean="0">
                <a:latin typeface="Comic Sans MS" pitchFamily="66" charset="0"/>
              </a:rPr>
              <a:t>new</a:t>
            </a:r>
            <a:r>
              <a:rPr lang="en-AU" dirty="0" smtClean="0">
                <a:latin typeface="Comic Sans MS" pitchFamily="66" charset="0"/>
              </a:rPr>
              <a:t> speaks, use new line, and speech marks</a:t>
            </a:r>
          </a:p>
          <a:p>
            <a:pPr marL="285750" indent="-285750">
              <a:buFont typeface="Arial" panose="020B0604020202020204" pitchFamily="34" charset="0"/>
              <a:buChar char="•"/>
            </a:pPr>
            <a:endParaRPr lang="en-AU" dirty="0">
              <a:latin typeface="Comic Sans MS" pitchFamily="66" charset="0"/>
            </a:endParaRPr>
          </a:p>
          <a:p>
            <a:r>
              <a:rPr lang="en-AU" dirty="0" smtClean="0">
                <a:latin typeface="Comic Sans MS" pitchFamily="66" charset="0"/>
              </a:rPr>
              <a:t>The best way make sure it is good is to READ IT ALOUD many times as you go, and every time you say, ‘Oh’, that means you need to fix something.</a:t>
            </a:r>
          </a:p>
          <a:p>
            <a:endParaRPr lang="en-AU" dirty="0">
              <a:latin typeface="Comic Sans MS" pitchFamily="66" charset="0"/>
            </a:endParaRPr>
          </a:p>
          <a:p>
            <a:r>
              <a:rPr lang="en-AU" dirty="0" err="1" smtClean="0">
                <a:latin typeface="Comic Sans MS" pitchFamily="66" charset="0"/>
              </a:rPr>
              <a:t>p.s.</a:t>
            </a:r>
            <a:r>
              <a:rPr lang="en-AU" dirty="0" smtClean="0">
                <a:latin typeface="Comic Sans MS" pitchFamily="66" charset="0"/>
              </a:rPr>
              <a:t> don’t make it too long either (</a:t>
            </a:r>
            <a:r>
              <a:rPr lang="en-AU" dirty="0" err="1" smtClean="0">
                <a:latin typeface="Comic Sans MS" pitchFamily="66" charset="0"/>
              </a:rPr>
              <a:t>booorrrring</a:t>
            </a:r>
            <a:r>
              <a:rPr lang="en-AU" dirty="0" smtClean="0">
                <a:latin typeface="Comic Sans MS" pitchFamily="66" charset="0"/>
              </a:rPr>
              <a:t>) , about 2 typed pages should do it, in font no larger than size 14 (but quality is more important than quantity)</a:t>
            </a:r>
          </a:p>
        </p:txBody>
      </p:sp>
    </p:spTree>
    <p:extLst>
      <p:ext uri="{BB962C8B-B14F-4D97-AF65-F5344CB8AC3E}">
        <p14:creationId xmlns:p14="http://schemas.microsoft.com/office/powerpoint/2010/main" val="140019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21967"/>
            <a:ext cx="3618148" cy="288032"/>
          </a:xfrm>
        </p:spPr>
        <p:txBody>
          <a:bodyPr>
            <a:noAutofit/>
          </a:bodyPr>
          <a:lstStyle/>
          <a:p>
            <a:r>
              <a:rPr lang="en-AU" sz="3200" b="1" dirty="0" smtClean="0">
                <a:latin typeface="Comic Sans MS" pitchFamily="66" charset="0"/>
              </a:rPr>
              <a:t>Movie Posters</a:t>
            </a:r>
            <a:endParaRPr lang="en-AU" sz="3200" b="1" dirty="0">
              <a:latin typeface="Comic Sans MS" pitchFamily="66" charset="0"/>
            </a:endParaRPr>
          </a:p>
        </p:txBody>
      </p:sp>
      <p:sp>
        <p:nvSpPr>
          <p:cNvPr id="7" name="TextBox 6"/>
          <p:cNvSpPr txBox="1"/>
          <p:nvPr/>
        </p:nvSpPr>
        <p:spPr>
          <a:xfrm>
            <a:off x="138661" y="498848"/>
            <a:ext cx="8964488" cy="1015663"/>
          </a:xfrm>
          <a:prstGeom prst="rect">
            <a:avLst/>
          </a:prstGeom>
          <a:noFill/>
        </p:spPr>
        <p:txBody>
          <a:bodyPr wrap="square" rtlCol="0">
            <a:spAutoFit/>
          </a:bodyPr>
          <a:lstStyle/>
          <a:p>
            <a:r>
              <a:rPr lang="en-AU" sz="1400" i="1" dirty="0" smtClean="0"/>
              <a:t>Have a look at these posters advertising mad scientist movies. Look at the way that colour, images and text have been used together. What part draws your eyes first? Is there framing, or vectors that draw your attention to some parts first? How have things changed over time with movie posters? Where do you think we will go to next?</a:t>
            </a:r>
            <a:r>
              <a:rPr lang="en-AU" dirty="0"/>
              <a:t/>
            </a:r>
            <a:br>
              <a:rPr lang="en-AU" dirty="0"/>
            </a:br>
            <a:endParaRPr lang="en-AU" dirty="0"/>
          </a:p>
        </p:txBody>
      </p:sp>
      <p:pic>
        <p:nvPicPr>
          <p:cNvPr id="5" name="Picture 4"/>
          <p:cNvPicPr>
            <a:picLocks noChangeAspect="1"/>
          </p:cNvPicPr>
          <p:nvPr/>
        </p:nvPicPr>
        <p:blipFill>
          <a:blip r:embed="rId3"/>
          <a:stretch>
            <a:fillRect/>
          </a:stretch>
        </p:blipFill>
        <p:spPr>
          <a:xfrm>
            <a:off x="195327" y="1268760"/>
            <a:ext cx="1836421" cy="2808312"/>
          </a:xfrm>
          <a:prstGeom prst="rect">
            <a:avLst/>
          </a:prstGeom>
        </p:spPr>
      </p:pic>
      <p:pic>
        <p:nvPicPr>
          <p:cNvPr id="6" name="Picture 5"/>
          <p:cNvPicPr>
            <a:picLocks noChangeAspect="1"/>
          </p:cNvPicPr>
          <p:nvPr/>
        </p:nvPicPr>
        <p:blipFill>
          <a:blip r:embed="rId4"/>
          <a:stretch>
            <a:fillRect/>
          </a:stretch>
        </p:blipFill>
        <p:spPr>
          <a:xfrm>
            <a:off x="2206838" y="1268760"/>
            <a:ext cx="1846133" cy="2808312"/>
          </a:xfrm>
          <a:prstGeom prst="rect">
            <a:avLst/>
          </a:prstGeom>
        </p:spPr>
      </p:pic>
      <p:pic>
        <p:nvPicPr>
          <p:cNvPr id="8" name="Picture 7"/>
          <p:cNvPicPr>
            <a:picLocks noChangeAspect="1"/>
          </p:cNvPicPr>
          <p:nvPr/>
        </p:nvPicPr>
        <p:blipFill>
          <a:blip r:embed="rId5"/>
          <a:stretch>
            <a:fillRect/>
          </a:stretch>
        </p:blipFill>
        <p:spPr>
          <a:xfrm>
            <a:off x="4228061" y="1759847"/>
            <a:ext cx="2247900" cy="1733550"/>
          </a:xfrm>
          <a:prstGeom prst="rect">
            <a:avLst/>
          </a:prstGeom>
        </p:spPr>
      </p:pic>
      <p:pic>
        <p:nvPicPr>
          <p:cNvPr id="9" name="Picture 8"/>
          <p:cNvPicPr>
            <a:picLocks noChangeAspect="1"/>
          </p:cNvPicPr>
          <p:nvPr/>
        </p:nvPicPr>
        <p:blipFill>
          <a:blip r:embed="rId6"/>
          <a:stretch>
            <a:fillRect/>
          </a:stretch>
        </p:blipFill>
        <p:spPr>
          <a:xfrm>
            <a:off x="6886153" y="1279670"/>
            <a:ext cx="1653938" cy="2459063"/>
          </a:xfrm>
          <a:prstGeom prst="rect">
            <a:avLst/>
          </a:prstGeom>
        </p:spPr>
      </p:pic>
      <p:pic>
        <p:nvPicPr>
          <p:cNvPr id="10" name="Picture 9"/>
          <p:cNvPicPr>
            <a:picLocks noChangeAspect="1"/>
          </p:cNvPicPr>
          <p:nvPr/>
        </p:nvPicPr>
        <p:blipFill>
          <a:blip r:embed="rId7"/>
          <a:stretch>
            <a:fillRect/>
          </a:stretch>
        </p:blipFill>
        <p:spPr>
          <a:xfrm>
            <a:off x="4407399" y="3738733"/>
            <a:ext cx="2068562" cy="3006427"/>
          </a:xfrm>
          <a:prstGeom prst="rect">
            <a:avLst/>
          </a:prstGeom>
        </p:spPr>
      </p:pic>
      <p:pic>
        <p:nvPicPr>
          <p:cNvPr id="11" name="Picture 10"/>
          <p:cNvPicPr>
            <a:picLocks noChangeAspect="1"/>
          </p:cNvPicPr>
          <p:nvPr/>
        </p:nvPicPr>
        <p:blipFill>
          <a:blip r:embed="rId8"/>
          <a:stretch>
            <a:fillRect/>
          </a:stretch>
        </p:blipFill>
        <p:spPr>
          <a:xfrm>
            <a:off x="215082" y="4109151"/>
            <a:ext cx="1796910" cy="2774429"/>
          </a:xfrm>
          <a:prstGeom prst="rect">
            <a:avLst/>
          </a:prstGeom>
        </p:spPr>
      </p:pic>
      <p:pic>
        <p:nvPicPr>
          <p:cNvPr id="12" name="Picture 11"/>
          <p:cNvPicPr>
            <a:picLocks noChangeAspect="1"/>
          </p:cNvPicPr>
          <p:nvPr/>
        </p:nvPicPr>
        <p:blipFill>
          <a:blip r:embed="rId9"/>
          <a:stretch>
            <a:fillRect/>
          </a:stretch>
        </p:blipFill>
        <p:spPr>
          <a:xfrm>
            <a:off x="6923672" y="4077072"/>
            <a:ext cx="1927940" cy="2570587"/>
          </a:xfrm>
          <a:prstGeom prst="rect">
            <a:avLst/>
          </a:prstGeom>
        </p:spPr>
      </p:pic>
      <p:pic>
        <p:nvPicPr>
          <p:cNvPr id="13" name="Picture 12"/>
          <p:cNvPicPr>
            <a:picLocks noChangeAspect="1"/>
          </p:cNvPicPr>
          <p:nvPr/>
        </p:nvPicPr>
        <p:blipFill>
          <a:blip r:embed="rId10"/>
          <a:stretch>
            <a:fillRect/>
          </a:stretch>
        </p:blipFill>
        <p:spPr>
          <a:xfrm>
            <a:off x="2246807" y="4142878"/>
            <a:ext cx="1766194" cy="2613967"/>
          </a:xfrm>
          <a:prstGeom prst="rect">
            <a:avLst/>
          </a:prstGeom>
        </p:spPr>
      </p:pic>
    </p:spTree>
    <p:extLst>
      <p:ext uri="{BB962C8B-B14F-4D97-AF65-F5344CB8AC3E}">
        <p14:creationId xmlns:p14="http://schemas.microsoft.com/office/powerpoint/2010/main" val="42310323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21967"/>
            <a:ext cx="3618148" cy="288032"/>
          </a:xfrm>
        </p:spPr>
        <p:txBody>
          <a:bodyPr>
            <a:noAutofit/>
          </a:bodyPr>
          <a:lstStyle/>
          <a:p>
            <a:r>
              <a:rPr lang="en-AU" sz="3200" b="1" dirty="0" smtClean="0">
                <a:latin typeface="Comic Sans MS" pitchFamily="66" charset="0"/>
              </a:rPr>
              <a:t>Roald Dahl</a:t>
            </a:r>
            <a:endParaRPr lang="en-AU" sz="3200" b="1" dirty="0">
              <a:latin typeface="Comic Sans MS" pitchFamily="66" charset="0"/>
            </a:endParaRPr>
          </a:p>
        </p:txBody>
      </p:sp>
      <p:sp>
        <p:nvSpPr>
          <p:cNvPr id="7" name="TextBox 6"/>
          <p:cNvSpPr txBox="1"/>
          <p:nvPr/>
        </p:nvSpPr>
        <p:spPr>
          <a:xfrm>
            <a:off x="171841" y="764704"/>
            <a:ext cx="8720639" cy="5786199"/>
          </a:xfrm>
          <a:prstGeom prst="rect">
            <a:avLst/>
          </a:prstGeom>
          <a:solidFill>
            <a:schemeClr val="bg1"/>
          </a:solidFill>
        </p:spPr>
        <p:txBody>
          <a:bodyPr wrap="square" rtlCol="0">
            <a:spAutoFit/>
          </a:bodyPr>
          <a:lstStyle/>
          <a:p>
            <a:r>
              <a:rPr lang="en-AU" dirty="0" smtClean="0"/>
              <a:t>His </a:t>
            </a:r>
            <a:r>
              <a:rPr lang="en-AU" dirty="0"/>
              <a:t>parents were from Norway, but he was born in Wales, 1916. The family used to spend the summer holidays on a little Norwegian island, swimming, fishing and going by boat. When Roald was four years old, his father died, so his mother had to organise the trip alone for herself and her six children. </a:t>
            </a:r>
            <a:br>
              <a:rPr lang="en-AU" dirty="0"/>
            </a:br>
            <a:r>
              <a:rPr lang="en-AU" dirty="0"/>
              <a:t/>
            </a:r>
            <a:br>
              <a:rPr lang="en-AU" dirty="0"/>
            </a:br>
            <a:r>
              <a:rPr lang="en-AU" dirty="0"/>
              <a:t>At school, he was always homesick. At St. Peter's Prep School, all the letters home were controlled by the headmaster, and afterwards at Repton Public School, he had to wear a horrible school uniform [with braces, waist coat, hat and lots of buttons, all black]. The younger boys were often punished by the headmaster and the older boys called prefects. </a:t>
            </a:r>
            <a:r>
              <a:rPr lang="en-AU" dirty="0" smtClean="0"/>
              <a:t> His headmaster was </a:t>
            </a:r>
            <a:r>
              <a:rPr lang="en-AU" dirty="0"/>
              <a:t>so cruel, that he </a:t>
            </a:r>
            <a:r>
              <a:rPr lang="en-AU" dirty="0" smtClean="0"/>
              <a:t>made boys </a:t>
            </a:r>
            <a:r>
              <a:rPr lang="en-AU" dirty="0"/>
              <a:t>pause after each beat to smoke his pipe and talk about sins and wrongdoing, while the boy had to remain kneeling. After ten beats, the victim was told to wash away the blood first, before putting on the trousers. </a:t>
            </a:r>
            <a:endParaRPr lang="en-AU" dirty="0" smtClean="0"/>
          </a:p>
          <a:p>
            <a:endParaRPr lang="en-AU" dirty="0" smtClean="0"/>
          </a:p>
          <a:p>
            <a:r>
              <a:rPr lang="en-AU" dirty="0" smtClean="0"/>
              <a:t>After </a:t>
            </a:r>
            <a:r>
              <a:rPr lang="en-AU" dirty="0"/>
              <a:t>school, Roald Dahl didn't go to university, but applied for a job at the Shell company, because he was sure they would send him abroad. He was sent to East Africa, where he got the adventure he wanted: great heat, crocodiles, snakes and </a:t>
            </a:r>
            <a:r>
              <a:rPr lang="en-AU" dirty="0" smtClean="0"/>
              <a:t>safaris</a:t>
            </a:r>
            <a:r>
              <a:rPr lang="en-AU" dirty="0"/>
              <a:t>. He lived in the jungle, learned to speak Swahili and suffered from malaria. When the second World War broke out, he went to Nairobi to join the Royal Air Force. He was a fighter pilot and shot down German planes and got shot down himself. After 6 months in hospital he flew again. </a:t>
            </a:r>
            <a:r>
              <a:rPr lang="en-AU" sz="1400" dirty="0"/>
              <a:t/>
            </a:r>
            <a:br>
              <a:rPr lang="en-AU" sz="1400" dirty="0"/>
            </a:br>
            <a:r>
              <a:rPr lang="en-AU" sz="1400" dirty="0"/>
              <a:t/>
            </a:r>
            <a:br>
              <a:rPr lang="en-AU" sz="1400" dirty="0"/>
            </a:br>
            <a:endParaRPr lang="en-AU" sz="1400" dirty="0"/>
          </a:p>
        </p:txBody>
      </p:sp>
      <p:sp>
        <p:nvSpPr>
          <p:cNvPr id="3" name="TextBox 2"/>
          <p:cNvSpPr txBox="1"/>
          <p:nvPr/>
        </p:nvSpPr>
        <p:spPr>
          <a:xfrm>
            <a:off x="3059832" y="181317"/>
            <a:ext cx="4896544" cy="369332"/>
          </a:xfrm>
          <a:prstGeom prst="rect">
            <a:avLst/>
          </a:prstGeom>
          <a:noFill/>
        </p:spPr>
        <p:txBody>
          <a:bodyPr wrap="square" rtlCol="0">
            <a:spAutoFit/>
          </a:bodyPr>
          <a:lstStyle/>
          <a:p>
            <a:r>
              <a:rPr lang="en-AU" dirty="0"/>
              <a:t>http://www.roalddahl.com/</a:t>
            </a:r>
          </a:p>
        </p:txBody>
      </p:sp>
    </p:spTree>
    <p:extLst>
      <p:ext uri="{BB962C8B-B14F-4D97-AF65-F5344CB8AC3E}">
        <p14:creationId xmlns:p14="http://schemas.microsoft.com/office/powerpoint/2010/main" val="22286668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21967"/>
            <a:ext cx="3618148" cy="288032"/>
          </a:xfrm>
        </p:spPr>
        <p:txBody>
          <a:bodyPr>
            <a:noAutofit/>
          </a:bodyPr>
          <a:lstStyle/>
          <a:p>
            <a:r>
              <a:rPr lang="en-AU" sz="3200" b="1" dirty="0" smtClean="0">
                <a:latin typeface="Comic Sans MS" pitchFamily="66" charset="0"/>
              </a:rPr>
              <a:t>Roald Dahl</a:t>
            </a:r>
            <a:endParaRPr lang="en-AU" sz="3200" b="1" dirty="0">
              <a:latin typeface="Comic Sans MS" pitchFamily="66" charset="0"/>
            </a:endParaRPr>
          </a:p>
        </p:txBody>
      </p:sp>
      <p:sp>
        <p:nvSpPr>
          <p:cNvPr id="7" name="TextBox 6"/>
          <p:cNvSpPr txBox="1"/>
          <p:nvPr/>
        </p:nvSpPr>
        <p:spPr>
          <a:xfrm>
            <a:off x="171841" y="764704"/>
            <a:ext cx="8720639" cy="3724096"/>
          </a:xfrm>
          <a:prstGeom prst="rect">
            <a:avLst/>
          </a:prstGeom>
          <a:solidFill>
            <a:schemeClr val="bg1"/>
          </a:solidFill>
        </p:spPr>
        <p:txBody>
          <a:bodyPr wrap="square" rtlCol="0">
            <a:spAutoFit/>
          </a:bodyPr>
          <a:lstStyle/>
          <a:p>
            <a:r>
              <a:rPr lang="en-AU" sz="1600" dirty="0" smtClean="0"/>
              <a:t>In </a:t>
            </a:r>
            <a:r>
              <a:rPr lang="en-AU" sz="1600" dirty="0"/>
              <a:t>1942, he went to Washington as Assistant Air Attaché. There, he started writing short stories. In 1943, he published his first children's book "The Gremlins " with Walt Disney and in 1945 his first book of short stories appeared in the US. His marriage with the actress Patricia Neal was unhappy. </a:t>
            </a:r>
            <a:r>
              <a:rPr lang="en-AU" sz="1600" dirty="0" smtClean="0"/>
              <a:t>He </a:t>
            </a:r>
            <a:r>
              <a:rPr lang="en-AU" sz="1600" dirty="0"/>
              <a:t>got divorced in 1983 and married Felicity Crosland. He </a:t>
            </a:r>
            <a:r>
              <a:rPr lang="en-AU" sz="1600" dirty="0" smtClean="0"/>
              <a:t>received </a:t>
            </a:r>
            <a:r>
              <a:rPr lang="en-AU" sz="1600" dirty="0"/>
              <a:t>several awards, such as the Edgar Allan Poe Award. </a:t>
            </a:r>
            <a:br>
              <a:rPr lang="en-AU" sz="1600" dirty="0"/>
            </a:br>
            <a:endParaRPr lang="en-AU" sz="1600" dirty="0" smtClean="0"/>
          </a:p>
          <a:p>
            <a:r>
              <a:rPr lang="en-AU" sz="1600" dirty="0" smtClean="0"/>
              <a:t>His </a:t>
            </a:r>
            <a:r>
              <a:rPr lang="en-AU" sz="1600" dirty="0"/>
              <a:t>books are mostly fantasy, and full of imagination. </a:t>
            </a:r>
            <a:r>
              <a:rPr lang="en-AU" sz="1600" dirty="0" smtClean="0"/>
              <a:t>About </a:t>
            </a:r>
            <a:r>
              <a:rPr lang="en-AU" sz="1600" dirty="0"/>
              <a:t>his children's stories he said once: "I make my points by exaggerating wildly. That's the only way to get through to children." Roald Dahl is perhaps the most popular and best-selling children's book author. However, these stories are so sarcastic and humorous, that also adults appreciate reading them. </a:t>
            </a:r>
            <a:br>
              <a:rPr lang="en-AU" sz="1600" dirty="0"/>
            </a:br>
            <a:r>
              <a:rPr lang="en-AU" sz="1600" dirty="0"/>
              <a:t/>
            </a:r>
            <a:br>
              <a:rPr lang="en-AU" sz="1600" dirty="0"/>
            </a:br>
            <a:r>
              <a:rPr lang="en-AU" sz="1600" dirty="0"/>
              <a:t>Roald Dahl died in November 1990. The Times called him "one of the most widely read and influential writers of our generation" </a:t>
            </a:r>
            <a:endParaRPr lang="en-AU" sz="1600" dirty="0" smtClean="0"/>
          </a:p>
          <a:p>
            <a:endParaRPr lang="en-AU" sz="1400" dirty="0"/>
          </a:p>
          <a:p>
            <a:r>
              <a:rPr lang="en-AU" sz="1400" dirty="0" smtClean="0"/>
              <a:t>Excerpts from Wikipedia Roald Dahl</a:t>
            </a:r>
            <a:endParaRPr lang="en-AU" dirty="0"/>
          </a:p>
        </p:txBody>
      </p:sp>
    </p:spTree>
    <p:extLst>
      <p:ext uri="{BB962C8B-B14F-4D97-AF65-F5344CB8AC3E}">
        <p14:creationId xmlns:p14="http://schemas.microsoft.com/office/powerpoint/2010/main" val="907372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2"/>
          <a:stretch>
            <a:fillRect/>
          </a:stretch>
        </p:blipFill>
        <p:spPr>
          <a:xfrm>
            <a:off x="3033712" y="3120231"/>
            <a:ext cx="3076575" cy="1485900"/>
          </a:xfrm>
          <a:prstGeom prst="rect">
            <a:avLst/>
          </a:prstGeom>
        </p:spPr>
      </p:pic>
    </p:spTree>
    <p:extLst>
      <p:ext uri="{BB962C8B-B14F-4D97-AF65-F5344CB8AC3E}">
        <p14:creationId xmlns:p14="http://schemas.microsoft.com/office/powerpoint/2010/main" val="4271747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95357" y="72419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1140471" y="1628800"/>
            <a:ext cx="5015705" cy="4339650"/>
          </a:xfrm>
          <a:prstGeom prst="rect">
            <a:avLst/>
          </a:prstGeom>
          <a:noFill/>
        </p:spPr>
        <p:txBody>
          <a:bodyPr wrap="square" rtlCol="0">
            <a:spAutoFit/>
          </a:bodyPr>
          <a:lstStyle/>
          <a:p>
            <a:r>
              <a:rPr lang="en-AU" sz="2000" dirty="0">
                <a:latin typeface="Comic Sans MS" pitchFamily="66" charset="0"/>
              </a:rPr>
              <a:t>Mad scientists and weird science have long been part of our culture, and that of many other cultures around the world. In Western culture, it was given a big push by the famous work of an author named Mary </a:t>
            </a:r>
            <a:r>
              <a:rPr lang="en-AU" sz="2000" dirty="0" smtClean="0">
                <a:latin typeface="Comic Sans MS" pitchFamily="66" charset="0"/>
              </a:rPr>
              <a:t>Shelley </a:t>
            </a:r>
            <a:r>
              <a:rPr lang="en-AU" sz="2000" dirty="0">
                <a:latin typeface="Comic Sans MS" pitchFamily="66" charset="0"/>
              </a:rPr>
              <a:t>– ‘Frankenstein’. She is known as the first science fiction writer. The monster created in this book was not called Frankenstein, that was the name of the scientist who created him, but over time, the name has just kind of stuck.</a:t>
            </a:r>
          </a:p>
          <a:p>
            <a:r>
              <a:rPr lang="en-AU" dirty="0">
                <a:latin typeface="Comic Sans MS" pitchFamily="66" charset="0"/>
              </a:rPr>
              <a:t/>
            </a:r>
            <a:br>
              <a:rPr lang="en-AU" dirty="0">
                <a:latin typeface="Comic Sans MS" pitchFamily="66" charset="0"/>
              </a:rPr>
            </a:br>
            <a:endParaRPr lang="en-AU" dirty="0">
              <a:latin typeface="Comic Sans MS" pitchFamily="66"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2497832"/>
            <a:ext cx="2934072" cy="3912096"/>
          </a:xfrm>
          <a:prstGeom prst="rect">
            <a:avLst/>
          </a:prstGeom>
        </p:spPr>
      </p:pic>
    </p:spTree>
    <p:extLst>
      <p:ext uri="{BB962C8B-B14F-4D97-AF65-F5344CB8AC3E}">
        <p14:creationId xmlns:p14="http://schemas.microsoft.com/office/powerpoint/2010/main" val="385177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95357" y="724190"/>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1223628" y="1104627"/>
            <a:ext cx="5292588" cy="5262979"/>
          </a:xfrm>
          <a:prstGeom prst="rect">
            <a:avLst/>
          </a:prstGeom>
          <a:noFill/>
        </p:spPr>
        <p:txBody>
          <a:bodyPr wrap="square" rtlCol="0">
            <a:spAutoFit/>
          </a:bodyPr>
          <a:lstStyle/>
          <a:p>
            <a:r>
              <a:rPr lang="en-AU" sz="2400" dirty="0" smtClean="0">
                <a:latin typeface="Comic Sans MS" pitchFamily="66" charset="0"/>
              </a:rPr>
              <a:t>So </a:t>
            </a:r>
            <a:r>
              <a:rPr lang="en-AU" sz="2400" dirty="0">
                <a:latin typeface="Comic Sans MS" pitchFamily="66" charset="0"/>
              </a:rPr>
              <a:t>where did this idea of bringing a monster to life really come from? At the time that Mary Shelly wrote her story, many strange experiments were being performed using electricity which was quite a new phenomenon at this time. But it has been suggested that in her travels, Mary </a:t>
            </a:r>
            <a:r>
              <a:rPr lang="en-AU" sz="2400" dirty="0" smtClean="0">
                <a:latin typeface="Comic Sans MS" pitchFamily="66" charset="0"/>
              </a:rPr>
              <a:t>Shelley </a:t>
            </a:r>
            <a:r>
              <a:rPr lang="en-AU" sz="2400" dirty="0">
                <a:latin typeface="Comic Sans MS" pitchFamily="66" charset="0"/>
              </a:rPr>
              <a:t>may have heard about the famous Golem of Czechoslovakia and this may be what her story was based on. Others have suggested it came from a dream she had as a child.</a:t>
            </a:r>
          </a:p>
        </p:txBody>
      </p:sp>
      <p:pic>
        <p:nvPicPr>
          <p:cNvPr id="2" name="Picture 1"/>
          <p:cNvPicPr>
            <a:picLocks noChangeAspect="1"/>
          </p:cNvPicPr>
          <p:nvPr/>
        </p:nvPicPr>
        <p:blipFill>
          <a:blip r:embed="rId4"/>
          <a:stretch>
            <a:fillRect/>
          </a:stretch>
        </p:blipFill>
        <p:spPr>
          <a:xfrm>
            <a:off x="6135351" y="3736116"/>
            <a:ext cx="2047875" cy="2552700"/>
          </a:xfrm>
          <a:prstGeom prst="rect">
            <a:avLst/>
          </a:prstGeom>
        </p:spPr>
      </p:pic>
    </p:spTree>
    <p:extLst>
      <p:ext uri="{BB962C8B-B14F-4D97-AF65-F5344CB8AC3E}">
        <p14:creationId xmlns:p14="http://schemas.microsoft.com/office/powerpoint/2010/main" val="40226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7584" y="5439"/>
            <a:ext cx="7772400" cy="1470025"/>
          </a:xfrm>
        </p:spPr>
        <p:txBody>
          <a:bodyPr>
            <a:normAutofit/>
          </a:bodyPr>
          <a:lstStyle/>
          <a:p>
            <a:r>
              <a:rPr lang="en-AU" sz="3200" b="1" dirty="0" smtClean="0">
                <a:latin typeface="Comic Sans MS" pitchFamily="66" charset="0"/>
              </a:rPr>
              <a:t>Where did it start? </a:t>
            </a:r>
            <a:endParaRPr lang="en-AU" sz="3200" b="1" dirty="0">
              <a:latin typeface="Comic Sans MS" pitchFamily="66"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39"/>
            <a:ext cx="9144000" cy="7381344"/>
          </a:xfrm>
          <a:prstGeom prst="rect">
            <a:avLst/>
          </a:prstGeom>
        </p:spPr>
      </p:pic>
      <p:sp>
        <p:nvSpPr>
          <p:cNvPr id="3" name="Subtitle 2"/>
          <p:cNvSpPr>
            <a:spLocks noGrp="1"/>
          </p:cNvSpPr>
          <p:nvPr>
            <p:ph type="subTitle" idx="1"/>
          </p:nvPr>
        </p:nvSpPr>
        <p:spPr>
          <a:xfrm>
            <a:off x="2925029" y="836711"/>
            <a:ext cx="5319379" cy="5642527"/>
          </a:xfrm>
        </p:spPr>
        <p:txBody>
          <a:bodyPr>
            <a:normAutofit fontScale="92500" lnSpcReduction="10000"/>
          </a:bodyPr>
          <a:lstStyle/>
          <a:p>
            <a:r>
              <a:rPr lang="en-AU" altLang="en-US" sz="2400" i="1" dirty="0" smtClean="0">
                <a:solidFill>
                  <a:schemeClr val="tx1"/>
                </a:solidFill>
                <a:latin typeface="Calibri" panose="020F0502020204030204" pitchFamily="34" charset="0"/>
              </a:rPr>
              <a:t>A Jewish Rabbi from Prague </a:t>
            </a:r>
            <a:r>
              <a:rPr lang="en-AU" altLang="en-US" sz="2400" i="1" dirty="0">
                <a:solidFill>
                  <a:schemeClr val="tx1"/>
                </a:solidFill>
                <a:latin typeface="Calibri" panose="020F0502020204030204" pitchFamily="34" charset="0"/>
              </a:rPr>
              <a:t>was said to have created a </a:t>
            </a:r>
            <a:r>
              <a:rPr lang="en-AU" altLang="en-US" sz="2400" i="1" dirty="0" smtClean="0">
                <a:solidFill>
                  <a:schemeClr val="tx1"/>
                </a:solidFill>
                <a:latin typeface="Calibri" panose="020F0502020204030204" pitchFamily="34" charset="0"/>
              </a:rPr>
              <a:t>‘golem’ from dirt and mud. He brought it to life using special holy and magic words, and some of these were written on the monster’s forehead. The Rabbi created the monstrous golem in </a:t>
            </a:r>
            <a:r>
              <a:rPr lang="en-AU" altLang="en-US" sz="2400" i="1" dirty="0">
                <a:solidFill>
                  <a:schemeClr val="tx1"/>
                </a:solidFill>
                <a:latin typeface="Calibri" panose="020F0502020204030204" pitchFamily="34" charset="0"/>
              </a:rPr>
              <a:t>order to protect the Jews of Prague from </a:t>
            </a:r>
            <a:r>
              <a:rPr lang="en-AU" altLang="en-US" sz="2400" i="1" dirty="0" smtClean="0">
                <a:solidFill>
                  <a:schemeClr val="tx1"/>
                </a:solidFill>
                <a:latin typeface="Calibri" panose="020F0502020204030204" pitchFamily="34" charset="0"/>
              </a:rPr>
              <a:t>‘pogroms’ </a:t>
            </a:r>
            <a:r>
              <a:rPr lang="en-AU" altLang="en-US" sz="2400" i="1" dirty="0">
                <a:solidFill>
                  <a:schemeClr val="tx1"/>
                </a:solidFill>
                <a:latin typeface="Calibri" panose="020F0502020204030204" pitchFamily="34" charset="0"/>
              </a:rPr>
              <a:t>in 1730. </a:t>
            </a:r>
            <a:r>
              <a:rPr lang="en-AU" altLang="en-US" sz="2400" i="1" dirty="0" smtClean="0">
                <a:solidFill>
                  <a:schemeClr val="tx1"/>
                </a:solidFill>
                <a:latin typeface="Calibri" panose="020F0502020204030204" pitchFamily="34" charset="0"/>
              </a:rPr>
              <a:t>The golem was an enormous monster who was supposed to keep the Jewish people safe from others who were trying to kill them. However the Rabbi could not keep control of the golem, and it started attacking the people it was supposed to be protecting. When </a:t>
            </a:r>
            <a:r>
              <a:rPr lang="en-AU" altLang="en-US" sz="2400" i="1" dirty="0">
                <a:solidFill>
                  <a:schemeClr val="tx1"/>
                </a:solidFill>
                <a:latin typeface="Calibri" panose="020F0502020204030204" pitchFamily="34" charset="0"/>
              </a:rPr>
              <a:t>the golem </a:t>
            </a:r>
            <a:r>
              <a:rPr lang="en-AU" altLang="en-US" sz="2400" i="1" dirty="0" smtClean="0">
                <a:solidFill>
                  <a:schemeClr val="tx1"/>
                </a:solidFill>
                <a:latin typeface="Calibri" panose="020F0502020204030204" pitchFamily="34" charset="0"/>
              </a:rPr>
              <a:t>got very out </a:t>
            </a:r>
            <a:r>
              <a:rPr lang="en-AU" altLang="en-US" sz="2400" i="1" dirty="0">
                <a:solidFill>
                  <a:schemeClr val="tx1"/>
                </a:solidFill>
                <a:latin typeface="Calibri" panose="020F0502020204030204" pitchFamily="34" charset="0"/>
              </a:rPr>
              <a:t>of hand, the </a:t>
            </a:r>
            <a:r>
              <a:rPr lang="en-AU" altLang="en-US" sz="2400" i="1" dirty="0" smtClean="0">
                <a:solidFill>
                  <a:schemeClr val="tx1"/>
                </a:solidFill>
                <a:latin typeface="Calibri" panose="020F0502020204030204" pitchFamily="34" charset="0"/>
              </a:rPr>
              <a:t>Rabbi </a:t>
            </a:r>
            <a:r>
              <a:rPr lang="en-AU" altLang="en-US" sz="2400" i="1" dirty="0">
                <a:solidFill>
                  <a:schemeClr val="tx1"/>
                </a:solidFill>
                <a:latin typeface="Calibri" panose="020F0502020204030204" pitchFamily="34" charset="0"/>
              </a:rPr>
              <a:t>took </a:t>
            </a:r>
            <a:r>
              <a:rPr lang="en-AU" altLang="en-US" sz="2400" i="1" dirty="0" smtClean="0">
                <a:solidFill>
                  <a:schemeClr val="tx1"/>
                </a:solidFill>
                <a:latin typeface="Calibri" panose="020F0502020204030204" pitchFamily="34" charset="0"/>
              </a:rPr>
              <a:t>the special name </a:t>
            </a:r>
            <a:r>
              <a:rPr lang="en-AU" altLang="en-US" sz="2400" i="1" dirty="0">
                <a:solidFill>
                  <a:schemeClr val="tx1"/>
                </a:solidFill>
                <a:latin typeface="Calibri" panose="020F0502020204030204" pitchFamily="34" charset="0"/>
              </a:rPr>
              <a:t>from </a:t>
            </a:r>
            <a:r>
              <a:rPr lang="en-AU" altLang="en-US" sz="2400" i="1" dirty="0" smtClean="0">
                <a:solidFill>
                  <a:schemeClr val="tx1"/>
                </a:solidFill>
                <a:latin typeface="Calibri" panose="020F0502020204030204" pitchFamily="34" charset="0"/>
              </a:rPr>
              <a:t>off the monster’s </a:t>
            </a:r>
            <a:r>
              <a:rPr lang="en-AU" altLang="en-US" sz="2400" i="1" dirty="0">
                <a:solidFill>
                  <a:schemeClr val="tx1"/>
                </a:solidFill>
                <a:latin typeface="Calibri" panose="020F0502020204030204" pitchFamily="34" charset="0"/>
              </a:rPr>
              <a:t>forehead and </a:t>
            </a:r>
            <a:r>
              <a:rPr lang="en-AU" altLang="en-US" sz="2400" i="1" dirty="0" smtClean="0">
                <a:solidFill>
                  <a:schemeClr val="tx1"/>
                </a:solidFill>
                <a:latin typeface="Calibri" panose="020F0502020204030204" pitchFamily="34" charset="0"/>
              </a:rPr>
              <a:t>turned the golem back to dust. Supposedly, the dust is still hidden in an attic somewhere in the area.</a:t>
            </a:r>
            <a:endParaRPr lang="en-AU" altLang="en-US" sz="2400" i="1" dirty="0">
              <a:solidFill>
                <a:schemeClr val="tx1"/>
              </a:solidFill>
              <a:latin typeface="Calibri" panose="020F0502020204030204" pitchFamily="34" charset="0"/>
            </a:endParaRPr>
          </a:p>
        </p:txBody>
      </p:sp>
      <p:pic>
        <p:nvPicPr>
          <p:cNvPr id="7" name="Picture 6"/>
          <p:cNvPicPr>
            <a:picLocks noChangeAspect="1"/>
          </p:cNvPicPr>
          <p:nvPr/>
        </p:nvPicPr>
        <p:blipFill>
          <a:blip r:embed="rId4"/>
          <a:stretch>
            <a:fillRect/>
          </a:stretch>
        </p:blipFill>
        <p:spPr>
          <a:xfrm>
            <a:off x="494268" y="1574476"/>
            <a:ext cx="1990476" cy="4904762"/>
          </a:xfrm>
          <a:prstGeom prst="rect">
            <a:avLst/>
          </a:prstGeom>
        </p:spPr>
      </p:pic>
      <p:sp>
        <p:nvSpPr>
          <p:cNvPr id="8" name="Title 1"/>
          <p:cNvSpPr txBox="1">
            <a:spLocks/>
          </p:cNvSpPr>
          <p:nvPr/>
        </p:nvSpPr>
        <p:spPr>
          <a:xfrm>
            <a:off x="494268" y="443291"/>
            <a:ext cx="2304256" cy="14859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3200" b="1" dirty="0" smtClean="0">
                <a:latin typeface="Comic Sans MS" pitchFamily="66" charset="0"/>
              </a:rPr>
              <a:t>The Golem</a:t>
            </a:r>
            <a:endParaRPr lang="en-AU" sz="3200" b="1" dirty="0">
              <a:latin typeface="Comic Sans MS" pitchFamily="66" charset="0"/>
            </a:endParaRPr>
          </a:p>
        </p:txBody>
      </p:sp>
    </p:spTree>
    <p:extLst>
      <p:ext uri="{BB962C8B-B14F-4D97-AF65-F5344CB8AC3E}">
        <p14:creationId xmlns:p14="http://schemas.microsoft.com/office/powerpoint/2010/main" val="307482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7584" y="5439"/>
            <a:ext cx="7128792" cy="831273"/>
          </a:xfrm>
        </p:spPr>
        <p:txBody>
          <a:bodyPr>
            <a:normAutofit/>
          </a:bodyPr>
          <a:lstStyle/>
          <a:p>
            <a:r>
              <a:rPr lang="en-AU" sz="3200" b="1" dirty="0" smtClean="0">
                <a:latin typeface="Comic Sans MS" pitchFamily="66" charset="0"/>
              </a:rPr>
              <a:t>And then …</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1834" y="720147"/>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10954" y="1289154"/>
            <a:ext cx="5273214" cy="5355312"/>
          </a:xfrm>
          <a:prstGeom prst="rect">
            <a:avLst/>
          </a:prstGeom>
          <a:noFill/>
        </p:spPr>
        <p:txBody>
          <a:bodyPr wrap="square" rtlCol="0">
            <a:spAutoFit/>
          </a:bodyPr>
          <a:lstStyle/>
          <a:p>
            <a:r>
              <a:rPr lang="en-AU" dirty="0">
                <a:latin typeface="Comic Sans MS" pitchFamily="66" charset="0"/>
              </a:rPr>
              <a:t>Wherever she got the idea from, the book was a hit, and has been produced in many different editions. Because it was written in </a:t>
            </a:r>
            <a:r>
              <a:rPr lang="en-AU" dirty="0" smtClean="0">
                <a:latin typeface="Comic Sans MS" pitchFamily="66" charset="0"/>
              </a:rPr>
              <a:t>1818, the </a:t>
            </a:r>
            <a:r>
              <a:rPr lang="en-AU" dirty="0">
                <a:latin typeface="Comic Sans MS" pitchFamily="66" charset="0"/>
              </a:rPr>
              <a:t>language is very different from that which we use today. Have a look at this piece of writing and ‘translate’ it into today’s language.</a:t>
            </a:r>
          </a:p>
          <a:p>
            <a:endParaRPr lang="en-AU" dirty="0">
              <a:latin typeface="Comic Sans MS" pitchFamily="66" charset="0"/>
            </a:endParaRPr>
          </a:p>
          <a:p>
            <a:r>
              <a:rPr lang="en-AU" i="1" dirty="0">
                <a:latin typeface="Comic Sans MS" pitchFamily="66" charset="0"/>
              </a:rPr>
              <a:t>‘The child still struggled and loaded me with epithets which carried despair to my heart; I grasped his throat to silence him, and in a moment he lay dead at my feet.</a:t>
            </a:r>
          </a:p>
          <a:p>
            <a:r>
              <a:rPr lang="en-AU" i="1" dirty="0">
                <a:latin typeface="Comic Sans MS" pitchFamily="66" charset="0"/>
              </a:rPr>
              <a:t>“I gazed on my victim, and my heart swelled with exultation and hellish triumph; clapping my hands, I exclaimed, ‘I too can create desolation; my enemy is not invulnerable; this death will carry despair to him, and a thousand other miseries shall torment and destroy him.’</a:t>
            </a:r>
          </a:p>
          <a:p>
            <a:endParaRPr lang="en-AU" i="1" dirty="0">
              <a:latin typeface="Comic Sans MS" pitchFamily="66" charset="0"/>
            </a:endParaRPr>
          </a:p>
          <a:p>
            <a:endParaRPr lang="en-AU" i="1" dirty="0"/>
          </a:p>
        </p:txBody>
      </p:sp>
      <p:pic>
        <p:nvPicPr>
          <p:cNvPr id="6" name="Picture 5"/>
          <p:cNvPicPr>
            <a:picLocks noChangeAspect="1"/>
          </p:cNvPicPr>
          <p:nvPr/>
        </p:nvPicPr>
        <p:blipFill rotWithShape="1">
          <a:blip r:embed="rId4"/>
          <a:srcRect l="52749"/>
          <a:stretch/>
        </p:blipFill>
        <p:spPr>
          <a:xfrm>
            <a:off x="6084168" y="2276872"/>
            <a:ext cx="2130455" cy="2664296"/>
          </a:xfrm>
          <a:prstGeom prst="rect">
            <a:avLst/>
          </a:prstGeom>
        </p:spPr>
      </p:pic>
    </p:spTree>
    <p:extLst>
      <p:ext uri="{BB962C8B-B14F-4D97-AF65-F5344CB8AC3E}">
        <p14:creationId xmlns:p14="http://schemas.microsoft.com/office/powerpoint/2010/main" val="143758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982" y="53012"/>
            <a:ext cx="8229600" cy="1143000"/>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spcBef>
                <a:spcPct val="20000"/>
              </a:spcBef>
              <a:buFont typeface="Arial" pitchFamily="34" charset="0"/>
            </a:pPr>
            <a:r>
              <a:rPr lang="en-AU" sz="2000" dirty="0">
                <a:latin typeface="Comic Sans MS" pitchFamily="66" charset="0"/>
                <a:ea typeface="+mn-ea"/>
                <a:cs typeface="+mn-cs"/>
              </a:rPr>
              <a:t>Look at some of the different editions that have been printed. Which do you think is best? Why?</a:t>
            </a:r>
          </a:p>
        </p:txBody>
      </p:sp>
      <p:pic>
        <p:nvPicPr>
          <p:cNvPr id="5" name="Picture 4"/>
          <p:cNvPicPr>
            <a:picLocks noChangeAspect="1"/>
          </p:cNvPicPr>
          <p:nvPr/>
        </p:nvPicPr>
        <p:blipFill>
          <a:blip r:embed="rId2"/>
          <a:stretch>
            <a:fillRect/>
          </a:stretch>
        </p:blipFill>
        <p:spPr>
          <a:xfrm>
            <a:off x="2339752" y="1356742"/>
            <a:ext cx="1677537" cy="2720330"/>
          </a:xfrm>
          <a:prstGeom prst="rect">
            <a:avLst/>
          </a:prstGeom>
        </p:spPr>
      </p:pic>
      <p:pic>
        <p:nvPicPr>
          <p:cNvPr id="6" name="Picture 5"/>
          <p:cNvPicPr>
            <a:picLocks noChangeAspect="1"/>
          </p:cNvPicPr>
          <p:nvPr/>
        </p:nvPicPr>
        <p:blipFill>
          <a:blip r:embed="rId3"/>
          <a:stretch>
            <a:fillRect/>
          </a:stretch>
        </p:blipFill>
        <p:spPr>
          <a:xfrm>
            <a:off x="4572000" y="1356742"/>
            <a:ext cx="1831780" cy="2720330"/>
          </a:xfrm>
          <a:prstGeom prst="rect">
            <a:avLst/>
          </a:prstGeom>
        </p:spPr>
      </p:pic>
      <p:pic>
        <p:nvPicPr>
          <p:cNvPr id="7" name="Picture 6"/>
          <p:cNvPicPr>
            <a:picLocks noChangeAspect="1"/>
          </p:cNvPicPr>
          <p:nvPr/>
        </p:nvPicPr>
        <p:blipFill rotWithShape="1">
          <a:blip r:embed="rId4"/>
          <a:srcRect l="12201" r="14091"/>
          <a:stretch/>
        </p:blipFill>
        <p:spPr>
          <a:xfrm>
            <a:off x="6935645" y="1325019"/>
            <a:ext cx="2028510" cy="2752053"/>
          </a:xfrm>
          <a:prstGeom prst="rect">
            <a:avLst/>
          </a:prstGeom>
        </p:spPr>
      </p:pic>
      <p:pic>
        <p:nvPicPr>
          <p:cNvPr id="8" name="Picture 7"/>
          <p:cNvPicPr>
            <a:picLocks noChangeAspect="1"/>
          </p:cNvPicPr>
          <p:nvPr/>
        </p:nvPicPr>
        <p:blipFill>
          <a:blip r:embed="rId5"/>
          <a:stretch>
            <a:fillRect/>
          </a:stretch>
        </p:blipFill>
        <p:spPr>
          <a:xfrm>
            <a:off x="100445" y="4203648"/>
            <a:ext cx="1597083" cy="2654352"/>
          </a:xfrm>
          <a:prstGeom prst="rect">
            <a:avLst/>
          </a:prstGeom>
        </p:spPr>
      </p:pic>
      <p:pic>
        <p:nvPicPr>
          <p:cNvPr id="10" name="Picture 9"/>
          <p:cNvPicPr>
            <a:picLocks noChangeAspect="1"/>
          </p:cNvPicPr>
          <p:nvPr/>
        </p:nvPicPr>
        <p:blipFill>
          <a:blip r:embed="rId6"/>
          <a:stretch>
            <a:fillRect/>
          </a:stretch>
        </p:blipFill>
        <p:spPr>
          <a:xfrm>
            <a:off x="2439931" y="4173271"/>
            <a:ext cx="1547448" cy="2684729"/>
          </a:xfrm>
          <a:prstGeom prst="rect">
            <a:avLst/>
          </a:prstGeom>
        </p:spPr>
      </p:pic>
      <p:pic>
        <p:nvPicPr>
          <p:cNvPr id="11" name="Picture 10"/>
          <p:cNvPicPr>
            <a:picLocks noChangeAspect="1"/>
          </p:cNvPicPr>
          <p:nvPr/>
        </p:nvPicPr>
        <p:blipFill>
          <a:blip r:embed="rId7"/>
          <a:stretch>
            <a:fillRect/>
          </a:stretch>
        </p:blipFill>
        <p:spPr>
          <a:xfrm>
            <a:off x="7121621" y="4203647"/>
            <a:ext cx="1698851" cy="2662775"/>
          </a:xfrm>
          <a:prstGeom prst="rect">
            <a:avLst/>
          </a:prstGeom>
        </p:spPr>
      </p:pic>
      <p:pic>
        <p:nvPicPr>
          <p:cNvPr id="12" name="Picture 11"/>
          <p:cNvPicPr>
            <a:picLocks noChangeAspect="1"/>
          </p:cNvPicPr>
          <p:nvPr/>
        </p:nvPicPr>
        <p:blipFill>
          <a:blip r:embed="rId8"/>
          <a:stretch>
            <a:fillRect/>
          </a:stretch>
        </p:blipFill>
        <p:spPr>
          <a:xfrm>
            <a:off x="4729782" y="4177126"/>
            <a:ext cx="1548143" cy="2664135"/>
          </a:xfrm>
          <a:prstGeom prst="rect">
            <a:avLst/>
          </a:prstGeom>
        </p:spPr>
      </p:pic>
      <p:pic>
        <p:nvPicPr>
          <p:cNvPr id="13" name="Picture 12"/>
          <p:cNvPicPr>
            <a:picLocks noChangeAspect="1"/>
          </p:cNvPicPr>
          <p:nvPr/>
        </p:nvPicPr>
        <p:blipFill>
          <a:blip r:embed="rId9"/>
          <a:stretch>
            <a:fillRect/>
          </a:stretch>
        </p:blipFill>
        <p:spPr>
          <a:xfrm>
            <a:off x="116701" y="1325018"/>
            <a:ext cx="2063183" cy="2752053"/>
          </a:xfrm>
          <a:prstGeom prst="rect">
            <a:avLst/>
          </a:prstGeom>
        </p:spPr>
      </p:pic>
    </p:spTree>
    <p:extLst>
      <p:ext uri="{BB962C8B-B14F-4D97-AF65-F5344CB8AC3E}">
        <p14:creationId xmlns:p14="http://schemas.microsoft.com/office/powerpoint/2010/main" val="1589200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26" y="0"/>
            <a:ext cx="7128792" cy="831273"/>
          </a:xfrm>
        </p:spPr>
        <p:txBody>
          <a:bodyPr>
            <a:normAutofit/>
          </a:bodyPr>
          <a:lstStyle/>
          <a:p>
            <a:r>
              <a:rPr lang="en-AU" sz="3200" b="1" dirty="0" smtClean="0">
                <a:latin typeface="Comic Sans MS" pitchFamily="66" charset="0"/>
              </a:rPr>
              <a:t>Characterisation</a:t>
            </a:r>
            <a:endParaRPr lang="en-AU" sz="3200" b="1" dirty="0">
              <a:latin typeface="Comic Sans MS" pitchFamily="66" charset="0"/>
            </a:endParaRPr>
          </a:p>
        </p:txBody>
      </p:sp>
      <p:pic>
        <p:nvPicPr>
          <p:cNvPr id="5" name="Picture 4"/>
          <p:cNvPicPr>
            <a:picLocks noChangeAspect="1"/>
          </p:cNvPicPr>
          <p:nvPr/>
        </p:nvPicPr>
        <p:blipFill>
          <a:blip r:embed="rId3"/>
          <a:stretch>
            <a:fillRect/>
          </a:stretch>
        </p:blipFill>
        <p:spPr>
          <a:xfrm>
            <a:off x="687550" y="692696"/>
            <a:ext cx="7622976" cy="5717232"/>
          </a:xfrm>
          <a:prstGeom prst="rect">
            <a:avLst/>
          </a:prstGeom>
        </p:spPr>
      </p:pic>
      <p:sp>
        <p:nvSpPr>
          <p:cNvPr id="3" name="Subtitle 2"/>
          <p:cNvSpPr>
            <a:spLocks noGrp="1"/>
          </p:cNvSpPr>
          <p:nvPr>
            <p:ph type="subTitle" idx="1"/>
          </p:nvPr>
        </p:nvSpPr>
        <p:spPr>
          <a:xfrm>
            <a:off x="687550" y="692696"/>
            <a:ext cx="7622976" cy="5717232"/>
          </a:xfrm>
          <a:solidFill>
            <a:srgbClr val="E6CBB0">
              <a:alpha val="49804"/>
            </a:srgbClr>
          </a:solidFill>
          <a:ln>
            <a:noFill/>
          </a:ln>
          <a:effectLst>
            <a:outerShdw blurRad="107950" dist="12700" dir="5400000" algn="ctr">
              <a:srgbClr val="000000"/>
            </a:outerShdw>
            <a:softEdge rad="635000"/>
          </a:effectLst>
          <a:scene3d>
            <a:camera prst="orthographicFront">
              <a:rot lat="0" lon="0" rev="0"/>
            </a:camera>
            <a:lightRig rig="sunrise" dir="t">
              <a:rot lat="0" lon="0" rev="6000000"/>
            </a:lightRig>
          </a:scene3d>
          <a:sp3d extrusionH="171450" contourW="44450" prstMaterial="flat">
            <a:bevelT w="63500" h="63500"/>
            <a:bevelB prst="slope"/>
            <a:extrusionClr>
              <a:schemeClr val="bg2">
                <a:lumMod val="25000"/>
              </a:schemeClr>
            </a:extrusionClr>
            <a:contourClr>
              <a:srgbClr val="FFFFFF"/>
            </a:contourClr>
          </a:sp3d>
        </p:spPr>
        <p:txBody>
          <a:bodyPr vert="horz" lIns="91440" tIns="45720" rIns="91440" bIns="45720" rtlCol="0">
            <a:normAutofit/>
          </a:bodyPr>
          <a:lstStyle/>
          <a:p>
            <a:pPr algn="l"/>
            <a:endParaRPr lang="en-AU" sz="2000" dirty="0">
              <a:solidFill>
                <a:schemeClr val="tx1"/>
              </a:solidFill>
              <a:latin typeface="Comic Sans MS" pitchFamily="66" charset="0"/>
            </a:endParaRPr>
          </a:p>
        </p:txBody>
      </p:sp>
      <p:sp>
        <p:nvSpPr>
          <p:cNvPr id="4" name="TextBox 3"/>
          <p:cNvSpPr txBox="1"/>
          <p:nvPr/>
        </p:nvSpPr>
        <p:spPr>
          <a:xfrm>
            <a:off x="810954" y="1289154"/>
            <a:ext cx="7246764" cy="5355312"/>
          </a:xfrm>
          <a:prstGeom prst="rect">
            <a:avLst/>
          </a:prstGeom>
          <a:noFill/>
        </p:spPr>
        <p:txBody>
          <a:bodyPr wrap="square" rtlCol="0">
            <a:spAutoFit/>
          </a:bodyPr>
          <a:lstStyle/>
          <a:p>
            <a:r>
              <a:rPr lang="en-AU" dirty="0" smtClean="0">
                <a:latin typeface="Comic Sans MS" pitchFamily="66" charset="0"/>
              </a:rPr>
              <a:t>When authors create books and films, they build a ‘picture’ about the character in the mind of the reader. As you study this topic, we are going to be finding out about the tricky ways that composers do this. There is a way to remember:</a:t>
            </a:r>
          </a:p>
          <a:p>
            <a:endParaRPr lang="en-AU" dirty="0">
              <a:latin typeface="Comic Sans MS" pitchFamily="66" charset="0"/>
            </a:endParaRPr>
          </a:p>
          <a:p>
            <a:r>
              <a:rPr lang="en-AU" sz="4000" dirty="0" smtClean="0">
                <a:solidFill>
                  <a:srgbClr val="FF0000"/>
                </a:solidFill>
                <a:latin typeface="Comic Sans MS" pitchFamily="66" charset="0"/>
              </a:rPr>
              <a:t>S </a:t>
            </a:r>
            <a:r>
              <a:rPr lang="en-AU" sz="1600" b="1" dirty="0" smtClean="0">
                <a:latin typeface="Comic Sans MS" pitchFamily="66" charset="0"/>
              </a:rPr>
              <a:t>speech</a:t>
            </a:r>
            <a:r>
              <a:rPr lang="en-AU" sz="1600" dirty="0" smtClean="0">
                <a:latin typeface="Comic Sans MS" pitchFamily="66" charset="0"/>
              </a:rPr>
              <a:t>: what does the character say, and how do they say it?</a:t>
            </a:r>
            <a:endParaRPr lang="en-AU" sz="4000" dirty="0" smtClean="0">
              <a:solidFill>
                <a:srgbClr val="FF0000"/>
              </a:solidFill>
              <a:latin typeface="Comic Sans MS" pitchFamily="66" charset="0"/>
            </a:endParaRPr>
          </a:p>
          <a:p>
            <a:r>
              <a:rPr lang="en-AU" sz="4000" dirty="0" smtClean="0">
                <a:solidFill>
                  <a:srgbClr val="FF0000"/>
                </a:solidFill>
                <a:latin typeface="Comic Sans MS" pitchFamily="66" charset="0"/>
              </a:rPr>
              <a:t>T</a:t>
            </a:r>
            <a:r>
              <a:rPr lang="en-AU" sz="4000" dirty="0" smtClean="0">
                <a:latin typeface="Comic Sans MS" pitchFamily="66" charset="0"/>
              </a:rPr>
              <a:t> </a:t>
            </a:r>
            <a:r>
              <a:rPr lang="en-AU" sz="1600" b="1" dirty="0" smtClean="0">
                <a:latin typeface="Comic Sans MS" pitchFamily="66" charset="0"/>
              </a:rPr>
              <a:t>thoughts</a:t>
            </a:r>
            <a:r>
              <a:rPr lang="en-AU" sz="1600" dirty="0" smtClean="0">
                <a:latin typeface="Comic Sans MS" pitchFamily="66" charset="0"/>
              </a:rPr>
              <a:t>: what is revealed through their thoughts and feelings?</a:t>
            </a:r>
            <a:endParaRPr lang="en-AU" sz="1600" dirty="0">
              <a:latin typeface="Comic Sans MS" pitchFamily="66" charset="0"/>
            </a:endParaRPr>
          </a:p>
          <a:p>
            <a:r>
              <a:rPr lang="en-AU" sz="4000" dirty="0" smtClean="0">
                <a:solidFill>
                  <a:srgbClr val="FF0000"/>
                </a:solidFill>
                <a:latin typeface="Comic Sans MS" pitchFamily="66" charset="0"/>
              </a:rPr>
              <a:t>E </a:t>
            </a:r>
            <a:r>
              <a:rPr lang="en-AU" sz="1600" b="1" dirty="0" smtClean="0">
                <a:latin typeface="Comic Sans MS" pitchFamily="66" charset="0"/>
              </a:rPr>
              <a:t>effects</a:t>
            </a:r>
            <a:r>
              <a:rPr lang="en-AU" sz="1600" dirty="0" smtClean="0">
                <a:latin typeface="Comic Sans MS" pitchFamily="66" charset="0"/>
              </a:rPr>
              <a:t>: what is revealed through the character’s effect on other</a:t>
            </a:r>
          </a:p>
          <a:p>
            <a:r>
              <a:rPr lang="en-AU" sz="1600" dirty="0">
                <a:latin typeface="Comic Sans MS" pitchFamily="66" charset="0"/>
              </a:rPr>
              <a:t> </a:t>
            </a:r>
            <a:r>
              <a:rPr lang="en-AU" sz="1600" dirty="0" smtClean="0">
                <a:latin typeface="Comic Sans MS" pitchFamily="66" charset="0"/>
              </a:rPr>
              <a:t>       people? How do other characters feel or behave in reaction to them?</a:t>
            </a:r>
            <a:endParaRPr lang="en-AU" sz="1600" dirty="0">
              <a:latin typeface="Comic Sans MS" pitchFamily="66" charset="0"/>
            </a:endParaRPr>
          </a:p>
          <a:p>
            <a:r>
              <a:rPr lang="en-AU" sz="4000" dirty="0" smtClean="0">
                <a:solidFill>
                  <a:srgbClr val="FF0000"/>
                </a:solidFill>
                <a:latin typeface="Comic Sans MS" pitchFamily="66" charset="0"/>
              </a:rPr>
              <a:t>A </a:t>
            </a:r>
            <a:r>
              <a:rPr lang="en-AU" sz="1600" b="1" dirty="0" smtClean="0">
                <a:latin typeface="Comic Sans MS" pitchFamily="66" charset="0"/>
              </a:rPr>
              <a:t>actions</a:t>
            </a:r>
            <a:r>
              <a:rPr lang="en-AU" sz="1600" dirty="0" smtClean="0">
                <a:latin typeface="Comic Sans MS" pitchFamily="66" charset="0"/>
              </a:rPr>
              <a:t>: what does the character do? How do they behave?</a:t>
            </a:r>
            <a:endParaRPr lang="en-AU" sz="1600" dirty="0">
              <a:latin typeface="Comic Sans MS" pitchFamily="66" charset="0"/>
            </a:endParaRPr>
          </a:p>
          <a:p>
            <a:r>
              <a:rPr lang="en-AU" sz="4000" dirty="0" smtClean="0">
                <a:solidFill>
                  <a:srgbClr val="FF0000"/>
                </a:solidFill>
                <a:latin typeface="Comic Sans MS" pitchFamily="66" charset="0"/>
              </a:rPr>
              <a:t>L </a:t>
            </a:r>
            <a:r>
              <a:rPr lang="en-AU" sz="1600" b="1" dirty="0" smtClean="0">
                <a:latin typeface="Comic Sans MS" pitchFamily="66" charset="0"/>
              </a:rPr>
              <a:t>looks</a:t>
            </a:r>
            <a:r>
              <a:rPr lang="en-AU" sz="1600" dirty="0" smtClean="0">
                <a:latin typeface="Comic Sans MS" pitchFamily="66" charset="0"/>
              </a:rPr>
              <a:t>: what does the character look like? How do they dress?</a:t>
            </a:r>
            <a:endParaRPr lang="en-AU" sz="1600" dirty="0">
              <a:latin typeface="Comic Sans MS" pitchFamily="66" charset="0"/>
            </a:endParaRPr>
          </a:p>
          <a:p>
            <a:endParaRPr lang="en-AU" i="1" dirty="0">
              <a:latin typeface="Comic Sans MS" pitchFamily="66" charset="0"/>
            </a:endParaRPr>
          </a:p>
          <a:p>
            <a:endParaRPr lang="en-AU" i="1" dirty="0"/>
          </a:p>
        </p:txBody>
      </p:sp>
      <p:sp>
        <p:nvSpPr>
          <p:cNvPr id="6" name="TextBox 5"/>
          <p:cNvSpPr txBox="1"/>
          <p:nvPr/>
        </p:nvSpPr>
        <p:spPr>
          <a:xfrm>
            <a:off x="3995936" y="6165304"/>
            <a:ext cx="4314590" cy="307777"/>
          </a:xfrm>
          <a:prstGeom prst="rect">
            <a:avLst/>
          </a:prstGeom>
          <a:noFill/>
        </p:spPr>
        <p:txBody>
          <a:bodyPr wrap="square" rtlCol="0">
            <a:spAutoFit/>
          </a:bodyPr>
          <a:lstStyle/>
          <a:p>
            <a:r>
              <a:rPr lang="en-AU" sz="1400" dirty="0"/>
              <a:t>https://www.youtube.com/watch?v=B_GVgbykf8A</a:t>
            </a:r>
          </a:p>
        </p:txBody>
      </p:sp>
    </p:spTree>
    <p:extLst>
      <p:ext uri="{BB962C8B-B14F-4D97-AF65-F5344CB8AC3E}">
        <p14:creationId xmlns:p14="http://schemas.microsoft.com/office/powerpoint/2010/main" val="3478036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4312</TotalTime>
  <Words>3682</Words>
  <Application>Microsoft Office PowerPoint</Application>
  <PresentationFormat>On-screen Show (4:3)</PresentationFormat>
  <Paragraphs>330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Mad Science!</vt:lpstr>
      <vt:lpstr>PowerPoint Presentation</vt:lpstr>
      <vt:lpstr>PowerPoint Presentation</vt:lpstr>
      <vt:lpstr>PowerPoint Presentation</vt:lpstr>
      <vt:lpstr>PowerPoint Presentation</vt:lpstr>
      <vt:lpstr>Where did it start? </vt:lpstr>
      <vt:lpstr>And then …</vt:lpstr>
      <vt:lpstr>Look at some of the different editions that have been printed. Which do you think is best? Why?</vt:lpstr>
      <vt:lpstr>Characterisation</vt:lpstr>
      <vt:lpstr>Characterisation</vt:lpstr>
      <vt:lpstr>Characterisation</vt:lpstr>
      <vt:lpstr>Characterisation</vt:lpstr>
      <vt:lpstr>Characterisation</vt:lpstr>
      <vt:lpstr>Characterisation</vt:lpstr>
      <vt:lpstr>Famous Mad Scientists</vt:lpstr>
      <vt:lpstr>Famous Cartoon Mad Scientists</vt:lpstr>
      <vt:lpstr>Your Own Mad Scientist</vt:lpstr>
      <vt:lpstr>Name</vt:lpstr>
      <vt:lpstr>Physical Appearance</vt:lpstr>
      <vt:lpstr>Character’s Role</vt:lpstr>
      <vt:lpstr>Major Accomplishments</vt:lpstr>
      <vt:lpstr>Character’s Problems and Challenges</vt:lpstr>
      <vt:lpstr>Major Accomplishments</vt:lpstr>
      <vt:lpstr>Cultural / World Identify</vt:lpstr>
      <vt:lpstr>Writing Style</vt:lpstr>
      <vt:lpstr>Secondary Characters</vt:lpstr>
      <vt:lpstr>Purpose of the Writing</vt:lpstr>
      <vt:lpstr>Important Details</vt:lpstr>
      <vt:lpstr>For example …</vt:lpstr>
      <vt:lpstr>Tip</vt:lpstr>
      <vt:lpstr>Movie Posters</vt:lpstr>
      <vt:lpstr>Roald Dahl</vt:lpstr>
      <vt:lpstr>Roald Dahl</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dc:title>
  <dc:creator>Jennie</dc:creator>
  <cp:lastModifiedBy>Karen</cp:lastModifiedBy>
  <cp:revision>71</cp:revision>
  <dcterms:created xsi:type="dcterms:W3CDTF">2014-07-26T23:24:55Z</dcterms:created>
  <dcterms:modified xsi:type="dcterms:W3CDTF">2015-06-23T07:36:28Z</dcterms:modified>
</cp:coreProperties>
</file>