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SFFatBottom" panose="020B0604020202020204" charset="0"/>
      <p:regular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AR DARLING" panose="020B0604020202020204" charset="0"/>
      <p:regular r:id="rId26"/>
    </p:embeddedFont>
    <p:embeddedFont>
      <p:font typeface="HelloButtons" panose="020B0604020202020204" charset="0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588" autoAdjust="0"/>
  </p:normalViewPr>
  <p:slideViewPr>
    <p:cSldViewPr snapToGrid="0">
      <p:cViewPr varScale="1">
        <p:scale>
          <a:sx n="76" d="100"/>
          <a:sy n="76" d="100"/>
        </p:scale>
        <p:origin x="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6610-2A49-4449-B28B-3515B9B07F4A}" type="datetimeFigureOut">
              <a:rPr lang="en-AU" smtClean="0"/>
              <a:t>17/07/2017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BBBD8-9F63-4EB7-BEEA-3C32191C0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916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sng" dirty="0"/>
              <a:t>Indicators Addressed:</a:t>
            </a:r>
            <a:endParaRPr lang="en-AU" b="0" u="none" dirty="0"/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 decimal representations to the metric system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recognise the equivalence of whole-number and decimal representations of measurements of mass,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3 kg 250 g is the same as 3.25 kg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 decimal notation for masses,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2.08 kg is the same as 2 kilograms and 80 grams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 mass using scales and record using decimal notation of up to three decimal places,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0.875 kg</a:t>
            </a: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 between common metric units of mass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 between kilograms and grams and between kilograms and tonnes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and use the relationship between the size of a unit and the number of units needed to assist in determining whether multiplication or division is required when converting between units,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'More grams than kilograms will be needed to measure the same mass, and so to convert from kilograms to grams, I need to multiply' (Communicating, Reasoning)  </a:t>
            </a:r>
          </a:p>
          <a:p>
            <a:endParaRPr lang="en-AU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743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 an apple, lemon, banana and an orange.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855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10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107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may use a calculator to assist in solving these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661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AU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students should not be required to publicly reveal their weight. Provision should be made for them to weigh themselves and record on a piece of paper and hand this to the teacher to use for final calculation.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017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70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BBBD8-9F63-4EB7-BEEA-3C32191C055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71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16600" b="0" dirty="0">
                <a:latin typeface="AR DARLING" panose="02000000000000000000" pitchFamily="2" charset="0"/>
              </a:rPr>
              <a:t>Mass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Stage 3</a:t>
            </a:r>
          </a:p>
        </p:txBody>
      </p:sp>
      <p:pic>
        <p:nvPicPr>
          <p:cNvPr id="1026" name="Picture 2" descr="Image result for sc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76" y="3733100"/>
            <a:ext cx="3528153" cy="285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9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4" y="295275"/>
            <a:ext cx="11649075" cy="866775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chemeClr val="accent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970842"/>
              </p:ext>
            </p:extLst>
          </p:nvPr>
        </p:nvGraphicFramePr>
        <p:xfrm>
          <a:off x="257174" y="2047875"/>
          <a:ext cx="11649075" cy="228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9865180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6336835"/>
                    </a:ext>
                  </a:extLst>
                </a:gridCol>
                <a:gridCol w="5553075">
                  <a:extLst>
                    <a:ext uri="{9D8B030D-6E8A-4147-A177-3AD203B41FA5}">
                      <a16:colId xmlns:a16="http://schemas.microsoft.com/office/drawing/2014/main" val="115569061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____ grams</a:t>
                      </a:r>
                      <a:endParaRPr lang="en-AU" sz="40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=</a:t>
                      </a:r>
                      <a:endParaRPr lang="en-AU" sz="40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_ kilogram</a:t>
                      </a:r>
                      <a:endParaRPr lang="en-AU" sz="40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12060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____ kilograms</a:t>
                      </a:r>
                      <a:endParaRPr lang="en-AU" sz="40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=</a:t>
                      </a:r>
                      <a:endParaRPr lang="en-AU" sz="40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dirty="0"/>
                        <a:t>_ tonne</a:t>
                      </a:r>
                      <a:endParaRPr lang="en-AU" sz="4000" b="0" i="0" dirty="0">
                        <a:latin typeface="FSFFatBottom" panose="02000603000000000000" pitchFamily="2" charset="0"/>
                        <a:ea typeface="FSFFatBottom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94669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163175" y="5196840"/>
            <a:ext cx="1724025" cy="1390650"/>
            <a:chOff x="10163175" y="5196840"/>
            <a:chExt cx="1724025" cy="1390650"/>
          </a:xfrm>
        </p:grpSpPr>
        <p:sp>
          <p:nvSpPr>
            <p:cNvPr id="5" name="Oval 4"/>
            <p:cNvSpPr/>
            <p:nvPr/>
          </p:nvSpPr>
          <p:spPr>
            <a:xfrm>
              <a:off x="10401299" y="5371147"/>
              <a:ext cx="1247775" cy="10420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Activating Prior Knowledge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163175" y="5196840"/>
              <a:ext cx="1724025" cy="139065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850" y="1295400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FSFFatBottom" panose="02000603000000000000" pitchFamily="2" charset="0"/>
                <a:ea typeface="FSFFatBottom" panose="02000603000000000000" pitchFamily="2" charset="0"/>
              </a:rPr>
              <a:t>What do we know about the conversion chart?</a:t>
            </a:r>
          </a:p>
        </p:txBody>
      </p:sp>
    </p:spTree>
    <p:extLst>
      <p:ext uri="{BB962C8B-B14F-4D97-AF65-F5344CB8AC3E}">
        <p14:creationId xmlns:p14="http://schemas.microsoft.com/office/powerpoint/2010/main" val="6936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1" y="314325"/>
            <a:ext cx="11125198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49" y="1318737"/>
            <a:ext cx="11125198" cy="400050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Convert these units of mass.</a:t>
            </a:r>
          </a:p>
          <a:p>
            <a:pPr marL="45720" indent="0">
              <a:buNone/>
            </a:pPr>
            <a:endParaRPr lang="en-AU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3175" y="5196840"/>
            <a:ext cx="1724025" cy="1390650"/>
            <a:chOff x="10163175" y="5196840"/>
            <a:chExt cx="1724025" cy="1390650"/>
          </a:xfrm>
        </p:grpSpPr>
        <p:sp>
          <p:nvSpPr>
            <p:cNvPr id="5" name="Oval 4"/>
            <p:cNvSpPr/>
            <p:nvPr/>
          </p:nvSpPr>
          <p:spPr>
            <a:xfrm>
              <a:off x="10401299" y="5371147"/>
              <a:ext cx="1247775" cy="104203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Making Connections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163175" y="5196840"/>
              <a:ext cx="1724025" cy="139065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49557"/>
              </p:ext>
            </p:extLst>
          </p:nvPr>
        </p:nvGraphicFramePr>
        <p:xfrm>
          <a:off x="742949" y="1929637"/>
          <a:ext cx="11125200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08400">
                  <a:extLst>
                    <a:ext uri="{9D8B030D-6E8A-4147-A177-3AD203B41FA5}">
                      <a16:colId xmlns:a16="http://schemas.microsoft.com/office/drawing/2014/main" val="2946808118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3090979089"/>
                    </a:ext>
                  </a:extLst>
                </a:gridCol>
                <a:gridCol w="3708400">
                  <a:extLst>
                    <a:ext uri="{9D8B030D-6E8A-4147-A177-3AD203B41FA5}">
                      <a16:colId xmlns:a16="http://schemas.microsoft.com/office/drawing/2014/main" val="4073246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356g = ____kg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724g = ____kg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105g = ____kg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87336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594kg = ____t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234kg = ____t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798kg = ____t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52487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25kg = ____g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1kg = ____g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145kg = ____g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1949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1t = ____kg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89t = ____kg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2t = ____g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1745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2.5kg = ____g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2.5kg = ____t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8 ¼ t = ____kg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75565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8 ¼ t = ____g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63.75kg = ____g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b="0" i="0" dirty="0">
                          <a:solidFill>
                            <a:schemeClr val="tx1"/>
                          </a:solidFill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197.5g = ____t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46515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9961" y="5426942"/>
            <a:ext cx="5591174" cy="8270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5749" y="314325"/>
            <a:ext cx="378822" cy="62731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400" b="1" dirty="0">
                <a:latin typeface="FSFFatBottom" panose="02000603000000000000" pitchFamily="2" charset="0"/>
                <a:ea typeface="FSFFatBottom" panose="02000603000000000000" pitchFamily="2" charset="0"/>
              </a:rPr>
              <a:t>Assessment Item – MA3-12MG</a:t>
            </a:r>
          </a:p>
        </p:txBody>
      </p:sp>
    </p:spTree>
    <p:extLst>
      <p:ext uri="{BB962C8B-B14F-4D97-AF65-F5344CB8AC3E}">
        <p14:creationId xmlns:p14="http://schemas.microsoft.com/office/powerpoint/2010/main" val="41350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1" y="314325"/>
            <a:ext cx="11267209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  <a:endParaRPr lang="en-AU" sz="28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2" y="1219197"/>
            <a:ext cx="11267208" cy="52768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Small Group Investigation:</a:t>
            </a:r>
            <a:r>
              <a:rPr lang="en-AU" i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sz="2400" b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many kids to the elephant?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Find the mass of the </a:t>
            </a:r>
            <a:r>
              <a:rPr lang="en-AU" sz="2000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average</a:t>
            </a: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student in the class.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0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Estimate how many students would have the same mass as an elephant (average 4 tonne)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0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Calculate how many students would have the same mass as an elephant.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067925" y="5114925"/>
            <a:ext cx="1819275" cy="1472565"/>
            <a:chOff x="10067925" y="5114925"/>
            <a:chExt cx="1819275" cy="1472565"/>
          </a:xfrm>
        </p:grpSpPr>
        <p:sp>
          <p:nvSpPr>
            <p:cNvPr id="5" name="Oval 4"/>
            <p:cNvSpPr/>
            <p:nvPr/>
          </p:nvSpPr>
          <p:spPr>
            <a:xfrm>
              <a:off x="10267951" y="5257801"/>
              <a:ext cx="1457324" cy="115538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Building Explanations &amp;</a:t>
              </a:r>
            </a:p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Reasoning with Evidence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067925" y="5114925"/>
              <a:ext cx="1819275" cy="1472565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Rectangle 6"/>
          <p:cNvSpPr/>
          <p:nvPr/>
        </p:nvSpPr>
        <p:spPr>
          <a:xfrm>
            <a:off x="285749" y="314325"/>
            <a:ext cx="378822" cy="62731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400" b="1" dirty="0">
                <a:latin typeface="FSFFatBottom" panose="02000603000000000000" pitchFamily="2" charset="0"/>
                <a:ea typeface="FSFFatBottom" panose="02000603000000000000" pitchFamily="2" charset="0"/>
              </a:rPr>
              <a:t>Assessment Item – MA3-12MG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861564"/>
              </p:ext>
            </p:extLst>
          </p:nvPr>
        </p:nvGraphicFramePr>
        <p:xfrm>
          <a:off x="973931" y="2124071"/>
          <a:ext cx="10275094" cy="1809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5094">
                  <a:extLst>
                    <a:ext uri="{9D8B030D-6E8A-4147-A177-3AD203B41FA5}">
                      <a16:colId xmlns:a16="http://schemas.microsoft.com/office/drawing/2014/main" val="2103001386"/>
                    </a:ext>
                  </a:extLst>
                </a:gridCol>
              </a:tblGrid>
              <a:tr h="180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600" b="1" i="0" u="sng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How to calculate an average score: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AU" sz="1600" b="0" i="0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Add the number of scores you have.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AU" sz="1600" b="0" i="0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Divide the total of the scores by the number of scores to calculate the average score.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"/>
                      </a:pPr>
                      <a:r>
                        <a:rPr lang="en-AU" sz="1600" b="0" i="0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Example: 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Data set: 100, 90, 100, 85, 95 and 80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Total of scores: 550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n-AU" sz="1600" b="0" i="0" dirty="0">
                          <a:effectLst/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Average score: 550 ÷ 6 = 91.667</a:t>
                      </a: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38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6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14325"/>
            <a:ext cx="11655555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19197"/>
            <a:ext cx="11655555" cy="52768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Extension Question II: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b="1" i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Money Measure</a:t>
            </a:r>
            <a:endParaRPr lang="en-AU" u="sng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You have ten identical open-topped boxes with 10 visually identical coins in each.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In nine of the boxes each of the 10 coins has a mass of 10g.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In one box the 10 coins have masses of only 9g each.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can you find which box is the odd one out?</a:t>
            </a: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You have a normal mass measurer with a single pan and a scale. With just one weighing can you identify the box with the lighter coins.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18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67925" y="5114925"/>
            <a:ext cx="1819275" cy="1472565"/>
            <a:chOff x="10067925" y="5114925"/>
            <a:chExt cx="1819275" cy="1472565"/>
          </a:xfrm>
        </p:grpSpPr>
        <p:sp>
          <p:nvSpPr>
            <p:cNvPr id="5" name="Oval 4"/>
            <p:cNvSpPr/>
            <p:nvPr/>
          </p:nvSpPr>
          <p:spPr>
            <a:xfrm>
              <a:off x="10267951" y="5257801"/>
              <a:ext cx="1457324" cy="115538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Building Explanations &amp;</a:t>
              </a:r>
            </a:p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Reasoning with Evidence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067925" y="5114925"/>
              <a:ext cx="1819275" cy="1472565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8268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14325"/>
            <a:ext cx="11655555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24915"/>
            <a:ext cx="11655555" cy="52768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Exit Ticket: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Choose </a:t>
            </a:r>
            <a:r>
              <a:rPr lang="en-AU" b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two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of these sentence starters to answer about today’s lesson.</a:t>
            </a:r>
            <a:endParaRPr lang="en-AU" u="sng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Today I learnt…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This connected to what I already knew because…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This extended what I knew by…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One thing that still puzzles me is…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67925" y="5114925"/>
            <a:ext cx="1819275" cy="1472565"/>
            <a:chOff x="10067925" y="5114925"/>
            <a:chExt cx="1819275" cy="1472565"/>
          </a:xfrm>
        </p:grpSpPr>
        <p:sp>
          <p:nvSpPr>
            <p:cNvPr id="5" name="Oval 4"/>
            <p:cNvSpPr/>
            <p:nvPr/>
          </p:nvSpPr>
          <p:spPr>
            <a:xfrm>
              <a:off x="10267951" y="5257801"/>
              <a:ext cx="1457324" cy="115538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Reflecting on Learning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067925" y="5114925"/>
              <a:ext cx="1819275" cy="1472565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8772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274041"/>
            <a:ext cx="10213509" cy="917196"/>
          </a:xfrm>
        </p:spPr>
        <p:txBody>
          <a:bodyPr/>
          <a:lstStyle/>
          <a:p>
            <a:r>
              <a:rPr lang="en-AU" u="sng" dirty="0">
                <a:solidFill>
                  <a:schemeClr val="accent6">
                    <a:lumMod val="50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Teaching and Learning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540" y="1155731"/>
            <a:ext cx="10767969" cy="10549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L.I: We are learning to use decimal notation to record mass and convert between units.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244" y="5788404"/>
            <a:ext cx="1171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u="sng" dirty="0">
                <a:latin typeface="FSFFatBottom" panose="02000603000000000000" pitchFamily="2" charset="0"/>
                <a:ea typeface="FSFFatBottom" panose="02000603000000000000" pitchFamily="2" charset="0"/>
              </a:rPr>
              <a:t>Outcomes: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Describes and represents mathematical situations in a variety of ways using mathematical terminology and some conventions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MA3-1WM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Selects and applies appropriate problem-solving strategies, including the use of digital technologies, in undertaking investigations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MA3-2WM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Selects and uses the appropriate unit and device to measure the masses of objects, and converts between units of mass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MA3-12MG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810725" y="2210647"/>
            <a:ext cx="4466125" cy="340252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u="sng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Session One</a:t>
            </a:r>
          </a:p>
          <a:p>
            <a:pPr algn="ctr"/>
            <a:r>
              <a:rPr lang="en-AU" sz="3600" dirty="0">
                <a:latin typeface="FSFFatBottom" panose="02000603000000000000" pitchFamily="2" charset="0"/>
                <a:ea typeface="FSFFatBottom" panose="02000603000000000000" pitchFamily="2" charset="0"/>
              </a:rPr>
              <a:t>How much does that fruit weigh?</a:t>
            </a:r>
          </a:p>
          <a:p>
            <a:pPr algn="ctr"/>
            <a:endParaRPr lang="en-AU" dirty="0"/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6890384" y="2210647"/>
            <a:ext cx="4466125" cy="340252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u="sng" dirty="0">
                <a:solidFill>
                  <a:schemeClr val="bg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Session Two</a:t>
            </a:r>
          </a:p>
          <a:p>
            <a:pPr algn="ctr"/>
            <a:r>
              <a:rPr lang="en-AU" sz="3600" dirty="0">
                <a:latin typeface="FSFFatBottom" panose="02000603000000000000" pitchFamily="2" charset="0"/>
                <a:ea typeface="FSFFatBottom" panose="02000603000000000000" pitchFamily="2" charset="0"/>
              </a:rPr>
              <a:t>How many kids to the elephant?</a:t>
            </a: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65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1500" dirty="0">
                <a:solidFill>
                  <a:schemeClr val="accent4">
                    <a:lumMod val="75000"/>
                  </a:schemeClr>
                </a:solidFill>
                <a:latin typeface="AR DARLING" panose="02000000000000000000" pitchFamily="2" charset="0"/>
              </a:rPr>
              <a:t>Session</a:t>
            </a:r>
            <a:r>
              <a:rPr lang="en-AU" sz="8000" dirty="0">
                <a:solidFill>
                  <a:schemeClr val="accent4">
                    <a:lumMod val="75000"/>
                  </a:schemeClr>
                </a:solidFill>
                <a:latin typeface="AR DARLING" panose="02000000000000000000" pitchFamily="2" charset="0"/>
              </a:rPr>
              <a:t> </a:t>
            </a:r>
            <a:r>
              <a:rPr lang="en-AU" sz="11500" dirty="0">
                <a:solidFill>
                  <a:schemeClr val="accent4">
                    <a:lumMod val="75000"/>
                  </a:schemeClr>
                </a:solidFill>
                <a:latin typeface="AR DARLING" panose="02000000000000000000" pitchFamily="2" charset="0"/>
              </a:rPr>
              <a:t>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5356" y="4192620"/>
            <a:ext cx="8769096" cy="1363806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much does that fruit weigh?</a:t>
            </a:r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2895601"/>
            <a:ext cx="26003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ban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6886">
            <a:off x="451790" y="4188013"/>
            <a:ext cx="3057525" cy="15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0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67235"/>
            <a:ext cx="11620500" cy="96202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332546"/>
            <a:ext cx="11620500" cy="4038600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What do you know about these units? Which one is heavier? Explain.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163175" y="5196840"/>
            <a:ext cx="1724025" cy="1390650"/>
            <a:chOff x="10163175" y="5196840"/>
            <a:chExt cx="1724025" cy="1390650"/>
          </a:xfrm>
        </p:grpSpPr>
        <p:sp>
          <p:nvSpPr>
            <p:cNvPr id="4" name="Oval 3"/>
            <p:cNvSpPr/>
            <p:nvPr/>
          </p:nvSpPr>
          <p:spPr>
            <a:xfrm>
              <a:off x="10401299" y="5371147"/>
              <a:ext cx="1247775" cy="10420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Activating Prior Knowledge 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0163175" y="5196840"/>
              <a:ext cx="1724025" cy="139065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2950" y="2493436"/>
            <a:ext cx="466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accent3">
                    <a:lumMod val="75000"/>
                  </a:schemeClr>
                </a:solidFill>
                <a:latin typeface="HelloButtons" panose="02000603000000000000" pitchFamily="2" charset="0"/>
                <a:ea typeface="HelloButtons" panose="02000603000000000000" pitchFamily="2" charset="0"/>
              </a:rPr>
              <a:t>Kilogram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0850" y="3496002"/>
            <a:ext cx="466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accent2">
                    <a:lumMod val="75000"/>
                  </a:schemeClr>
                </a:solidFill>
                <a:latin typeface="HelloButtons" panose="02000603000000000000" pitchFamily="2" charset="0"/>
                <a:ea typeface="HelloButtons" panose="02000603000000000000" pitchFamily="2" charset="0"/>
              </a:rPr>
              <a:t>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3325" y="4955648"/>
            <a:ext cx="466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HelloButtons" panose="02000603000000000000" pitchFamily="2" charset="0"/>
                <a:ea typeface="HelloButtons" panose="02000603000000000000" pitchFamily="2" charset="0"/>
              </a:rPr>
              <a:t>Tonne</a:t>
            </a:r>
          </a:p>
        </p:txBody>
      </p:sp>
    </p:spTree>
    <p:extLst>
      <p:ext uri="{BB962C8B-B14F-4D97-AF65-F5344CB8AC3E}">
        <p14:creationId xmlns:p14="http://schemas.microsoft.com/office/powerpoint/2010/main" val="331573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4" y="295275"/>
            <a:ext cx="11649075" cy="866775"/>
          </a:xfrm>
        </p:spPr>
        <p:txBody>
          <a:bodyPr>
            <a:noAutofit/>
          </a:bodyPr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  <a:endParaRPr lang="en-AU" sz="28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523253"/>
              </p:ext>
            </p:extLst>
          </p:nvPr>
        </p:nvGraphicFramePr>
        <p:xfrm>
          <a:off x="257174" y="2047875"/>
          <a:ext cx="11649075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9865180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56336835"/>
                    </a:ext>
                  </a:extLst>
                </a:gridCol>
                <a:gridCol w="5553075">
                  <a:extLst>
                    <a:ext uri="{9D8B030D-6E8A-4147-A177-3AD203B41FA5}">
                      <a16:colId xmlns:a16="http://schemas.microsoft.com/office/drawing/2014/main" val="1155690614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AU" sz="40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____ 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_ kilogram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12060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AU" sz="40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____ kilograms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4000" b="0" i="0" dirty="0">
                          <a:latin typeface="FSFFatBottom" panose="02000603000000000000" pitchFamily="2" charset="0"/>
                          <a:ea typeface="FSFFatBottom" panose="02000603000000000000" pitchFamily="2" charset="0"/>
                        </a:rPr>
                        <a:t>_ tonne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94669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163175" y="5196840"/>
            <a:ext cx="1724025" cy="1390650"/>
            <a:chOff x="10163175" y="5196840"/>
            <a:chExt cx="1724025" cy="1390650"/>
          </a:xfrm>
        </p:grpSpPr>
        <p:sp>
          <p:nvSpPr>
            <p:cNvPr id="5" name="Oval 4"/>
            <p:cNvSpPr/>
            <p:nvPr/>
          </p:nvSpPr>
          <p:spPr>
            <a:xfrm>
              <a:off x="10401299" y="5371147"/>
              <a:ext cx="1247775" cy="10420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Activating Prior Knowledge 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163175" y="5196840"/>
              <a:ext cx="1724025" cy="139065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850" y="1295400"/>
            <a:ext cx="11563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FSFFatBottom" panose="02000603000000000000" pitchFamily="2" charset="0"/>
                <a:ea typeface="FSFFatBottom" panose="02000603000000000000" pitchFamily="2" charset="0"/>
              </a:rPr>
              <a:t>What is a conversion chart? Why might it be useful?</a:t>
            </a:r>
          </a:p>
        </p:txBody>
      </p:sp>
    </p:spTree>
    <p:extLst>
      <p:ext uri="{BB962C8B-B14F-4D97-AF65-F5344CB8AC3E}">
        <p14:creationId xmlns:p14="http://schemas.microsoft.com/office/powerpoint/2010/main" val="27681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71" y="314325"/>
            <a:ext cx="11267209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  <a:endParaRPr lang="en-AU" sz="28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2" y="1219197"/>
            <a:ext cx="11267208" cy="5276853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AU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Small Group Investigation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Which fruit ‘feels’ the heaviest?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In grams, how much does each fruit weigh? (use the kitchen scales)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Can you convert these measurements into kilograms using decimal notation?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many pieces of each type of fruit would we need to make 1 kilogram? (closest without going over)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What would (x) number of </a:t>
            </a:r>
            <a:r>
              <a:rPr lang="en-AU" sz="2400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choose fruit</a:t>
            </a: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and (x) number of </a:t>
            </a:r>
            <a:r>
              <a:rPr lang="en-AU" sz="2400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choose fruit</a:t>
            </a: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weigh in g/kg/ t?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I need to bring fruit to the school fruit-a-thon. I have worked out I will need 1 tonne of a variety of fruit to cater for everyone. What quantities of each of these types of fruit could I purchase to make up 1 tonne?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lvl="3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18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Challenge: </a:t>
            </a:r>
            <a:r>
              <a:rPr lang="en-AU" sz="1800" i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much would this cost? What kinds of things could I make or</a:t>
            </a:r>
          </a:p>
          <a:p>
            <a:pPr marL="822960" lvl="3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1800" i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use the fruit for?</a:t>
            </a:r>
            <a:endParaRPr lang="en-AU" sz="18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67925" y="5114925"/>
            <a:ext cx="1819275" cy="1472565"/>
            <a:chOff x="10067925" y="5114925"/>
            <a:chExt cx="1819275" cy="1472565"/>
          </a:xfrm>
        </p:grpSpPr>
        <p:sp>
          <p:nvSpPr>
            <p:cNvPr id="5" name="Oval 4"/>
            <p:cNvSpPr/>
            <p:nvPr/>
          </p:nvSpPr>
          <p:spPr>
            <a:xfrm>
              <a:off x="10267951" y="5257801"/>
              <a:ext cx="1457324" cy="115538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Building Explanations &amp;</a:t>
              </a:r>
            </a:p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Reasoning with Evidence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067925" y="5114925"/>
              <a:ext cx="1819275" cy="1472565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Rectangle 6"/>
          <p:cNvSpPr/>
          <p:nvPr/>
        </p:nvSpPr>
        <p:spPr>
          <a:xfrm>
            <a:off x="285749" y="314325"/>
            <a:ext cx="378822" cy="62731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AU" sz="1400" b="1" dirty="0">
                <a:latin typeface="FSFFatBottom" panose="02000603000000000000" pitchFamily="2" charset="0"/>
                <a:ea typeface="FSFFatBottom" panose="02000603000000000000" pitchFamily="2" charset="0"/>
              </a:rPr>
              <a:t>Assessment Item – MA3-12MG</a:t>
            </a:r>
          </a:p>
        </p:txBody>
      </p:sp>
      <p:pic>
        <p:nvPicPr>
          <p:cNvPr id="3074" name="Picture 2" descr="Image result for apple fru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r="24977"/>
          <a:stretch/>
        </p:blipFill>
        <p:spPr bwMode="auto">
          <a:xfrm>
            <a:off x="5505449" y="766762"/>
            <a:ext cx="11906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an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93" y="809623"/>
            <a:ext cx="2230032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ran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r="20375"/>
          <a:stretch/>
        </p:blipFill>
        <p:spPr bwMode="auto">
          <a:xfrm>
            <a:off x="9199065" y="766762"/>
            <a:ext cx="1373686" cy="135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lem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809623"/>
            <a:ext cx="12382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32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14325"/>
            <a:ext cx="11655555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  <a:endParaRPr lang="en-AU" sz="28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19197"/>
            <a:ext cx="11655555" cy="52768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Extension Question I: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b="1" i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 Load of Insects</a:t>
            </a:r>
            <a:endParaRPr lang="en-AU" u="sng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It has been estimated that the mass of insects caught by spiders in a year in Australia is equal to the mass of the human population of Australia. Assuming this population is around 24 million and the average mass of a human is 70 kg, what is the mass, in tonnes, of insects caught by spiders per year in Australia?</a:t>
            </a:r>
            <a:endParaRPr lang="en-AU" sz="18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067925" y="5114925"/>
            <a:ext cx="1819275" cy="1472565"/>
            <a:chOff x="10067925" y="5114925"/>
            <a:chExt cx="1819275" cy="1472565"/>
          </a:xfrm>
        </p:grpSpPr>
        <p:sp>
          <p:nvSpPr>
            <p:cNvPr id="5" name="Oval 4"/>
            <p:cNvSpPr/>
            <p:nvPr/>
          </p:nvSpPr>
          <p:spPr>
            <a:xfrm>
              <a:off x="10267951" y="5257801"/>
              <a:ext cx="1457324" cy="115538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Building Explanations &amp;</a:t>
              </a:r>
            </a:p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Reasoning with Evidence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067925" y="5114925"/>
              <a:ext cx="1819275" cy="1472565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2221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14325"/>
            <a:ext cx="11655555" cy="904875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L.I. We are learning to use decimal notation to record mass and convert between units.</a:t>
            </a:r>
            <a:endParaRPr lang="en-AU" sz="28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224915"/>
            <a:ext cx="11655555" cy="52768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AU" u="sng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Exit Ticket: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Choose </a:t>
            </a:r>
            <a:r>
              <a:rPr lang="en-AU" b="1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two</a:t>
            </a:r>
            <a:r>
              <a:rPr lang="en-AU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of these sentence starters to answer about today’s lesson.</a:t>
            </a:r>
            <a:endParaRPr lang="en-AU" u="sng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45720" indent="0">
              <a:buClr>
                <a:schemeClr val="accent4">
                  <a:lumMod val="50000"/>
                </a:schemeClr>
              </a:buClr>
              <a:buNone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 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Today I learnt… 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This connected to what I already knew because…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This extended what I knew by…</a:t>
            </a: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AU" sz="2400" dirty="0">
              <a:solidFill>
                <a:schemeClr val="tx1"/>
              </a:solidFill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AU" sz="2400" dirty="0">
                <a:solidFill>
                  <a:schemeClr val="tx1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One thing that still puzzles me is…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67925" y="5114925"/>
            <a:ext cx="1819275" cy="1472565"/>
            <a:chOff x="10067925" y="5114925"/>
            <a:chExt cx="1819275" cy="1472565"/>
          </a:xfrm>
        </p:grpSpPr>
        <p:sp>
          <p:nvSpPr>
            <p:cNvPr id="5" name="Oval 4"/>
            <p:cNvSpPr/>
            <p:nvPr/>
          </p:nvSpPr>
          <p:spPr>
            <a:xfrm>
              <a:off x="10267951" y="5257801"/>
              <a:ext cx="1457324" cy="115538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000" dirty="0">
                  <a:latin typeface="FSFFatBottom" panose="02000603000000000000" pitchFamily="2" charset="0"/>
                  <a:ea typeface="FSFFatBottom" panose="02000603000000000000" pitchFamily="2" charset="0"/>
                </a:rPr>
                <a:t>Reflecting on Learning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0067925" y="5114925"/>
              <a:ext cx="1819275" cy="1472565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583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11500" dirty="0">
                <a:solidFill>
                  <a:schemeClr val="accent5"/>
                </a:solidFill>
                <a:latin typeface="AR DARLING" panose="02000000000000000000" pitchFamily="2" charset="0"/>
              </a:rPr>
              <a:t>SESSION TWO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5506" y="4099655"/>
            <a:ext cx="8769096" cy="1363806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5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How many kids to the elephant?</a:t>
            </a:r>
          </a:p>
        </p:txBody>
      </p:sp>
      <p:pic>
        <p:nvPicPr>
          <p:cNvPr id="4100" name="Picture 4" descr="Image result for colourful elephant drawing tumbl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571751"/>
            <a:ext cx="3790950" cy="39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881" y="1701973"/>
            <a:ext cx="2587752" cy="18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115</TotalTime>
  <Words>1101</Words>
  <Application>Microsoft Office PowerPoint</Application>
  <PresentationFormat>Widescreen</PresentationFormat>
  <Paragraphs>150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FSFFatBottom</vt:lpstr>
      <vt:lpstr>Corbel</vt:lpstr>
      <vt:lpstr>AR DARLING</vt:lpstr>
      <vt:lpstr>HelloButtons</vt:lpstr>
      <vt:lpstr>Wingdings</vt:lpstr>
      <vt:lpstr>Basis</vt:lpstr>
      <vt:lpstr>Mass</vt:lpstr>
      <vt:lpstr>Teaching and Learning Sessions</vt:lpstr>
      <vt:lpstr>Session One</vt:lpstr>
      <vt:lpstr>L.I. We are learning to use decimal notation to record mass and convert between units.</vt:lpstr>
      <vt:lpstr>L.I. We are learning to use decimal notation to record mass and convert between units.</vt:lpstr>
      <vt:lpstr>L.I. We are learning to use decimal notation to record mass and convert between units.</vt:lpstr>
      <vt:lpstr>L.I. We are learning to use decimal notation to record mass and convert between units.</vt:lpstr>
      <vt:lpstr>L.I. We are learning to use decimal notation to record mass and convert between units.</vt:lpstr>
      <vt:lpstr>SESSION TWO</vt:lpstr>
      <vt:lpstr>L.I. We are learning to use decimal notation to record mass and convert between units.</vt:lpstr>
      <vt:lpstr>L.I. We are learning to use decimal notation to record mass and convert between units.</vt:lpstr>
      <vt:lpstr>L.I. We are learning to use decimal notation to record mass and convert between units.</vt:lpstr>
      <vt:lpstr>L.I. We are learning to use decimal notation to record mass and convert between units.</vt:lpstr>
      <vt:lpstr>L.I. We are learning to use decimal notation to record mass and convert between units.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</dc:title>
  <dc:creator>Alice Vigors</dc:creator>
  <cp:lastModifiedBy>Karen Atkins</cp:lastModifiedBy>
  <cp:revision>13</cp:revision>
  <dcterms:created xsi:type="dcterms:W3CDTF">2017-04-14T02:11:40Z</dcterms:created>
  <dcterms:modified xsi:type="dcterms:W3CDTF">2017-07-17T10:28:12Z</dcterms:modified>
</cp:coreProperties>
</file>