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98" r:id="rId6"/>
    <p:sldId id="309" r:id="rId7"/>
    <p:sldId id="264" r:id="rId8"/>
    <p:sldId id="281" r:id="rId9"/>
    <p:sldId id="307" r:id="rId10"/>
    <p:sldId id="311" r:id="rId11"/>
    <p:sldId id="288" r:id="rId12"/>
    <p:sldId id="299" r:id="rId13"/>
    <p:sldId id="308" r:id="rId14"/>
    <p:sldId id="296" r:id="rId15"/>
    <p:sldId id="301" r:id="rId16"/>
    <p:sldId id="300" r:id="rId17"/>
    <p:sldId id="297" r:id="rId18"/>
    <p:sldId id="304" r:id="rId19"/>
    <p:sldId id="312" r:id="rId20"/>
    <p:sldId id="294" r:id="rId21"/>
    <p:sldId id="310" r:id="rId22"/>
    <p:sldId id="303" r:id="rId23"/>
    <p:sldId id="302" r:id="rId24"/>
    <p:sldId id="295" r:id="rId25"/>
    <p:sldId id="305" r:id="rId26"/>
    <p:sldId id="306"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CC00"/>
    <a:srgbClr val="3BC5E5"/>
    <a:srgbClr val="FF66FF"/>
    <a:srgbClr val="DA46BA"/>
    <a:srgbClr val="FF66CC"/>
    <a:srgbClr val="2795F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2" autoAdjust="0"/>
    <p:restoredTop sz="94687" autoAdjust="0"/>
  </p:normalViewPr>
  <p:slideViewPr>
    <p:cSldViewPr snapToGrid="0">
      <p:cViewPr>
        <p:scale>
          <a:sx n="77" d="100"/>
          <a:sy n="77" d="100"/>
        </p:scale>
        <p:origin x="-432" y="-72"/>
      </p:cViewPr>
      <p:guideLst>
        <p:guide orient="horz" pos="2160"/>
        <p:guide pos="3840"/>
      </p:guideLst>
    </p:cSldViewPr>
  </p:slideViewPr>
  <p:notesTextViewPr>
    <p:cViewPr>
      <p:scale>
        <a:sx n="1" d="1"/>
        <a:sy n="1" d="1"/>
      </p:scale>
      <p:origin x="0" y="0"/>
    </p:cViewPr>
  </p:notesTextViewPr>
  <p:sorterViewPr>
    <p:cViewPr>
      <p:scale>
        <a:sx n="100" d="100"/>
        <a:sy n="100" d="100"/>
      </p:scale>
      <p:origin x="0" y="1434"/>
    </p:cViewPr>
  </p:sorterViewPr>
  <p:notesViewPr>
    <p:cSldViewPr snapToGrid="0">
      <p:cViewPr varScale="1">
        <p:scale>
          <a:sx n="74" d="100"/>
          <a:sy n="74" d="100"/>
        </p:scale>
        <p:origin x="-27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D88088FE-B1D7-43EA-B4A2-75E043A7BCD8}" type="datetimeFigureOut">
              <a:rPr lang="en-AU" smtClean="0"/>
              <a:t>13/07/2015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7D25E672-0403-47F0-AF0A-3EC78FEDBF62}" type="slidenum">
              <a:rPr lang="en-AU" smtClean="0"/>
              <a:t>‹#›</a:t>
            </a:fld>
            <a:endParaRPr lang="en-AU"/>
          </a:p>
        </p:txBody>
      </p:sp>
    </p:spTree>
    <p:extLst>
      <p:ext uri="{BB962C8B-B14F-4D97-AF65-F5344CB8AC3E}">
        <p14:creationId xmlns:p14="http://schemas.microsoft.com/office/powerpoint/2010/main" val="42301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etbc.org/pictureset/resource.aspx?id=36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kwirk.com/p-c_s-6_u-124_t-340_c-1179/WA/6/Literary-recountsLiterary-text-typesText-typesEnglis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1</a:t>
            </a:fld>
            <a:endParaRPr lang="en-AU"/>
          </a:p>
        </p:txBody>
      </p:sp>
    </p:spTree>
    <p:extLst>
      <p:ext uri="{BB962C8B-B14F-4D97-AF65-F5344CB8AC3E}">
        <p14:creationId xmlns:p14="http://schemas.microsoft.com/office/powerpoint/2010/main" val="300534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4</a:t>
            </a:fld>
            <a:endParaRPr lang="en-AU"/>
          </a:p>
        </p:txBody>
      </p:sp>
    </p:spTree>
    <p:extLst>
      <p:ext uri="{BB962C8B-B14F-4D97-AF65-F5344CB8AC3E}">
        <p14:creationId xmlns:p14="http://schemas.microsoft.com/office/powerpoint/2010/main" val="233107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Read the story or have students view the movie trailer before completing this task.</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8</a:t>
            </a:fld>
            <a:endParaRPr lang="en-AU"/>
          </a:p>
        </p:txBody>
      </p:sp>
    </p:spTree>
    <p:extLst>
      <p:ext uri="{BB962C8B-B14F-4D97-AF65-F5344CB8AC3E}">
        <p14:creationId xmlns:p14="http://schemas.microsoft.com/office/powerpoint/2010/main" val="37815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See guide for other  ideas and examples :  http://monkeybaa.com.au/wp-content/uploads/2013/02/NAPLAN-Persasive-writing-overview.pdf</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11</a:t>
            </a:fld>
            <a:endParaRPr lang="en-AU"/>
          </a:p>
        </p:txBody>
      </p:sp>
    </p:spTree>
    <p:extLst>
      <p:ext uri="{BB962C8B-B14F-4D97-AF65-F5344CB8AC3E}">
        <p14:creationId xmlns:p14="http://schemas.microsoft.com/office/powerpoint/2010/main" val="278871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Read the story: I know why I brush my teeth by Kate Rowan. It can be purchased from: http://www.amazon.com/Sams-Science-Know-Brush-Teeth/dp/0763605042</a:t>
            </a:r>
          </a:p>
          <a:p>
            <a:endParaRPr lang="en-AU" dirty="0" smtClean="0"/>
          </a:p>
          <a:p>
            <a:r>
              <a:rPr lang="en-AU" dirty="0" smtClean="0"/>
              <a:t>Use the following visuals for any student who may need assistance: ( sourced from:</a:t>
            </a:r>
          </a:p>
          <a:p>
            <a:r>
              <a:rPr lang="en-AU" dirty="0">
                <a:hlinkClick r:id="rId3"/>
              </a:rPr>
              <a:t>http://</a:t>
            </a:r>
            <a:r>
              <a:rPr lang="en-AU" dirty="0" smtClean="0">
                <a:hlinkClick r:id="rId3"/>
              </a:rPr>
              <a:t>www.setbc.org/pictureset/resource.aspx?id=361</a:t>
            </a:r>
            <a:r>
              <a:rPr lang="en-AU" dirty="0" smtClean="0"/>
              <a:t>) </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14</a:t>
            </a:fld>
            <a:endParaRPr lang="en-AU"/>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04" y="5022760"/>
            <a:ext cx="2564519" cy="330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68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17</a:t>
            </a:fld>
            <a:endParaRPr lang="en-AU"/>
          </a:p>
        </p:txBody>
      </p:sp>
    </p:spTree>
    <p:extLst>
      <p:ext uri="{BB962C8B-B14F-4D97-AF65-F5344CB8AC3E}">
        <p14:creationId xmlns:p14="http://schemas.microsoft.com/office/powerpoint/2010/main" val="22228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21</a:t>
            </a:fld>
            <a:endParaRPr lang="en-AU"/>
          </a:p>
        </p:txBody>
      </p:sp>
    </p:spTree>
    <p:extLst>
      <p:ext uri="{BB962C8B-B14F-4D97-AF65-F5344CB8AC3E}">
        <p14:creationId xmlns:p14="http://schemas.microsoft.com/office/powerpoint/2010/main" val="246315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22</a:t>
            </a:fld>
            <a:endParaRPr lang="en-AU"/>
          </a:p>
        </p:txBody>
      </p:sp>
    </p:spTree>
    <p:extLst>
      <p:ext uri="{BB962C8B-B14F-4D97-AF65-F5344CB8AC3E}">
        <p14:creationId xmlns:p14="http://schemas.microsoft.com/office/powerpoint/2010/main" val="312113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 is a literary recount?</a:t>
            </a:r>
          </a:p>
          <a:p>
            <a:endParaRPr lang="en-AU" dirty="0" smtClean="0"/>
          </a:p>
          <a:p>
            <a:r>
              <a:rPr lang="en-AU" dirty="0" smtClean="0"/>
              <a:t>A literary recount is similar to a factual recount. Both types of recounts give details about what happened, including who was involved, when and where the event took place, and what may have resulted. A literary recount can be about real or fictional events and characters.</a:t>
            </a:r>
          </a:p>
          <a:p>
            <a:endParaRPr lang="en-AU" dirty="0" smtClean="0"/>
          </a:p>
          <a:p>
            <a:r>
              <a:rPr lang="en-AU" dirty="0" smtClean="0"/>
              <a:t>A literary recount is different from a factual recount because it includes more than just facts. A literary recount:</a:t>
            </a:r>
          </a:p>
          <a:p>
            <a:endParaRPr lang="en-AU" dirty="0" smtClean="0"/>
          </a:p>
          <a:p>
            <a:r>
              <a:rPr lang="en-AU" dirty="0" smtClean="0"/>
              <a:t>    retells a series of events with characters</a:t>
            </a:r>
          </a:p>
          <a:p>
            <a:r>
              <a:rPr lang="en-AU" dirty="0" smtClean="0"/>
              <a:t>    gives facts and feelings about the events</a:t>
            </a:r>
          </a:p>
          <a:p>
            <a:r>
              <a:rPr lang="en-AU" dirty="0" smtClean="0"/>
              <a:t>    often uses dialogue between characters</a:t>
            </a:r>
          </a:p>
          <a:p>
            <a:r>
              <a:rPr lang="en-AU" dirty="0" smtClean="0"/>
              <a:t>    creates an emotional connection with the reader</a:t>
            </a:r>
          </a:p>
          <a:p>
            <a:r>
              <a:rPr lang="en-AU" dirty="0" smtClean="0"/>
              <a:t>    uses descriptive language.</a:t>
            </a:r>
          </a:p>
          <a:p>
            <a:endParaRPr lang="en-AU" b="1" dirty="0" smtClean="0"/>
          </a:p>
          <a:p>
            <a:r>
              <a:rPr lang="en-AU" b="1" dirty="0" smtClean="0"/>
              <a:t>Examples of a literary recount</a:t>
            </a:r>
          </a:p>
          <a:p>
            <a:endParaRPr lang="en-AU" dirty="0" smtClean="0"/>
          </a:p>
          <a:p>
            <a:r>
              <a:rPr lang="en-AU" dirty="0" smtClean="0"/>
              <a:t>Literary recounts include more emotional connections between the reader and the story than factual recounts. Some examples of literary recounts are:</a:t>
            </a:r>
          </a:p>
          <a:p>
            <a:endParaRPr lang="en-AU" dirty="0" smtClean="0"/>
          </a:p>
          <a:p>
            <a:r>
              <a:rPr lang="en-AU" dirty="0" smtClean="0"/>
              <a:t>    short stories and novels</a:t>
            </a:r>
          </a:p>
          <a:p>
            <a:r>
              <a:rPr lang="en-AU" dirty="0" smtClean="0"/>
              <a:t>    biographies and letters</a:t>
            </a:r>
          </a:p>
          <a:p>
            <a:r>
              <a:rPr lang="en-AU" dirty="0" smtClean="0"/>
              <a:t>    fables, myths and legends</a:t>
            </a:r>
          </a:p>
          <a:p>
            <a:r>
              <a:rPr lang="en-AU" dirty="0" smtClean="0"/>
              <a:t>    plays, films and television programmes</a:t>
            </a:r>
          </a:p>
          <a:p>
            <a:r>
              <a:rPr lang="en-AU" dirty="0" smtClean="0"/>
              <a:t>    poems and songs</a:t>
            </a:r>
          </a:p>
          <a:p>
            <a:r>
              <a:rPr lang="en-AU" dirty="0" smtClean="0"/>
              <a:t>    picture books.</a:t>
            </a:r>
          </a:p>
          <a:p>
            <a:endParaRPr lang="en-AU" dirty="0" smtClean="0"/>
          </a:p>
          <a:p>
            <a:endParaRPr lang="en-AU" dirty="0" smtClean="0"/>
          </a:p>
          <a:p>
            <a:r>
              <a:rPr lang="en-AU" b="1" dirty="0" smtClean="0"/>
              <a:t>Structure of a literary recount</a:t>
            </a:r>
          </a:p>
          <a:p>
            <a:endParaRPr lang="en-AU" dirty="0" smtClean="0"/>
          </a:p>
          <a:p>
            <a:r>
              <a:rPr lang="en-AU" dirty="0" smtClean="0"/>
              <a:t>A literary recount must begin with a title or a heading. The title should relate to the text, but can be creative.</a:t>
            </a:r>
          </a:p>
          <a:p>
            <a:endParaRPr lang="en-AU" dirty="0" smtClean="0"/>
          </a:p>
          <a:p>
            <a:r>
              <a:rPr lang="en-AU" dirty="0" smtClean="0"/>
              <a:t>The introductory paragraph is called the orientation. In this paragraph the setting and characters are introduced. This may also give the reader a general idea of what the text will be about, or may contain background information that helps to explain the first scene of the text.</a:t>
            </a:r>
          </a:p>
          <a:p>
            <a:endParaRPr lang="en-AU" dirty="0" smtClean="0"/>
          </a:p>
          <a:p>
            <a:r>
              <a:rPr lang="en-AU" dirty="0" smtClean="0"/>
              <a:t>The body of the text contains the sequence of events. The sequence of events is usually written in chronological order (the order they occurred). The purpose of these events is to tell the story. This includes what happened, how characters (or people) within the text felt about the events, and how any problems were dealt with.</a:t>
            </a:r>
          </a:p>
          <a:p>
            <a:endParaRPr lang="en-AU" dirty="0" smtClean="0"/>
          </a:p>
          <a:p>
            <a:r>
              <a:rPr lang="en-AU" dirty="0" smtClean="0"/>
              <a:t>The concluding paragraph is called the reorientation. This paragraph sums up the recount. This is where the sequence of events ends and any issues or problems are completely resolved by the characters. The emotional responses of the characters involved may also be included in this s</a:t>
            </a:r>
          </a:p>
          <a:p>
            <a:endParaRPr lang="en-AU" dirty="0" smtClean="0"/>
          </a:p>
          <a:p>
            <a:r>
              <a:rPr lang="en-AU" dirty="0" smtClean="0"/>
              <a:t>Source: </a:t>
            </a:r>
            <a:r>
              <a:rPr lang="en-AU" dirty="0" smtClean="0">
                <a:hlinkClick r:id="rId3"/>
              </a:rPr>
              <a:t>http://www.skwirk.com/p-c_s-6_u-124_t-340_c-1179/WA/6/Literary-recountsLiterary-text-typesText-typesEnglish/</a:t>
            </a:r>
            <a:endParaRPr lang="en-AU" dirty="0" smtClean="0"/>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24</a:t>
            </a:fld>
            <a:endParaRPr lang="en-AU"/>
          </a:p>
        </p:txBody>
      </p:sp>
    </p:spTree>
    <p:extLst>
      <p:ext uri="{BB962C8B-B14F-4D97-AF65-F5344CB8AC3E}">
        <p14:creationId xmlns:p14="http://schemas.microsoft.com/office/powerpoint/2010/main" val="22228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2609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13/07/2015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308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90806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1079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83479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8938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4721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95521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624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3667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58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4062A0-FD2F-4E22-9132-DD4D02CB0A86}" type="datetimeFigureOut">
              <a:rPr lang="en-AU" smtClean="0"/>
              <a:t>13/07/2015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4062A0-FD2F-4E22-9132-DD4D02CB0A86}" type="datetimeFigureOut">
              <a:rPr lang="en-AU" smtClean="0"/>
              <a:t>13/07/2015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32003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062A0-FD2F-4E22-9132-DD4D02CB0A86}" type="datetimeFigureOut">
              <a:rPr lang="en-AU" smtClean="0"/>
              <a:t>13/07/2015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0334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062A0-FD2F-4E22-9132-DD4D02CB0A86}" type="datetimeFigureOut">
              <a:rPr lang="en-AU" smtClean="0"/>
              <a:t>13/07/2015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5836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13/07/2015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797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B4062A0-FD2F-4E22-9132-DD4D02CB0A86}" type="datetimeFigureOut">
              <a:rPr lang="en-AU" smtClean="0"/>
              <a:t>13/07/2015</a:t>
            </a:fld>
            <a:endParaRPr lang="en-AU"/>
          </a:p>
        </p:txBody>
      </p:sp>
      <p:sp>
        <p:nvSpPr>
          <p:cNvPr id="6" name="Footer Placeholder 5"/>
          <p:cNvSpPr>
            <a:spLocks noGrp="1"/>
          </p:cNvSpPr>
          <p:nvPr>
            <p:ph type="ftr" sz="quarter" idx="11"/>
          </p:nvPr>
        </p:nvSpPr>
        <p:spPr>
          <a:xfrm>
            <a:off x="1141412" y="5883275"/>
            <a:ext cx="5105400" cy="365125"/>
          </a:xfrm>
        </p:spPr>
        <p:txBody>
          <a:bodyPr/>
          <a:lstStyle/>
          <a:p>
            <a:endParaRPr lang="en-AU"/>
          </a:p>
        </p:txBody>
      </p:sp>
      <p:sp>
        <p:nvSpPr>
          <p:cNvPr id="7" name="Slide Number Placeholder 6"/>
          <p:cNvSpPr>
            <a:spLocks noGrp="1"/>
          </p:cNvSpPr>
          <p:nvPr>
            <p:ph type="sldNum" sz="quarter" idx="12"/>
          </p:nvPr>
        </p:nvSpPr>
        <p:spPr>
          <a:xfrm>
            <a:off x="10742612" y="5883275"/>
            <a:ext cx="322567" cy="365125"/>
          </a:xfrm>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5405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B4062A0-FD2F-4E22-9132-DD4D02CB0A86}" type="datetimeFigureOut">
              <a:rPr lang="en-AU" smtClean="0"/>
              <a:t>13/07/2015</a:t>
            </a:fld>
            <a:endParaRPr lang="en-A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A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484D676-CFBB-4943-BD40-9F5573EA540D}" type="slidenum">
              <a:rPr lang="en-AU" smtClean="0"/>
              <a:t>‹#›</a:t>
            </a:fld>
            <a:endParaRPr lang="en-AU"/>
          </a:p>
        </p:txBody>
      </p:sp>
    </p:spTree>
    <p:extLst>
      <p:ext uri="{BB962C8B-B14F-4D97-AF65-F5344CB8AC3E}">
        <p14:creationId xmlns:p14="http://schemas.microsoft.com/office/powerpoint/2010/main" val="2084415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classroommagic.blogspot.com.au/"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monkeybaa.com.au/wp-content/uploads/2013/02/NAPLAN-Persasive-writing-overview.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mcpactions.com/blog/2010/04/01/april-showers-photos-of-rain-umbrellas-boots-and-mor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monkeybaa.com.au/wp-content/uploads/2013/02/NAPLAN-Persasive-writing-overview.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sjyI4CmBOA0" TargetMode="External"/><Relationship Id="rId4" Type="http://schemas.openxmlformats.org/officeDocument/2006/relationships/hyperlink" Target="https://www.youtube.com/watch?v=sjyI4CmBOA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abyblanketcoughsyrupcarnival.tumblr.com/post/79799575164/dog-bit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photoprompts.tumblr.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uded.com/"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interest.com/pin/212443307394450837/" TargetMode="Externa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eyig_V-_5o?list=PL30AC3EC130A71392" TargetMode="External"/><Relationship Id="rId5" Type="http://schemas.openxmlformats.org/officeDocument/2006/relationships/image" Target="../media/image15.png"/><Relationship Id="rId4" Type="http://schemas.openxmlformats.org/officeDocument/2006/relationships/hyperlink" Target="https://www.youtube.com/watch?v=-eyig_V-_5o&amp;list=PL30AC3EC130A7139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monkeybaa.com.au/wp-content/uploads/2013/02/NAPLAN-Persasive-writing-overview.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hotoprompts.tumblr.com/" TargetMode="External"/><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worth1000.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hyperlink" Target="http://classroommagic.blogspot.com.au/"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o5c1gIzQoPI?list=PLPCp3Td3qajAL1eUT0pUCqQJ2VwnRfn-O" TargetMode="External"/><Relationship Id="rId5" Type="http://schemas.openxmlformats.org/officeDocument/2006/relationships/image" Target="../media/image15.png"/><Relationship Id="rId4" Type="http://schemas.openxmlformats.org/officeDocument/2006/relationships/hyperlink" Target="https://www.youtube.com/watch?v=o5c1gIzQoPI&amp;list=PLPCp3Td3qajAL1eUT0pUCqQJ2VwnRfn-O&amp;index=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ydX8Lw4q2Mk" TargetMode="External"/><Relationship Id="rId4" Type="http://schemas.openxmlformats.org/officeDocument/2006/relationships/hyperlink" Target="https://www.youtube.com/watch?v=ydX8Lw4q2M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0852" y="2302259"/>
            <a:ext cx="10548257" cy="1754326"/>
          </a:xfrm>
          <a:prstGeom prst="rect">
            <a:avLst/>
          </a:prstGeom>
        </p:spPr>
        <p:txBody>
          <a:bodyPr wrap="square">
            <a:spAutoFit/>
          </a:bodyPr>
          <a:lstStyle/>
          <a:p>
            <a:pPr algn="ctr"/>
            <a:r>
              <a:rPr lang="en-A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Our Body </a:t>
            </a:r>
          </a:p>
          <a:p>
            <a:pPr algn="ctr"/>
            <a:r>
              <a:rPr lang="en-A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Writing Prompts</a:t>
            </a:r>
            <a:endPar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4" name="TextBox 13"/>
          <p:cNvSpPr txBox="1"/>
          <p:nvPr/>
        </p:nvSpPr>
        <p:spPr>
          <a:xfrm>
            <a:off x="5037147" y="4221685"/>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4866856"/>
            <a:ext cx="1652155" cy="1887269"/>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362" r="4851" b="1493"/>
          <a:stretch/>
        </p:blipFill>
        <p:spPr>
          <a:xfrm>
            <a:off x="2306780" y="4866856"/>
            <a:ext cx="1600202" cy="1864445"/>
          </a:xfrm>
          <a:prstGeom prst="rect">
            <a:avLst/>
          </a:prstGeom>
        </p:spPr>
      </p:pic>
      <p:pic>
        <p:nvPicPr>
          <p:cNvPr id="15" name="Picture 14"/>
          <p:cNvPicPr/>
          <p:nvPr/>
        </p:nvPicPr>
        <p:blipFill rotWithShape="1">
          <a:blip r:embed="rId5"/>
          <a:srcRect l="17308" t="23077" r="23780" b="8284"/>
          <a:stretch/>
        </p:blipFill>
        <p:spPr bwMode="auto">
          <a:xfrm>
            <a:off x="4178645" y="4866854"/>
            <a:ext cx="2804045" cy="1864445"/>
          </a:xfrm>
          <a:prstGeom prst="rect">
            <a:avLst/>
          </a:prstGeom>
          <a:ln>
            <a:noFill/>
          </a:ln>
          <a:extLst>
            <a:ext uri="{53640926-AAD7-44D8-BBD7-CCE9431645EC}">
              <a14:shadowObscured xmlns:a14="http://schemas.microsoft.com/office/drawing/2010/main"/>
            </a:ext>
          </a:ex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818" y="4866855"/>
            <a:ext cx="2089286" cy="186444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41044">
            <a:off x="106823" y="624023"/>
            <a:ext cx="3833457" cy="129826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8982" y="450659"/>
            <a:ext cx="3334985" cy="2223324"/>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0667" y="26553"/>
            <a:ext cx="1319645" cy="197066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2117" y="4769591"/>
            <a:ext cx="1933783" cy="1933783"/>
          </a:xfrm>
          <a:prstGeom prst="rect">
            <a:avLst/>
          </a:prstGeom>
        </p:spPr>
      </p:pic>
    </p:spTree>
    <p:extLst>
      <p:ext uri="{BB962C8B-B14F-4D97-AF65-F5344CB8AC3E}">
        <p14:creationId xmlns:p14="http://schemas.microsoft.com/office/powerpoint/2010/main" val="401828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17" y="388794"/>
            <a:ext cx="6014141" cy="5923929"/>
          </a:xfrm>
          <a:prstGeom prst="rect">
            <a:avLst/>
          </a:prstGeom>
        </p:spPr>
      </p:pic>
      <p:sp>
        <p:nvSpPr>
          <p:cNvPr id="4" name="TextBox 3"/>
          <p:cNvSpPr txBox="1"/>
          <p:nvPr/>
        </p:nvSpPr>
        <p:spPr>
          <a:xfrm>
            <a:off x="436418" y="6489368"/>
            <a:ext cx="3657600" cy="400110"/>
          </a:xfrm>
          <a:prstGeom prst="rect">
            <a:avLst/>
          </a:prstGeom>
          <a:noFill/>
        </p:spPr>
        <p:txBody>
          <a:bodyPr wrap="square" rtlCol="0">
            <a:spAutoFit/>
          </a:bodyPr>
          <a:lstStyle/>
          <a:p>
            <a:r>
              <a:rPr lang="en-AU" sz="1000" dirty="0"/>
              <a:t>Found : </a:t>
            </a:r>
            <a:r>
              <a:rPr lang="en-AU" sz="1000" dirty="0">
                <a:hlinkClick r:id="rId3"/>
              </a:rPr>
              <a:t>http://</a:t>
            </a:r>
            <a:r>
              <a:rPr lang="en-AU" sz="1000" dirty="0" smtClean="0">
                <a:hlinkClick r:id="rId3"/>
              </a:rPr>
              <a:t>classroommagic.blogspot.com.au</a:t>
            </a:r>
            <a:endParaRPr lang="en-AU" sz="1000" dirty="0" smtClean="0"/>
          </a:p>
          <a:p>
            <a:endParaRPr lang="en-AU" sz="1000" dirty="0"/>
          </a:p>
        </p:txBody>
      </p:sp>
      <p:sp>
        <p:nvSpPr>
          <p:cNvPr id="5" name="TextBox 4"/>
          <p:cNvSpPr txBox="1"/>
          <p:nvPr/>
        </p:nvSpPr>
        <p:spPr>
          <a:xfrm>
            <a:off x="7273636" y="789709"/>
            <a:ext cx="4582391" cy="2308324"/>
          </a:xfrm>
          <a:prstGeom prst="rect">
            <a:avLst/>
          </a:prstGeom>
          <a:noFill/>
        </p:spPr>
        <p:txBody>
          <a:bodyPr wrap="square" rtlCol="0">
            <a:spAutoFit/>
          </a:bodyPr>
          <a:lstStyle/>
          <a:p>
            <a:r>
              <a:rPr lang="en-AU" sz="3600" dirty="0" smtClean="0"/>
              <a:t>Write a description of your newest super sized food creation</a:t>
            </a:r>
            <a:r>
              <a:rPr lang="en-AU" dirty="0" smtClean="0"/>
              <a:t>.</a:t>
            </a:r>
            <a:endParaRPr lang="en-AU" dirty="0"/>
          </a:p>
        </p:txBody>
      </p:sp>
    </p:spTree>
    <p:extLst>
      <p:ext uri="{BB962C8B-B14F-4D97-AF65-F5344CB8AC3E}">
        <p14:creationId xmlns:p14="http://schemas.microsoft.com/office/powerpoint/2010/main" val="243793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7308" t="23077" r="23780" b="8284"/>
          <a:stretch/>
        </p:blipFill>
        <p:spPr bwMode="auto">
          <a:xfrm>
            <a:off x="313228" y="255181"/>
            <a:ext cx="8820140" cy="6241312"/>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9181239" y="1374124"/>
            <a:ext cx="3010761" cy="1200329"/>
          </a:xfrm>
          <a:prstGeom prst="rect">
            <a:avLst/>
          </a:prstGeom>
        </p:spPr>
        <p:txBody>
          <a:bodyPr wrap="none">
            <a:spAutoFit/>
          </a:bodyPr>
          <a:lstStyle/>
          <a:p>
            <a:r>
              <a:rPr lang="en-AU" sz="3600" dirty="0" smtClean="0">
                <a:solidFill>
                  <a:srgbClr val="FFC000"/>
                </a:solidFill>
              </a:rPr>
              <a:t>Persuasive</a:t>
            </a:r>
          </a:p>
          <a:p>
            <a:r>
              <a:rPr lang="en-AU" sz="3600" dirty="0" smtClean="0">
                <a:solidFill>
                  <a:srgbClr val="FFC000"/>
                </a:solidFill>
              </a:rPr>
              <a:t> Writing……..</a:t>
            </a:r>
            <a:endParaRPr lang="en-AU" sz="3600" dirty="0">
              <a:solidFill>
                <a:srgbClr val="FFC000"/>
              </a:solidFill>
            </a:endParaRPr>
          </a:p>
        </p:txBody>
      </p:sp>
      <p:sp>
        <p:nvSpPr>
          <p:cNvPr id="5" name="Rectangle 4"/>
          <p:cNvSpPr/>
          <p:nvPr/>
        </p:nvSpPr>
        <p:spPr>
          <a:xfrm>
            <a:off x="313227" y="6599781"/>
            <a:ext cx="6096000" cy="215444"/>
          </a:xfrm>
          <a:prstGeom prst="rect">
            <a:avLst/>
          </a:prstGeom>
        </p:spPr>
        <p:txBody>
          <a:bodyPr>
            <a:spAutoFit/>
          </a:bodyPr>
          <a:lstStyle/>
          <a:p>
            <a:r>
              <a:rPr lang="en-AU" sz="800" dirty="0" smtClean="0"/>
              <a:t> Found:    </a:t>
            </a:r>
            <a:r>
              <a:rPr lang="en-AU" sz="800" dirty="0" smtClean="0">
                <a:hlinkClick r:id="rId4"/>
              </a:rPr>
              <a:t>http://monkeybaa.com.au/wp-content/uploads/2013/02/NAPLAN-Persasive-writing-overview.pdf</a:t>
            </a:r>
            <a:endParaRPr lang="en-AU" sz="800" dirty="0"/>
          </a:p>
        </p:txBody>
      </p:sp>
      <p:sp>
        <p:nvSpPr>
          <p:cNvPr id="6" name="TextBox 5"/>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55785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003" y="6570615"/>
            <a:ext cx="2045753" cy="261610"/>
          </a:xfrm>
          <a:prstGeom prst="rect">
            <a:avLst/>
          </a:prstGeom>
        </p:spPr>
        <p:txBody>
          <a:bodyPr wrap="none">
            <a:spAutoFit/>
          </a:bodyPr>
          <a:lstStyle/>
          <a:p>
            <a:r>
              <a:rPr lang="en-AU" sz="1100" dirty="0">
                <a:hlinkClick r:id="rId2"/>
              </a:rPr>
              <a:t>Found on mcpactions.com</a:t>
            </a:r>
            <a:endParaRPr lang="en-AU" sz="1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03" y="999983"/>
            <a:ext cx="3730334" cy="5570632"/>
          </a:xfrm>
          <a:prstGeom prst="rect">
            <a:avLst/>
          </a:prstGeom>
        </p:spPr>
      </p:pic>
      <p:sp>
        <p:nvSpPr>
          <p:cNvPr id="4" name="Rectangle 3"/>
          <p:cNvSpPr/>
          <p:nvPr/>
        </p:nvSpPr>
        <p:spPr>
          <a:xfrm>
            <a:off x="6026956" y="1116527"/>
            <a:ext cx="5662816" cy="4708981"/>
          </a:xfrm>
          <a:prstGeom prst="rect">
            <a:avLst/>
          </a:prstGeom>
        </p:spPr>
        <p:txBody>
          <a:bodyPr wrap="square">
            <a:spAutoFit/>
          </a:bodyPr>
          <a:lstStyle/>
          <a:p>
            <a:r>
              <a:rPr lang="en-AU" sz="4000" dirty="0">
                <a:solidFill>
                  <a:srgbClr val="FFC000"/>
                </a:solidFill>
              </a:rPr>
              <a:t>Tell the story about what was happening when this picture was </a:t>
            </a:r>
            <a:r>
              <a:rPr lang="en-AU" sz="4000" dirty="0" smtClean="0">
                <a:solidFill>
                  <a:srgbClr val="FFC000"/>
                </a:solidFill>
              </a:rPr>
              <a:t>taken. What emotions were racing through her body</a:t>
            </a:r>
            <a:r>
              <a:rPr lang="en-AU" sz="4000" dirty="0" smtClean="0">
                <a:solidFill>
                  <a:srgbClr val="FFC000"/>
                </a:solidFill>
                <a:latin typeface="Arial" panose="020B0604020202020204" pitchFamily="34" charset="0"/>
                <a:cs typeface="Arial" panose="020B0604020202020204" pitchFamily="34" charset="0"/>
              </a:rPr>
              <a:t>?</a:t>
            </a:r>
            <a:endParaRPr lang="en-AU" sz="4000" dirty="0">
              <a:solidFill>
                <a:srgbClr val="FFC000"/>
              </a:solidFill>
              <a:latin typeface="Arial" panose="020B0604020202020204" pitchFamily="34" charset="0"/>
              <a:cs typeface="Arial" panose="020B0604020202020204" pitchFamily="34" charset="0"/>
            </a:endParaRPr>
          </a:p>
          <a:p>
            <a:pPr algn="ctr"/>
            <a:endParaRPr lang="en-AU" sz="6000" dirty="0" smtClean="0">
              <a:solidFill>
                <a:schemeClr val="accent3">
                  <a:lumMod val="60000"/>
                  <a:lumOff val="40000"/>
                </a:schemeClr>
              </a:solidFill>
            </a:endParaRPr>
          </a:p>
        </p:txBody>
      </p:sp>
      <p:sp>
        <p:nvSpPr>
          <p:cNvPr id="5" name="Rectangle 4"/>
          <p:cNvSpPr/>
          <p:nvPr/>
        </p:nvSpPr>
        <p:spPr>
          <a:xfrm>
            <a:off x="422275" y="165660"/>
            <a:ext cx="9486900" cy="830997"/>
          </a:xfrm>
          <a:prstGeom prst="rect">
            <a:avLst/>
          </a:prstGeom>
        </p:spPr>
        <p:txBody>
          <a:bodyPr wrap="square">
            <a:spAutoFit/>
          </a:bodyPr>
          <a:lstStyle/>
          <a:p>
            <a:r>
              <a:rPr lang="en-AU" sz="4800" dirty="0" smtClean="0">
                <a:solidFill>
                  <a:srgbClr val="FFC000"/>
                </a:solidFill>
              </a:rPr>
              <a:t>Creative Writing…..</a:t>
            </a:r>
            <a:endParaRPr lang="en-AU" dirty="0">
              <a:solidFill>
                <a:srgbClr val="FFC000"/>
              </a:solidFill>
            </a:endParaRPr>
          </a:p>
        </p:txBody>
      </p:sp>
      <p:sp>
        <p:nvSpPr>
          <p:cNvPr id="6" name="TextBox 5"/>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1820641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6329" y="6474027"/>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3" name="Rectangle 2"/>
          <p:cNvSpPr/>
          <p:nvPr/>
        </p:nvSpPr>
        <p:spPr>
          <a:xfrm>
            <a:off x="467544" y="332656"/>
            <a:ext cx="7730001" cy="707886"/>
          </a:xfrm>
          <a:prstGeom prst="rect">
            <a:avLst/>
          </a:prstGeom>
        </p:spPr>
        <p:txBody>
          <a:bodyPr wrap="none">
            <a:spAutoFit/>
          </a:bodyPr>
          <a:lstStyle/>
          <a:p>
            <a:r>
              <a:rPr lang="en-AU" sz="4000" b="1" dirty="0" smtClean="0">
                <a:solidFill>
                  <a:schemeClr val="accent1">
                    <a:lumMod val="40000"/>
                    <a:lumOff val="60000"/>
                  </a:schemeClr>
                </a:solidFill>
              </a:rPr>
              <a:t>Healthy food advertisement….</a:t>
            </a:r>
            <a:endParaRPr lang="en-AU" sz="4000" b="1" dirty="0">
              <a:solidFill>
                <a:schemeClr val="accent1">
                  <a:lumMod val="40000"/>
                  <a:lumOff val="60000"/>
                </a:schemeClr>
              </a:solidFill>
            </a:endParaRPr>
          </a:p>
        </p:txBody>
      </p:sp>
      <p:sp>
        <p:nvSpPr>
          <p:cNvPr id="4" name="Rectangle 3"/>
          <p:cNvSpPr/>
          <p:nvPr/>
        </p:nvSpPr>
        <p:spPr>
          <a:xfrm>
            <a:off x="6691746" y="1314888"/>
            <a:ext cx="5264052" cy="2308324"/>
          </a:xfrm>
          <a:prstGeom prst="rect">
            <a:avLst/>
          </a:prstGeom>
        </p:spPr>
        <p:txBody>
          <a:bodyPr wrap="square">
            <a:spAutoFit/>
          </a:bodyPr>
          <a:lstStyle/>
          <a:p>
            <a:r>
              <a:rPr lang="en-AU" sz="4800" dirty="0" smtClean="0"/>
              <a:t>Create your </a:t>
            </a:r>
            <a:r>
              <a:rPr lang="en-AU" sz="4800" dirty="0"/>
              <a:t>own </a:t>
            </a:r>
            <a:r>
              <a:rPr lang="en-AU" sz="4800" dirty="0" smtClean="0"/>
              <a:t>healthy food advertisement.</a:t>
            </a:r>
            <a:endParaRPr lang="en-AU"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73" y="3880917"/>
            <a:ext cx="3889664" cy="25931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92" y="1314887"/>
            <a:ext cx="2766831" cy="4150247"/>
          </a:xfrm>
          <a:prstGeom prst="rect">
            <a:avLst/>
          </a:prstGeom>
        </p:spPr>
      </p:pic>
      <p:sp>
        <p:nvSpPr>
          <p:cNvPr id="8" name="TextBox 7"/>
          <p:cNvSpPr txBox="1"/>
          <p:nvPr/>
        </p:nvSpPr>
        <p:spPr>
          <a:xfrm>
            <a:off x="249382" y="5709109"/>
            <a:ext cx="2321418"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spTree>
    <p:extLst>
      <p:ext uri="{BB962C8B-B14F-4D97-AF65-F5344CB8AC3E}">
        <p14:creationId xmlns:p14="http://schemas.microsoft.com/office/powerpoint/2010/main" val="468090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62" r="4851" b="1493"/>
          <a:stretch/>
        </p:blipFill>
        <p:spPr>
          <a:xfrm>
            <a:off x="290944" y="481442"/>
            <a:ext cx="4866384" cy="5669975"/>
          </a:xfrm>
          <a:prstGeom prst="rect">
            <a:avLst/>
          </a:prstGeom>
        </p:spPr>
      </p:pic>
      <p:sp>
        <p:nvSpPr>
          <p:cNvPr id="3" name="TextBox 2"/>
          <p:cNvSpPr txBox="1"/>
          <p:nvPr/>
        </p:nvSpPr>
        <p:spPr>
          <a:xfrm>
            <a:off x="290944" y="6301632"/>
            <a:ext cx="2321418"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sp>
        <p:nvSpPr>
          <p:cNvPr id="4" name="TextBox 3"/>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5" name="TextBox 4"/>
          <p:cNvSpPr txBox="1"/>
          <p:nvPr/>
        </p:nvSpPr>
        <p:spPr>
          <a:xfrm>
            <a:off x="5527964" y="481442"/>
            <a:ext cx="6276109" cy="707886"/>
          </a:xfrm>
          <a:prstGeom prst="rect">
            <a:avLst/>
          </a:prstGeom>
          <a:noFill/>
        </p:spPr>
        <p:txBody>
          <a:bodyPr wrap="square" rtlCol="0">
            <a:spAutoFit/>
          </a:bodyPr>
          <a:lstStyle/>
          <a:p>
            <a:r>
              <a:rPr lang="en-AU" sz="4000" b="1" i="1" dirty="0" smtClean="0">
                <a:solidFill>
                  <a:srgbClr val="92D050"/>
                </a:solidFill>
              </a:rPr>
              <a:t>How to brush your teeth!</a:t>
            </a:r>
            <a:endParaRPr lang="en-AU" sz="4000" b="1" i="1" dirty="0">
              <a:solidFill>
                <a:srgbClr val="92D050"/>
              </a:solidFill>
            </a:endParaRPr>
          </a:p>
        </p:txBody>
      </p:sp>
      <p:sp>
        <p:nvSpPr>
          <p:cNvPr id="6" name="TextBox 5"/>
          <p:cNvSpPr txBox="1"/>
          <p:nvPr/>
        </p:nvSpPr>
        <p:spPr>
          <a:xfrm>
            <a:off x="5943600" y="1984664"/>
            <a:ext cx="5964382" cy="2800767"/>
          </a:xfrm>
          <a:prstGeom prst="rect">
            <a:avLst/>
          </a:prstGeom>
          <a:noFill/>
        </p:spPr>
        <p:txBody>
          <a:bodyPr wrap="square" rtlCol="0">
            <a:spAutoFit/>
          </a:bodyPr>
          <a:lstStyle/>
          <a:p>
            <a:r>
              <a:rPr lang="en-AU" sz="4400" dirty="0" smtClean="0">
                <a:solidFill>
                  <a:srgbClr val="92D050"/>
                </a:solidFill>
              </a:rPr>
              <a:t>Write a procedure to inform someone else how to brush their teeth.</a:t>
            </a:r>
            <a:endParaRPr lang="en-AU" sz="4400" dirty="0">
              <a:solidFill>
                <a:srgbClr val="92D050"/>
              </a:solidFill>
            </a:endParaRPr>
          </a:p>
        </p:txBody>
      </p:sp>
    </p:spTree>
    <p:extLst>
      <p:ext uri="{BB962C8B-B14F-4D97-AF65-F5344CB8AC3E}">
        <p14:creationId xmlns:p14="http://schemas.microsoft.com/office/powerpoint/2010/main" val="100130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p:nvPr/>
        </p:nvPicPr>
        <p:blipFill rotWithShape="1">
          <a:blip r:embed="rId2"/>
          <a:srcRect l="17141" t="21598" r="21616" b="10947"/>
          <a:stretch/>
        </p:blipFill>
        <p:spPr bwMode="auto">
          <a:xfrm>
            <a:off x="216215" y="558800"/>
            <a:ext cx="8685624" cy="575276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8901839" y="1259824"/>
            <a:ext cx="3010761" cy="1200329"/>
          </a:xfrm>
          <a:prstGeom prst="rect">
            <a:avLst/>
          </a:prstGeom>
        </p:spPr>
        <p:txBody>
          <a:bodyPr wrap="none">
            <a:spAutoFit/>
          </a:bodyPr>
          <a:lstStyle/>
          <a:p>
            <a:r>
              <a:rPr lang="en-AU" sz="3600" dirty="0" smtClean="0">
                <a:solidFill>
                  <a:srgbClr val="99CC00"/>
                </a:solidFill>
              </a:rPr>
              <a:t>Persuasive</a:t>
            </a:r>
          </a:p>
          <a:p>
            <a:r>
              <a:rPr lang="en-AU" sz="3600" dirty="0" smtClean="0">
                <a:solidFill>
                  <a:srgbClr val="99CC00"/>
                </a:solidFill>
              </a:rPr>
              <a:t> Writing……..</a:t>
            </a:r>
            <a:endParaRPr lang="en-AU" sz="3600" dirty="0">
              <a:solidFill>
                <a:srgbClr val="99CC00"/>
              </a:solidFill>
            </a:endParaRPr>
          </a:p>
        </p:txBody>
      </p:sp>
      <p:sp>
        <p:nvSpPr>
          <p:cNvPr id="5" name="Rectangle 4"/>
          <p:cNvSpPr/>
          <p:nvPr/>
        </p:nvSpPr>
        <p:spPr>
          <a:xfrm>
            <a:off x="313227" y="6599781"/>
            <a:ext cx="6096000" cy="215444"/>
          </a:xfrm>
          <a:prstGeom prst="rect">
            <a:avLst/>
          </a:prstGeom>
        </p:spPr>
        <p:txBody>
          <a:bodyPr>
            <a:spAutoFit/>
          </a:bodyPr>
          <a:lstStyle/>
          <a:p>
            <a:r>
              <a:rPr lang="en-AU" sz="800" dirty="0" smtClean="0"/>
              <a:t> Found:    </a:t>
            </a:r>
            <a:r>
              <a:rPr lang="en-AU" sz="800" dirty="0" smtClean="0">
                <a:hlinkClick r:id="rId3"/>
              </a:rPr>
              <a:t>http://monkeybaa.com.au/wp-content/uploads/2013/02/NAPLAN-Persasive-writing-overview.pdf</a:t>
            </a:r>
            <a:endParaRPr lang="en-AU" sz="800" dirty="0"/>
          </a:p>
        </p:txBody>
      </p:sp>
    </p:spTree>
    <p:extLst>
      <p:ext uri="{BB962C8B-B14F-4D97-AF65-F5344CB8AC3E}">
        <p14:creationId xmlns:p14="http://schemas.microsoft.com/office/powerpoint/2010/main" val="3067758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3" name="TextBox 2"/>
          <p:cNvSpPr txBox="1"/>
          <p:nvPr/>
        </p:nvSpPr>
        <p:spPr>
          <a:xfrm>
            <a:off x="8735442" y="1555434"/>
            <a:ext cx="3338622" cy="3970318"/>
          </a:xfrm>
          <a:prstGeom prst="rect">
            <a:avLst/>
          </a:prstGeom>
          <a:noFill/>
        </p:spPr>
        <p:txBody>
          <a:bodyPr wrap="square" rtlCol="0">
            <a:spAutoFit/>
          </a:bodyPr>
          <a:lstStyle/>
          <a:p>
            <a:r>
              <a:rPr lang="en-AU" sz="3600" dirty="0" smtClean="0"/>
              <a:t>Write a paragraph about what you learnt about the nervous system.</a:t>
            </a:r>
            <a:endParaRPr lang="en-AU" sz="3600" dirty="0"/>
          </a:p>
        </p:txBody>
      </p:sp>
      <p:pic>
        <p:nvPicPr>
          <p:cNvPr id="4" name="sjyI4CmBOA0"/>
          <p:cNvPicPr>
            <a:picLocks noRot="1" noChangeAspect="1"/>
          </p:cNvPicPr>
          <p:nvPr>
            <a:videoFile r:link="rId1"/>
          </p:nvPr>
        </p:nvPicPr>
        <p:blipFill>
          <a:blip r:embed="rId3"/>
          <a:stretch>
            <a:fillRect/>
          </a:stretch>
        </p:blipFill>
        <p:spPr>
          <a:xfrm>
            <a:off x="165207" y="1366949"/>
            <a:ext cx="8357941" cy="4701342"/>
          </a:xfrm>
          <a:prstGeom prst="rect">
            <a:avLst/>
          </a:prstGeom>
        </p:spPr>
      </p:pic>
      <p:sp>
        <p:nvSpPr>
          <p:cNvPr id="5" name="TextBox 4"/>
          <p:cNvSpPr txBox="1"/>
          <p:nvPr/>
        </p:nvSpPr>
        <p:spPr>
          <a:xfrm>
            <a:off x="322118" y="353291"/>
            <a:ext cx="6982691" cy="984885"/>
          </a:xfrm>
          <a:prstGeom prst="rect">
            <a:avLst/>
          </a:prstGeom>
          <a:noFill/>
        </p:spPr>
        <p:txBody>
          <a:bodyPr wrap="square" rtlCol="0">
            <a:spAutoFit/>
          </a:bodyPr>
          <a:lstStyle/>
          <a:p>
            <a:r>
              <a:rPr lang="en-AU" sz="4000" dirty="0" smtClean="0"/>
              <a:t>Nervous System…….</a:t>
            </a:r>
            <a:endParaRPr lang="en-AU" sz="4000" dirty="0"/>
          </a:p>
          <a:p>
            <a:endParaRPr lang="en-AU" dirty="0"/>
          </a:p>
        </p:txBody>
      </p:sp>
      <p:sp>
        <p:nvSpPr>
          <p:cNvPr id="6" name="TextBox 5"/>
          <p:cNvSpPr txBox="1"/>
          <p:nvPr/>
        </p:nvSpPr>
        <p:spPr>
          <a:xfrm>
            <a:off x="258725" y="6213764"/>
            <a:ext cx="7347420" cy="523220"/>
          </a:xfrm>
          <a:prstGeom prst="rect">
            <a:avLst/>
          </a:prstGeom>
          <a:noFill/>
        </p:spPr>
        <p:txBody>
          <a:bodyPr wrap="square" rtlCol="0">
            <a:spAutoFit/>
          </a:bodyPr>
          <a:lstStyle/>
          <a:p>
            <a:r>
              <a:rPr lang="en-AU" sz="1000" dirty="0"/>
              <a:t>Found:  </a:t>
            </a:r>
            <a:r>
              <a:rPr lang="en-AU" sz="1000" dirty="0">
                <a:hlinkClick r:id="rId4"/>
              </a:rPr>
              <a:t>https://</a:t>
            </a:r>
            <a:r>
              <a:rPr lang="en-AU" sz="1000" dirty="0" smtClean="0">
                <a:hlinkClick r:id="rId4"/>
              </a:rPr>
              <a:t>www.youtube.com/watch?v=sjyI4CmBOA0</a:t>
            </a:r>
            <a:endParaRPr lang="en-AU" sz="1000" dirty="0" smtClean="0"/>
          </a:p>
          <a:p>
            <a:endParaRPr lang="en-AU" dirty="0"/>
          </a:p>
        </p:txBody>
      </p:sp>
    </p:spTree>
    <p:extLst>
      <p:ext uri="{BB962C8B-B14F-4D97-AF65-F5344CB8AC3E}">
        <p14:creationId xmlns:p14="http://schemas.microsoft.com/office/powerpoint/2010/main" val="162769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775" y="165661"/>
            <a:ext cx="9486900" cy="830997"/>
          </a:xfrm>
          <a:prstGeom prst="rect">
            <a:avLst/>
          </a:prstGeom>
        </p:spPr>
        <p:txBody>
          <a:bodyPr wrap="square">
            <a:spAutoFit/>
          </a:bodyPr>
          <a:lstStyle/>
          <a:p>
            <a:r>
              <a:rPr lang="en-AU" sz="4800" dirty="0" smtClean="0"/>
              <a:t>Creative Writing…..</a:t>
            </a:r>
            <a:endParaRPr lang="en-AU" dirty="0"/>
          </a:p>
        </p:txBody>
      </p:sp>
      <p:sp>
        <p:nvSpPr>
          <p:cNvPr id="7" name="TextBox 6"/>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8" name="AutoShape 2" descr="Image result for young girl and a dragon fantas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4" descr="Image result for young girl and a dragon fantas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9"/>
          <p:cNvSpPr txBox="1"/>
          <p:nvPr/>
        </p:nvSpPr>
        <p:spPr>
          <a:xfrm>
            <a:off x="460375" y="6213764"/>
            <a:ext cx="6834043" cy="461665"/>
          </a:xfrm>
          <a:prstGeom prst="rect">
            <a:avLst/>
          </a:prstGeom>
          <a:noFill/>
        </p:spPr>
        <p:txBody>
          <a:bodyPr wrap="square" rtlCol="0">
            <a:spAutoFit/>
          </a:bodyPr>
          <a:lstStyle/>
          <a:p>
            <a:r>
              <a:rPr lang="en-AU" sz="1200" dirty="0" smtClean="0"/>
              <a:t>Sourced:  </a:t>
            </a:r>
            <a:r>
              <a:rPr lang="en-AU" sz="1200" dirty="0" smtClean="0">
                <a:hlinkClick r:id="rId3"/>
              </a:rPr>
              <a:t>http://babyblanketcoughsyrupcarnival.tumblr.com/post/79799575164/dog-bite</a:t>
            </a:r>
            <a:endParaRPr lang="en-AU" sz="1200" dirty="0" smtClean="0"/>
          </a:p>
          <a:p>
            <a:endParaRPr lang="en-AU" sz="1200" dirty="0"/>
          </a:p>
        </p:txBody>
      </p:sp>
      <p:sp>
        <p:nvSpPr>
          <p:cNvPr id="12" name="Rectangle 11"/>
          <p:cNvSpPr/>
          <p:nvPr/>
        </p:nvSpPr>
        <p:spPr>
          <a:xfrm>
            <a:off x="7294246" y="1110958"/>
            <a:ext cx="4779818" cy="4093428"/>
          </a:xfrm>
          <a:prstGeom prst="rect">
            <a:avLst/>
          </a:prstGeom>
        </p:spPr>
        <p:txBody>
          <a:bodyPr wrap="square">
            <a:spAutoFit/>
          </a:bodyPr>
          <a:lstStyle/>
          <a:p>
            <a:r>
              <a:rPr lang="en-AU" sz="4000" dirty="0"/>
              <a:t>Tell the story about what was happening when this picture was </a:t>
            </a:r>
            <a:r>
              <a:rPr lang="en-AU" sz="4000" dirty="0" smtClean="0"/>
              <a:t>taken.</a:t>
            </a:r>
            <a:endParaRPr lang="en-AU" sz="4000" dirty="0"/>
          </a:p>
          <a:p>
            <a:pPr algn="ctr"/>
            <a:endParaRPr lang="en-AU" sz="6000" dirty="0" smtClean="0">
              <a:solidFill>
                <a:schemeClr val="accent3">
                  <a:lumMod val="60000"/>
                  <a:lumOff val="4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1239115"/>
            <a:ext cx="5587134" cy="4441772"/>
          </a:xfrm>
          <a:prstGeom prst="rect">
            <a:avLst/>
          </a:prstGeom>
        </p:spPr>
      </p:pic>
    </p:spTree>
    <p:extLst>
      <p:ext uri="{BB962C8B-B14F-4D97-AF65-F5344CB8AC3E}">
        <p14:creationId xmlns:p14="http://schemas.microsoft.com/office/powerpoint/2010/main" val="86969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64" y="948416"/>
            <a:ext cx="7387936" cy="5540952"/>
          </a:xfrm>
          <a:prstGeom prst="rect">
            <a:avLst/>
          </a:prstGeom>
        </p:spPr>
      </p:pic>
      <p:sp>
        <p:nvSpPr>
          <p:cNvPr id="6" name="TextBox 5"/>
          <p:cNvSpPr txBox="1"/>
          <p:nvPr/>
        </p:nvSpPr>
        <p:spPr>
          <a:xfrm>
            <a:off x="1638864" y="6503930"/>
            <a:ext cx="6380019" cy="507831"/>
          </a:xfrm>
          <a:prstGeom prst="rect">
            <a:avLst/>
          </a:prstGeom>
          <a:noFill/>
        </p:spPr>
        <p:txBody>
          <a:bodyPr wrap="square" rtlCol="0">
            <a:spAutoFit/>
          </a:bodyPr>
          <a:lstStyle/>
          <a:p>
            <a:r>
              <a:rPr lang="en-AU" sz="900" dirty="0"/>
              <a:t>Found: </a:t>
            </a:r>
            <a:r>
              <a:rPr lang="en-AU" sz="900" dirty="0">
                <a:hlinkClick r:id="rId3"/>
              </a:rPr>
              <a:t>http://</a:t>
            </a:r>
            <a:r>
              <a:rPr lang="en-AU" sz="900" dirty="0" smtClean="0">
                <a:hlinkClick r:id="rId3"/>
              </a:rPr>
              <a:t>photoprompts.tumblr.com</a:t>
            </a:r>
            <a:endParaRPr lang="en-AU" sz="900" dirty="0" smtClean="0"/>
          </a:p>
          <a:p>
            <a:endParaRPr lang="en-AU" dirty="0"/>
          </a:p>
        </p:txBody>
      </p:sp>
      <p:sp>
        <p:nvSpPr>
          <p:cNvPr id="7" name="TextBox 6"/>
          <p:cNvSpPr txBox="1"/>
          <p:nvPr/>
        </p:nvSpPr>
        <p:spPr>
          <a:xfrm>
            <a:off x="394855" y="207818"/>
            <a:ext cx="6016336" cy="584775"/>
          </a:xfrm>
          <a:prstGeom prst="rect">
            <a:avLst/>
          </a:prstGeom>
          <a:noFill/>
        </p:spPr>
        <p:txBody>
          <a:bodyPr wrap="square" rtlCol="0">
            <a:spAutoFit/>
          </a:bodyPr>
          <a:lstStyle/>
          <a:p>
            <a:r>
              <a:rPr lang="en-AU" sz="3200" dirty="0" smtClean="0"/>
              <a:t>Delicious ice cream!</a:t>
            </a:r>
            <a:endParaRPr lang="en-AU" sz="3200" dirty="0"/>
          </a:p>
        </p:txBody>
      </p:sp>
    </p:spTree>
    <p:extLst>
      <p:ext uri="{BB962C8B-B14F-4D97-AF65-F5344CB8AC3E}">
        <p14:creationId xmlns:p14="http://schemas.microsoft.com/office/powerpoint/2010/main" val="2076034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092200"/>
            <a:ext cx="5080000" cy="5080000"/>
          </a:xfrm>
          <a:prstGeom prst="rect">
            <a:avLst/>
          </a:prstGeom>
        </p:spPr>
      </p:pic>
      <p:sp>
        <p:nvSpPr>
          <p:cNvPr id="4" name="TextBox 3"/>
          <p:cNvSpPr txBox="1"/>
          <p:nvPr/>
        </p:nvSpPr>
        <p:spPr>
          <a:xfrm>
            <a:off x="381000" y="6335479"/>
            <a:ext cx="5143500" cy="646331"/>
          </a:xfrm>
          <a:prstGeom prst="rect">
            <a:avLst/>
          </a:prstGeom>
          <a:noFill/>
        </p:spPr>
        <p:txBody>
          <a:bodyPr wrap="square" rtlCol="0">
            <a:spAutoFit/>
          </a:bodyPr>
          <a:lstStyle/>
          <a:p>
            <a:r>
              <a:rPr lang="en-AU" dirty="0"/>
              <a:t>Found: </a:t>
            </a:r>
            <a:r>
              <a:rPr lang="en-AU" dirty="0" smtClean="0"/>
              <a:t> </a:t>
            </a:r>
            <a:r>
              <a:rPr lang="en-AU" dirty="0" smtClean="0">
                <a:hlinkClick r:id="rId3"/>
              </a:rPr>
              <a:t>http</a:t>
            </a:r>
            <a:r>
              <a:rPr lang="en-AU" dirty="0">
                <a:hlinkClick r:id="rId3"/>
              </a:rPr>
              <a:t>://</a:t>
            </a:r>
            <a:r>
              <a:rPr lang="en-AU" dirty="0" smtClean="0">
                <a:hlinkClick r:id="rId3"/>
              </a:rPr>
              <a:t>www.cuded.com</a:t>
            </a:r>
            <a:endParaRPr lang="en-AU" dirty="0" smtClean="0"/>
          </a:p>
          <a:p>
            <a:endParaRPr lang="en-AU" dirty="0"/>
          </a:p>
        </p:txBody>
      </p:sp>
      <p:sp>
        <p:nvSpPr>
          <p:cNvPr id="5" name="TextBox 4"/>
          <p:cNvSpPr txBox="1"/>
          <p:nvPr/>
        </p:nvSpPr>
        <p:spPr>
          <a:xfrm>
            <a:off x="381000" y="304800"/>
            <a:ext cx="6375400" cy="707886"/>
          </a:xfrm>
          <a:prstGeom prst="rect">
            <a:avLst/>
          </a:prstGeom>
          <a:noFill/>
        </p:spPr>
        <p:txBody>
          <a:bodyPr wrap="square" rtlCol="0">
            <a:spAutoFit/>
          </a:bodyPr>
          <a:lstStyle/>
          <a:p>
            <a:r>
              <a:rPr lang="en-AU" sz="4000" dirty="0" smtClean="0">
                <a:solidFill>
                  <a:srgbClr val="FFFF00"/>
                </a:solidFill>
              </a:rPr>
              <a:t>Safety gear is important!</a:t>
            </a:r>
            <a:endParaRPr lang="en-AU" sz="4000" dirty="0">
              <a:solidFill>
                <a:srgbClr val="FFFF00"/>
              </a:solidFill>
            </a:endParaRPr>
          </a:p>
        </p:txBody>
      </p:sp>
      <p:sp>
        <p:nvSpPr>
          <p:cNvPr id="6" name="TextBox 5"/>
          <p:cNvSpPr txBox="1"/>
          <p:nvPr/>
        </p:nvSpPr>
        <p:spPr>
          <a:xfrm>
            <a:off x="6515100" y="1548031"/>
            <a:ext cx="5372100" cy="3046988"/>
          </a:xfrm>
          <a:prstGeom prst="rect">
            <a:avLst/>
          </a:prstGeom>
          <a:noFill/>
        </p:spPr>
        <p:txBody>
          <a:bodyPr wrap="square" rtlCol="0">
            <a:spAutoFit/>
          </a:bodyPr>
          <a:lstStyle/>
          <a:p>
            <a:r>
              <a:rPr lang="en-AU" sz="4800" dirty="0" smtClean="0">
                <a:solidFill>
                  <a:srgbClr val="FFFF00"/>
                </a:solidFill>
              </a:rPr>
              <a:t>Explain why it is important to wear safety gear.</a:t>
            </a:r>
            <a:endParaRPr lang="en-AU" sz="4800" dirty="0">
              <a:solidFill>
                <a:srgbClr val="FFFF00"/>
              </a:solidFill>
            </a:endParaRPr>
          </a:p>
        </p:txBody>
      </p:sp>
    </p:spTree>
    <p:extLst>
      <p:ext uri="{BB962C8B-B14F-4D97-AF65-F5344CB8AC3E}">
        <p14:creationId xmlns:p14="http://schemas.microsoft.com/office/powerpoint/2010/main" val="2442480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6179" y="3242932"/>
            <a:ext cx="9540017" cy="3230886"/>
          </a:xfrm>
          <a:prstGeom prst="rect">
            <a:avLst/>
          </a:prstGeom>
        </p:spPr>
      </p:pic>
      <p:sp>
        <p:nvSpPr>
          <p:cNvPr id="5" name="TextBox 4"/>
          <p:cNvSpPr txBox="1"/>
          <p:nvPr/>
        </p:nvSpPr>
        <p:spPr>
          <a:xfrm>
            <a:off x="1726179" y="6573714"/>
            <a:ext cx="2321418"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sp>
        <p:nvSpPr>
          <p:cNvPr id="6" name="TextBox 5"/>
          <p:cNvSpPr txBox="1"/>
          <p:nvPr/>
        </p:nvSpPr>
        <p:spPr>
          <a:xfrm>
            <a:off x="135081" y="0"/>
            <a:ext cx="7481455" cy="707886"/>
          </a:xfrm>
          <a:prstGeom prst="rect">
            <a:avLst/>
          </a:prstGeom>
          <a:noFill/>
        </p:spPr>
        <p:txBody>
          <a:bodyPr wrap="square" rtlCol="0">
            <a:spAutoFit/>
          </a:bodyPr>
          <a:lstStyle/>
          <a:p>
            <a:r>
              <a:rPr lang="en-AU" sz="4000" b="1" dirty="0" smtClean="0">
                <a:solidFill>
                  <a:schemeClr val="accent2">
                    <a:lumMod val="60000"/>
                    <a:lumOff val="40000"/>
                  </a:schemeClr>
                </a:solidFill>
              </a:rPr>
              <a:t>Inside out……</a:t>
            </a:r>
            <a:endParaRPr lang="en-AU" sz="4000" b="1" dirty="0">
              <a:solidFill>
                <a:schemeClr val="accent2">
                  <a:lumMod val="60000"/>
                  <a:lumOff val="40000"/>
                </a:schemeClr>
              </a:solidFill>
            </a:endParaRPr>
          </a:p>
        </p:txBody>
      </p:sp>
      <p:sp>
        <p:nvSpPr>
          <p:cNvPr id="7" name="TextBox 6"/>
          <p:cNvSpPr txBox="1"/>
          <p:nvPr/>
        </p:nvSpPr>
        <p:spPr>
          <a:xfrm>
            <a:off x="135082" y="904010"/>
            <a:ext cx="12056918" cy="2062103"/>
          </a:xfrm>
          <a:prstGeom prst="rect">
            <a:avLst/>
          </a:prstGeom>
          <a:noFill/>
        </p:spPr>
        <p:txBody>
          <a:bodyPr wrap="square" rtlCol="0">
            <a:spAutoFit/>
          </a:bodyPr>
          <a:lstStyle/>
          <a:p>
            <a:r>
              <a:rPr lang="en-AU" sz="3200" dirty="0" smtClean="0">
                <a:solidFill>
                  <a:schemeClr val="accent2">
                    <a:lumMod val="60000"/>
                    <a:lumOff val="40000"/>
                  </a:schemeClr>
                </a:solidFill>
              </a:rPr>
              <a:t>Choose a character from the movie and write a description of them. Include things such as:  their gender</a:t>
            </a:r>
            <a:r>
              <a:rPr lang="en-AU" sz="3200" dirty="0">
                <a:solidFill>
                  <a:schemeClr val="accent2">
                    <a:lumMod val="60000"/>
                    <a:lumOff val="40000"/>
                  </a:schemeClr>
                </a:solidFill>
              </a:rPr>
              <a:t>, age, body type, hair, eyes, facial features, dress, posture, movements, mannerisms, speech, first </a:t>
            </a:r>
            <a:r>
              <a:rPr lang="en-AU" sz="3200" dirty="0" smtClean="0">
                <a:solidFill>
                  <a:schemeClr val="accent2">
                    <a:lumMod val="60000"/>
                    <a:lumOff val="40000"/>
                  </a:schemeClr>
                </a:solidFill>
              </a:rPr>
              <a:t>impression and their personality.</a:t>
            </a:r>
            <a:endParaRPr lang="en-AU" sz="3200" dirty="0">
              <a:solidFill>
                <a:schemeClr val="accent2">
                  <a:lumMod val="60000"/>
                  <a:lumOff val="40000"/>
                </a:schemeClr>
              </a:solidFill>
            </a:endParaRPr>
          </a:p>
        </p:txBody>
      </p:sp>
      <p:sp>
        <p:nvSpPr>
          <p:cNvPr id="8" name="TextBox 7"/>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4057889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75" y="977900"/>
            <a:ext cx="3619500" cy="5446270"/>
          </a:xfrm>
          <a:prstGeom prst="rect">
            <a:avLst/>
          </a:prstGeom>
        </p:spPr>
      </p:pic>
      <p:sp>
        <p:nvSpPr>
          <p:cNvPr id="3" name="TextBox 2"/>
          <p:cNvSpPr txBox="1"/>
          <p:nvPr/>
        </p:nvSpPr>
        <p:spPr>
          <a:xfrm>
            <a:off x="5588000" y="977900"/>
            <a:ext cx="6451600" cy="5078313"/>
          </a:xfrm>
          <a:prstGeom prst="rect">
            <a:avLst/>
          </a:prstGeom>
          <a:noFill/>
        </p:spPr>
        <p:txBody>
          <a:bodyPr wrap="square" rtlCol="0">
            <a:spAutoFit/>
          </a:bodyPr>
          <a:lstStyle/>
          <a:p>
            <a:r>
              <a:rPr lang="en-AU" sz="3600" dirty="0"/>
              <a:t>Although the message on his voicemail was scratchy, _____________heard the words “ _________________” and decided to investigate. </a:t>
            </a:r>
            <a:endParaRPr lang="en-AU" sz="3600" dirty="0" smtClean="0"/>
          </a:p>
          <a:p>
            <a:endParaRPr lang="en-AU" sz="3600" dirty="0"/>
          </a:p>
          <a:p>
            <a:r>
              <a:rPr lang="en-AU" sz="3600" b="1" dirty="0" smtClean="0"/>
              <a:t>Write what happened next.</a:t>
            </a:r>
          </a:p>
          <a:p>
            <a:endParaRPr lang="en-AU" sz="3600" dirty="0"/>
          </a:p>
          <a:p>
            <a:endParaRPr lang="en-AU" sz="3600" dirty="0"/>
          </a:p>
        </p:txBody>
      </p:sp>
      <p:sp>
        <p:nvSpPr>
          <p:cNvPr id="4" name="Rectangle 3"/>
          <p:cNvSpPr/>
          <p:nvPr/>
        </p:nvSpPr>
        <p:spPr>
          <a:xfrm>
            <a:off x="340865" y="6424170"/>
            <a:ext cx="4163319" cy="646331"/>
          </a:xfrm>
          <a:prstGeom prst="rect">
            <a:avLst/>
          </a:prstGeom>
        </p:spPr>
        <p:txBody>
          <a:bodyPr wrap="none">
            <a:spAutoFit/>
          </a:bodyPr>
          <a:lstStyle/>
          <a:p>
            <a:r>
              <a:rPr lang="en-AU" dirty="0" smtClean="0"/>
              <a:t> </a:t>
            </a:r>
            <a:r>
              <a:rPr lang="en-AU" sz="1000" dirty="0" smtClean="0"/>
              <a:t>Sourced:  </a:t>
            </a:r>
            <a:r>
              <a:rPr lang="en-AU" sz="1000" dirty="0" smtClean="0">
                <a:hlinkClick r:id="rId3"/>
              </a:rPr>
              <a:t>https</a:t>
            </a:r>
            <a:r>
              <a:rPr lang="en-AU" sz="1000" dirty="0">
                <a:hlinkClick r:id="rId3"/>
              </a:rPr>
              <a:t>://www.pinterest.com/pin/212443307394450837</a:t>
            </a:r>
            <a:r>
              <a:rPr lang="en-AU" sz="1000" dirty="0" smtClean="0">
                <a:hlinkClick r:id="rId3"/>
              </a:rPr>
              <a:t>/</a:t>
            </a:r>
            <a:endParaRPr lang="en-AU" sz="1000" dirty="0" smtClean="0"/>
          </a:p>
          <a:p>
            <a:endParaRPr lang="en-AU" dirty="0"/>
          </a:p>
        </p:txBody>
      </p:sp>
      <p:sp>
        <p:nvSpPr>
          <p:cNvPr id="5" name="Rectangle 4"/>
          <p:cNvSpPr/>
          <p:nvPr/>
        </p:nvSpPr>
        <p:spPr>
          <a:xfrm>
            <a:off x="340865" y="25961"/>
            <a:ext cx="9486900" cy="830997"/>
          </a:xfrm>
          <a:prstGeom prst="rect">
            <a:avLst/>
          </a:prstGeom>
        </p:spPr>
        <p:txBody>
          <a:bodyPr wrap="square">
            <a:spAutoFit/>
          </a:bodyPr>
          <a:lstStyle/>
          <a:p>
            <a:r>
              <a:rPr lang="en-AU" sz="4800" dirty="0" smtClean="0">
                <a:solidFill>
                  <a:srgbClr val="FFC000"/>
                </a:solidFill>
              </a:rPr>
              <a:t>Creative Writing…..</a:t>
            </a:r>
            <a:endParaRPr lang="en-AU" dirty="0">
              <a:solidFill>
                <a:srgbClr val="FFC000"/>
              </a:solidFill>
            </a:endParaRPr>
          </a:p>
        </p:txBody>
      </p:sp>
    </p:spTree>
    <p:extLst>
      <p:ext uri="{BB962C8B-B14F-4D97-AF65-F5344CB8AC3E}">
        <p14:creationId xmlns:p14="http://schemas.microsoft.com/office/powerpoint/2010/main" val="364605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6" name="Rectangle 5"/>
          <p:cNvSpPr/>
          <p:nvPr/>
        </p:nvSpPr>
        <p:spPr>
          <a:xfrm>
            <a:off x="181109" y="-9190"/>
            <a:ext cx="9919819" cy="1846659"/>
          </a:xfrm>
          <a:prstGeom prst="rect">
            <a:avLst/>
          </a:prstGeom>
        </p:spPr>
        <p:txBody>
          <a:bodyPr wrap="square">
            <a:spAutoFit/>
          </a:bodyPr>
          <a:lstStyle/>
          <a:p>
            <a:r>
              <a:rPr lang="en-AU" sz="6000" dirty="0" smtClean="0">
                <a:solidFill>
                  <a:srgbClr val="DA46BA"/>
                </a:solidFill>
              </a:rPr>
              <a:t>Angry, angry, angry….</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7" name="Rectangle 6"/>
          <p:cNvSpPr/>
          <p:nvPr/>
        </p:nvSpPr>
        <p:spPr>
          <a:xfrm>
            <a:off x="7452446" y="939870"/>
            <a:ext cx="4621618" cy="5016758"/>
          </a:xfrm>
          <a:prstGeom prst="rect">
            <a:avLst/>
          </a:prstGeom>
        </p:spPr>
        <p:txBody>
          <a:bodyPr wrap="square">
            <a:spAutoFit/>
          </a:bodyPr>
          <a:lstStyle/>
          <a:p>
            <a:r>
              <a:rPr lang="en-AU" sz="3200" dirty="0" smtClean="0"/>
              <a:t>Those </a:t>
            </a:r>
            <a:r>
              <a:rPr lang="en-AU" sz="3200" dirty="0"/>
              <a:t>are some angry birds. </a:t>
            </a:r>
            <a:r>
              <a:rPr lang="en-AU" sz="3200" dirty="0" smtClean="0"/>
              <a:t>Write about a time that </a:t>
            </a:r>
            <a:r>
              <a:rPr lang="en-AU" sz="3200" dirty="0"/>
              <a:t>you </a:t>
            </a:r>
            <a:r>
              <a:rPr lang="en-AU" sz="3200" dirty="0" smtClean="0"/>
              <a:t>have </a:t>
            </a:r>
            <a:r>
              <a:rPr lang="en-AU" sz="3200" dirty="0"/>
              <a:t>been angry? </a:t>
            </a:r>
            <a:endParaRPr lang="en-AU" sz="3200" dirty="0" smtClean="0"/>
          </a:p>
          <a:p>
            <a:endParaRPr lang="en-AU" sz="3200" dirty="0"/>
          </a:p>
          <a:p>
            <a:r>
              <a:rPr lang="en-AU" sz="3200" dirty="0" smtClean="0"/>
              <a:t>How did </a:t>
            </a:r>
            <a:r>
              <a:rPr lang="en-AU" sz="3200" dirty="0"/>
              <a:t>you behave when you </a:t>
            </a:r>
            <a:r>
              <a:rPr lang="en-AU" sz="3200" dirty="0" smtClean="0"/>
              <a:t>felt angry?</a:t>
            </a:r>
          </a:p>
          <a:p>
            <a:endParaRPr lang="en-AU" sz="3200" dirty="0" smtClean="0"/>
          </a:p>
          <a:p>
            <a:r>
              <a:rPr lang="en-AU" sz="3200" dirty="0" smtClean="0"/>
              <a:t>How </a:t>
            </a:r>
            <a:r>
              <a:rPr lang="en-AU" sz="3200" dirty="0"/>
              <a:t>should </a:t>
            </a:r>
            <a:r>
              <a:rPr lang="en-AU" sz="3200" dirty="0" smtClean="0"/>
              <a:t> have you behaved? </a:t>
            </a:r>
            <a:endParaRPr lang="en-AU" sz="3200" dirty="0"/>
          </a:p>
        </p:txBody>
      </p:sp>
      <p:sp>
        <p:nvSpPr>
          <p:cNvPr id="10" name="TextBox 9"/>
          <p:cNvSpPr txBox="1"/>
          <p:nvPr/>
        </p:nvSpPr>
        <p:spPr>
          <a:xfrm>
            <a:off x="101839" y="6058481"/>
            <a:ext cx="7532338" cy="600164"/>
          </a:xfrm>
          <a:prstGeom prst="rect">
            <a:avLst/>
          </a:prstGeom>
          <a:noFill/>
        </p:spPr>
        <p:txBody>
          <a:bodyPr wrap="square" rtlCol="0">
            <a:spAutoFit/>
          </a:bodyPr>
          <a:lstStyle/>
          <a:p>
            <a:r>
              <a:rPr lang="en-AU" sz="1100" dirty="0"/>
              <a:t>Sourced: </a:t>
            </a:r>
            <a:r>
              <a:rPr lang="en-AU" sz="1100" dirty="0">
                <a:hlinkClick r:id="rId4"/>
              </a:rPr>
              <a:t>https://www.youtube.com/watch?v=-eyig_V-_</a:t>
            </a:r>
            <a:r>
              <a:rPr lang="en-AU" sz="1100" dirty="0" smtClean="0">
                <a:hlinkClick r:id="rId4"/>
              </a:rPr>
              <a:t>5o&amp;list=PL30AC3EC130A71392</a:t>
            </a:r>
            <a:endParaRPr lang="en-AU" sz="1100" dirty="0" smtClean="0"/>
          </a:p>
          <a:p>
            <a:endParaRPr lang="en-AU" sz="1100" dirty="0" smtClean="0"/>
          </a:p>
          <a:p>
            <a:endParaRPr lang="en-AU" sz="1100" dirty="0"/>
          </a:p>
        </p:txBody>
      </p:sp>
      <p:pic>
        <p:nvPicPr>
          <p:cNvPr id="2" name="-eyig_V-_5o?list=PL30AC3EC130A71392"/>
          <p:cNvPicPr>
            <a:picLocks noRot="1" noChangeAspect="1"/>
          </p:cNvPicPr>
          <p:nvPr>
            <a:videoFile r:link="rId1"/>
          </p:nvPr>
        </p:nvPicPr>
        <p:blipFill>
          <a:blip r:embed="rId5"/>
          <a:stretch>
            <a:fillRect/>
          </a:stretch>
        </p:blipFill>
        <p:spPr>
          <a:xfrm>
            <a:off x="227392" y="1493678"/>
            <a:ext cx="6949585" cy="3909142"/>
          </a:xfrm>
          <a:prstGeom prst="rect">
            <a:avLst/>
          </a:prstGeom>
        </p:spPr>
      </p:pic>
    </p:spTree>
    <p:extLst>
      <p:ext uri="{BB962C8B-B14F-4D97-AF65-F5344CB8AC3E}">
        <p14:creationId xmlns:p14="http://schemas.microsoft.com/office/powerpoint/2010/main" val="391825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p:nvPr/>
        </p:nvPicPr>
        <p:blipFill rotWithShape="1">
          <a:blip r:embed="rId3"/>
          <a:srcRect l="16975" t="24132" r="24835" b="9763"/>
          <a:stretch/>
        </p:blipFill>
        <p:spPr bwMode="auto">
          <a:xfrm>
            <a:off x="325437" y="469900"/>
            <a:ext cx="8855802" cy="57912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9181239" y="1564624"/>
            <a:ext cx="3010761" cy="1200329"/>
          </a:xfrm>
          <a:prstGeom prst="rect">
            <a:avLst/>
          </a:prstGeom>
        </p:spPr>
        <p:txBody>
          <a:bodyPr wrap="none">
            <a:spAutoFit/>
          </a:bodyPr>
          <a:lstStyle/>
          <a:p>
            <a:r>
              <a:rPr lang="en-AU" sz="3600" dirty="0" smtClean="0">
                <a:solidFill>
                  <a:srgbClr val="3BC5E5"/>
                </a:solidFill>
              </a:rPr>
              <a:t>Persuasive</a:t>
            </a:r>
          </a:p>
          <a:p>
            <a:r>
              <a:rPr lang="en-AU" sz="3600" dirty="0" smtClean="0">
                <a:solidFill>
                  <a:srgbClr val="3BC5E5"/>
                </a:solidFill>
              </a:rPr>
              <a:t> Writing……..</a:t>
            </a:r>
            <a:endParaRPr lang="en-AU" sz="3600" dirty="0">
              <a:solidFill>
                <a:srgbClr val="3BC5E5"/>
              </a:solidFill>
            </a:endParaRPr>
          </a:p>
        </p:txBody>
      </p:sp>
      <p:sp>
        <p:nvSpPr>
          <p:cNvPr id="5" name="Rectangle 4"/>
          <p:cNvSpPr/>
          <p:nvPr/>
        </p:nvSpPr>
        <p:spPr>
          <a:xfrm>
            <a:off x="313227" y="6599781"/>
            <a:ext cx="6096000" cy="215444"/>
          </a:xfrm>
          <a:prstGeom prst="rect">
            <a:avLst/>
          </a:prstGeom>
        </p:spPr>
        <p:txBody>
          <a:bodyPr>
            <a:spAutoFit/>
          </a:bodyPr>
          <a:lstStyle/>
          <a:p>
            <a:r>
              <a:rPr lang="en-AU" sz="800" dirty="0" smtClean="0"/>
              <a:t> Found:    </a:t>
            </a:r>
            <a:r>
              <a:rPr lang="en-AU" sz="800" dirty="0" smtClean="0">
                <a:hlinkClick r:id="rId4"/>
              </a:rPr>
              <a:t>http://monkeybaa.com.au/wp-content/uploads/2013/02/NAPLAN-Persasive-writing-overview.pdf</a:t>
            </a:r>
            <a:endParaRPr lang="en-AU" sz="800" dirty="0"/>
          </a:p>
        </p:txBody>
      </p:sp>
    </p:spTree>
    <p:extLst>
      <p:ext uri="{BB962C8B-B14F-4D97-AF65-F5344CB8AC3E}">
        <p14:creationId xmlns:p14="http://schemas.microsoft.com/office/powerpoint/2010/main" val="3027256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938852"/>
            <a:ext cx="7162800" cy="5372100"/>
          </a:xfrm>
          <a:prstGeom prst="rect">
            <a:avLst/>
          </a:prstGeom>
        </p:spPr>
      </p:pic>
      <p:sp>
        <p:nvSpPr>
          <p:cNvPr id="4" name="TextBox 3"/>
          <p:cNvSpPr txBox="1"/>
          <p:nvPr/>
        </p:nvSpPr>
        <p:spPr>
          <a:xfrm>
            <a:off x="406400" y="6458590"/>
            <a:ext cx="4953000" cy="523220"/>
          </a:xfrm>
          <a:prstGeom prst="rect">
            <a:avLst/>
          </a:prstGeom>
          <a:noFill/>
        </p:spPr>
        <p:txBody>
          <a:bodyPr wrap="square" rtlCol="0">
            <a:spAutoFit/>
          </a:bodyPr>
          <a:lstStyle/>
          <a:p>
            <a:r>
              <a:rPr lang="en-AU" sz="1000" dirty="0"/>
              <a:t>Found: </a:t>
            </a:r>
            <a:r>
              <a:rPr lang="en-AU" sz="1000" dirty="0">
                <a:hlinkClick r:id="rId3"/>
              </a:rPr>
              <a:t>http://</a:t>
            </a:r>
            <a:r>
              <a:rPr lang="en-AU" sz="1000" dirty="0" smtClean="0">
                <a:hlinkClick r:id="rId3"/>
              </a:rPr>
              <a:t>photoprompts.tumblr.com</a:t>
            </a:r>
            <a:endParaRPr lang="en-AU" sz="1000" dirty="0" smtClean="0"/>
          </a:p>
          <a:p>
            <a:endParaRPr lang="en-AU" dirty="0"/>
          </a:p>
        </p:txBody>
      </p:sp>
      <p:sp>
        <p:nvSpPr>
          <p:cNvPr id="5" name="TextBox 4"/>
          <p:cNvSpPr txBox="1"/>
          <p:nvPr/>
        </p:nvSpPr>
        <p:spPr>
          <a:xfrm>
            <a:off x="520700" y="221734"/>
            <a:ext cx="8509000" cy="584775"/>
          </a:xfrm>
          <a:prstGeom prst="rect">
            <a:avLst/>
          </a:prstGeom>
          <a:noFill/>
        </p:spPr>
        <p:txBody>
          <a:bodyPr wrap="square" rtlCol="0">
            <a:spAutoFit/>
          </a:bodyPr>
          <a:lstStyle/>
          <a:p>
            <a:r>
              <a:rPr lang="en-AU" sz="3200" dirty="0" smtClean="0"/>
              <a:t>World’s newest lollies! (candy)</a:t>
            </a:r>
            <a:endParaRPr lang="en-AU" sz="3200" dirty="0"/>
          </a:p>
        </p:txBody>
      </p:sp>
      <p:sp>
        <p:nvSpPr>
          <p:cNvPr id="6" name="TextBox 5"/>
          <p:cNvSpPr txBox="1"/>
          <p:nvPr/>
        </p:nvSpPr>
        <p:spPr>
          <a:xfrm>
            <a:off x="8229600" y="1422400"/>
            <a:ext cx="3441700" cy="3170099"/>
          </a:xfrm>
          <a:prstGeom prst="rect">
            <a:avLst/>
          </a:prstGeom>
          <a:noFill/>
        </p:spPr>
        <p:txBody>
          <a:bodyPr wrap="square" rtlCol="0">
            <a:spAutoFit/>
          </a:bodyPr>
          <a:lstStyle/>
          <a:p>
            <a:r>
              <a:rPr lang="en-AU" sz="4000" dirty="0" smtClean="0"/>
              <a:t>Explain how to make it or convince the world to buy it.</a:t>
            </a:r>
            <a:endParaRPr lang="en-AU" sz="4000" dirty="0"/>
          </a:p>
        </p:txBody>
      </p:sp>
    </p:spTree>
    <p:extLst>
      <p:ext uri="{BB962C8B-B14F-4D97-AF65-F5344CB8AC3E}">
        <p14:creationId xmlns:p14="http://schemas.microsoft.com/office/powerpoint/2010/main" val="786278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0327" y="161188"/>
            <a:ext cx="9486900" cy="830997"/>
          </a:xfrm>
          <a:prstGeom prst="rect">
            <a:avLst/>
          </a:prstGeom>
        </p:spPr>
        <p:txBody>
          <a:bodyPr wrap="square">
            <a:spAutoFit/>
          </a:bodyPr>
          <a:lstStyle/>
          <a:p>
            <a:r>
              <a:rPr lang="en-AU" sz="4800" dirty="0" smtClean="0">
                <a:solidFill>
                  <a:srgbClr val="92D050"/>
                </a:solidFill>
              </a:rPr>
              <a:t>Creative Writing….</a:t>
            </a:r>
            <a:endParaRPr lang="en-AU" dirty="0">
              <a:solidFill>
                <a:srgbClr val="92D050"/>
              </a:solidFill>
            </a:endParaRPr>
          </a:p>
        </p:txBody>
      </p:sp>
      <p:sp>
        <p:nvSpPr>
          <p:cNvPr id="3" name="Rectangle 2"/>
          <p:cNvSpPr/>
          <p:nvPr/>
        </p:nvSpPr>
        <p:spPr>
          <a:xfrm>
            <a:off x="337416" y="6488668"/>
            <a:ext cx="2816797" cy="446276"/>
          </a:xfrm>
          <a:prstGeom prst="rect">
            <a:avLst/>
          </a:prstGeom>
        </p:spPr>
        <p:txBody>
          <a:bodyPr wrap="none">
            <a:spAutoFit/>
          </a:bodyPr>
          <a:lstStyle/>
          <a:p>
            <a:r>
              <a:rPr lang="en-AU" sz="1200" dirty="0"/>
              <a:t>Found </a:t>
            </a:r>
            <a:r>
              <a:rPr lang="en-AU" sz="1200" dirty="0" smtClean="0"/>
              <a:t>on</a:t>
            </a:r>
            <a:r>
              <a:rPr lang="en-AU" sz="1100" dirty="0"/>
              <a:t> </a:t>
            </a:r>
            <a:r>
              <a:rPr lang="en-AU" sz="1100" dirty="0">
                <a:hlinkClick r:id="rId3"/>
              </a:rPr>
              <a:t>http://</a:t>
            </a:r>
            <a:r>
              <a:rPr lang="en-AU" sz="1100" dirty="0" smtClean="0">
                <a:hlinkClick r:id="rId3"/>
              </a:rPr>
              <a:t>www.worth1000.com</a:t>
            </a:r>
            <a:endParaRPr lang="en-AU" sz="1100" dirty="0" smtClean="0"/>
          </a:p>
          <a:p>
            <a:endParaRPr lang="en-AU" sz="1100" dirty="0"/>
          </a:p>
        </p:txBody>
      </p:sp>
      <p:sp>
        <p:nvSpPr>
          <p:cNvPr id="7" name="TextBox 6"/>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90" y="1096094"/>
            <a:ext cx="4156364" cy="5082510"/>
          </a:xfrm>
          <a:prstGeom prst="rect">
            <a:avLst/>
          </a:prstGeom>
        </p:spPr>
      </p:pic>
      <p:sp>
        <p:nvSpPr>
          <p:cNvPr id="8" name="Rectangle 7"/>
          <p:cNvSpPr/>
          <p:nvPr/>
        </p:nvSpPr>
        <p:spPr>
          <a:xfrm>
            <a:off x="6885685" y="1188779"/>
            <a:ext cx="4779818" cy="4401205"/>
          </a:xfrm>
          <a:prstGeom prst="rect">
            <a:avLst/>
          </a:prstGeom>
        </p:spPr>
        <p:txBody>
          <a:bodyPr wrap="square">
            <a:spAutoFit/>
          </a:bodyPr>
          <a:lstStyle/>
          <a:p>
            <a:r>
              <a:rPr lang="en-AU" sz="4400" dirty="0">
                <a:solidFill>
                  <a:srgbClr val="99CC00"/>
                </a:solidFill>
              </a:rPr>
              <a:t>Tell the story about what was happening when this picture was </a:t>
            </a:r>
            <a:r>
              <a:rPr lang="en-AU" sz="4400" dirty="0" smtClean="0">
                <a:solidFill>
                  <a:srgbClr val="99CC00"/>
                </a:solidFill>
              </a:rPr>
              <a:t>taken.</a:t>
            </a:r>
            <a:endParaRPr lang="en-AU" sz="4400" dirty="0">
              <a:solidFill>
                <a:srgbClr val="99CC00"/>
              </a:solidFill>
            </a:endParaRPr>
          </a:p>
          <a:p>
            <a:pPr algn="ctr"/>
            <a:endParaRPr lang="en-AU" sz="6000" dirty="0" smtClean="0">
              <a:solidFill>
                <a:schemeClr val="accent3">
                  <a:lumMod val="60000"/>
                  <a:lumOff val="40000"/>
                </a:schemeClr>
              </a:solidFill>
            </a:endParaRPr>
          </a:p>
        </p:txBody>
      </p:sp>
    </p:spTree>
    <p:extLst>
      <p:ext uri="{BB962C8B-B14F-4D97-AF65-F5344CB8AC3E}">
        <p14:creationId xmlns:p14="http://schemas.microsoft.com/office/powerpoint/2010/main" val="46203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982"/>
          <a:stretch/>
        </p:blipFill>
        <p:spPr>
          <a:xfrm>
            <a:off x="265833" y="946877"/>
            <a:ext cx="5660608" cy="5627882"/>
          </a:xfrm>
          <a:prstGeom prst="rect">
            <a:avLst/>
          </a:prstGeom>
        </p:spPr>
      </p:pic>
      <p:sp>
        <p:nvSpPr>
          <p:cNvPr id="4" name="TextBox 3"/>
          <p:cNvSpPr txBox="1"/>
          <p:nvPr/>
        </p:nvSpPr>
        <p:spPr>
          <a:xfrm>
            <a:off x="411306" y="6566312"/>
            <a:ext cx="6307282" cy="523220"/>
          </a:xfrm>
          <a:prstGeom prst="rect">
            <a:avLst/>
          </a:prstGeom>
          <a:noFill/>
        </p:spPr>
        <p:txBody>
          <a:bodyPr wrap="square" rtlCol="0">
            <a:spAutoFit/>
          </a:bodyPr>
          <a:lstStyle/>
          <a:p>
            <a:r>
              <a:rPr lang="en-AU" sz="1000" dirty="0"/>
              <a:t>Found: </a:t>
            </a:r>
            <a:r>
              <a:rPr lang="en-AU" sz="1000" dirty="0">
                <a:hlinkClick r:id="rId3"/>
              </a:rPr>
              <a:t>http://</a:t>
            </a:r>
            <a:r>
              <a:rPr lang="en-AU" sz="1000" dirty="0" smtClean="0">
                <a:hlinkClick r:id="rId3"/>
              </a:rPr>
              <a:t>classroommagic.blogspot.com.au</a:t>
            </a:r>
            <a:endParaRPr lang="en-AU" sz="1000" dirty="0" smtClean="0"/>
          </a:p>
          <a:p>
            <a:r>
              <a:rPr lang="en-AU" dirty="0" smtClean="0"/>
              <a:t> </a:t>
            </a:r>
            <a:endParaRPr lang="en-AU" dirty="0"/>
          </a:p>
        </p:txBody>
      </p:sp>
      <p:sp>
        <p:nvSpPr>
          <p:cNvPr id="5" name="TextBox 4"/>
          <p:cNvSpPr txBox="1"/>
          <p:nvPr/>
        </p:nvSpPr>
        <p:spPr>
          <a:xfrm>
            <a:off x="6192981" y="1496291"/>
            <a:ext cx="5797955" cy="3170099"/>
          </a:xfrm>
          <a:prstGeom prst="rect">
            <a:avLst/>
          </a:prstGeom>
          <a:noFill/>
        </p:spPr>
        <p:txBody>
          <a:bodyPr wrap="square" rtlCol="0">
            <a:spAutoFit/>
          </a:bodyPr>
          <a:lstStyle/>
          <a:p>
            <a:r>
              <a:rPr lang="en-AU" sz="4000" dirty="0" smtClean="0"/>
              <a:t>If you had to describe your personality as a type of food, what food would you be</a:t>
            </a:r>
            <a:r>
              <a:rPr lang="en-AU" sz="4000" dirty="0" smtClean="0">
                <a:latin typeface="Arial" panose="020B0604020202020204" pitchFamily="34" charset="0"/>
                <a:cs typeface="Arial" panose="020B0604020202020204" pitchFamily="34" charset="0"/>
              </a:rPr>
              <a:t>?</a:t>
            </a:r>
            <a:r>
              <a:rPr lang="en-AU" sz="4000" dirty="0" smtClean="0"/>
              <a:t> Why</a:t>
            </a:r>
            <a:r>
              <a:rPr lang="en-AU" sz="4000" dirty="0" smtClean="0">
                <a:latin typeface="Arial" panose="020B0604020202020204" pitchFamily="34" charset="0"/>
                <a:cs typeface="Arial" panose="020B0604020202020204" pitchFamily="34" charset="0"/>
              </a:rPr>
              <a:t>?</a:t>
            </a:r>
            <a:endParaRPr lang="en-AU" sz="4000" dirty="0">
              <a:latin typeface="Arial" panose="020B0604020202020204" pitchFamily="34" charset="0"/>
              <a:cs typeface="Arial" panose="020B0604020202020204" pitchFamily="34" charset="0"/>
            </a:endParaRPr>
          </a:p>
        </p:txBody>
      </p:sp>
      <p:sp>
        <p:nvSpPr>
          <p:cNvPr id="6" name="TextBox 5"/>
          <p:cNvSpPr txBox="1"/>
          <p:nvPr/>
        </p:nvSpPr>
        <p:spPr>
          <a:xfrm>
            <a:off x="411306" y="238991"/>
            <a:ext cx="6384349" cy="707886"/>
          </a:xfrm>
          <a:prstGeom prst="rect">
            <a:avLst/>
          </a:prstGeom>
          <a:noFill/>
        </p:spPr>
        <p:txBody>
          <a:bodyPr wrap="square" rtlCol="0">
            <a:spAutoFit/>
          </a:bodyPr>
          <a:lstStyle/>
          <a:p>
            <a:r>
              <a:rPr lang="en-AU" sz="4000" dirty="0" smtClean="0"/>
              <a:t>My Personality……</a:t>
            </a:r>
            <a:endParaRPr lang="en-AU" sz="4000" dirty="0"/>
          </a:p>
        </p:txBody>
      </p:sp>
    </p:spTree>
    <p:extLst>
      <p:ext uri="{BB962C8B-B14F-4D97-AF65-F5344CB8AC3E}">
        <p14:creationId xmlns:p14="http://schemas.microsoft.com/office/powerpoint/2010/main" val="412280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457" y="117288"/>
            <a:ext cx="6905898" cy="1661993"/>
          </a:xfrm>
          <a:prstGeom prst="rect">
            <a:avLst/>
          </a:prstGeom>
        </p:spPr>
        <p:txBody>
          <a:bodyPr wrap="square">
            <a:spAutoFit/>
          </a:bodyPr>
          <a:lstStyle/>
          <a:p>
            <a:r>
              <a:rPr lang="en-AU" sz="4800" dirty="0" smtClean="0">
                <a:solidFill>
                  <a:srgbClr val="99CC00"/>
                </a:solidFill>
              </a:rPr>
              <a:t>The Boss!</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8" name="Rectangle 7"/>
          <p:cNvSpPr/>
          <p:nvPr/>
        </p:nvSpPr>
        <p:spPr>
          <a:xfrm>
            <a:off x="6411189" y="1207314"/>
            <a:ext cx="5431311" cy="3416320"/>
          </a:xfrm>
          <a:prstGeom prst="rect">
            <a:avLst/>
          </a:prstGeom>
        </p:spPr>
        <p:txBody>
          <a:bodyPr wrap="square">
            <a:spAutoFit/>
          </a:bodyPr>
          <a:lstStyle/>
          <a:p>
            <a:r>
              <a:rPr lang="en-AU" sz="5400" dirty="0" smtClean="0">
                <a:solidFill>
                  <a:srgbClr val="92D050"/>
                </a:solidFill>
              </a:rPr>
              <a:t>Which part of your body do you think is ‘the boss’</a:t>
            </a:r>
            <a:r>
              <a:rPr lang="en-AU" sz="5400" dirty="0" smtClean="0">
                <a:solidFill>
                  <a:srgbClr val="92D050"/>
                </a:solidFill>
                <a:latin typeface="Arial" panose="020B0604020202020204" pitchFamily="34" charset="0"/>
                <a:cs typeface="Arial" panose="020B0604020202020204" pitchFamily="34" charset="0"/>
              </a:rPr>
              <a:t>?</a:t>
            </a:r>
            <a:r>
              <a:rPr lang="en-AU" sz="5400" dirty="0" smtClean="0">
                <a:solidFill>
                  <a:srgbClr val="92D050"/>
                </a:solidFill>
              </a:rPr>
              <a:t> Explain</a:t>
            </a:r>
            <a:r>
              <a:rPr lang="en-AU" sz="4000" dirty="0" smtClean="0">
                <a:solidFill>
                  <a:srgbClr val="92D050"/>
                </a:solidFill>
              </a:rPr>
              <a:t>.</a:t>
            </a:r>
          </a:p>
        </p:txBody>
      </p:sp>
      <p:sp>
        <p:nvSpPr>
          <p:cNvPr id="10" name="TextBox 9"/>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11" name="TextBox 10"/>
          <p:cNvSpPr txBox="1"/>
          <p:nvPr/>
        </p:nvSpPr>
        <p:spPr>
          <a:xfrm>
            <a:off x="337457" y="6489368"/>
            <a:ext cx="2321418"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5" y="1207314"/>
            <a:ext cx="5668415" cy="5058403"/>
          </a:xfrm>
          <a:prstGeom prst="rect">
            <a:avLst/>
          </a:prstGeom>
        </p:spPr>
      </p:pic>
    </p:spTree>
    <p:extLst>
      <p:ext uri="{BB962C8B-B14F-4D97-AF65-F5344CB8AC3E}">
        <p14:creationId xmlns:p14="http://schemas.microsoft.com/office/powerpoint/2010/main" val="284293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474027"/>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6" name="Rectangle 5"/>
          <p:cNvSpPr/>
          <p:nvPr/>
        </p:nvSpPr>
        <p:spPr>
          <a:xfrm>
            <a:off x="249382" y="3664"/>
            <a:ext cx="6567054" cy="1846659"/>
          </a:xfrm>
          <a:prstGeom prst="rect">
            <a:avLst/>
          </a:prstGeom>
        </p:spPr>
        <p:txBody>
          <a:bodyPr wrap="square">
            <a:spAutoFit/>
          </a:bodyPr>
          <a:lstStyle/>
          <a:p>
            <a:r>
              <a:rPr lang="en-AU" sz="6000" dirty="0" smtClean="0">
                <a:solidFill>
                  <a:srgbClr val="92D050"/>
                </a:solidFill>
              </a:rPr>
              <a:t>What a trip…</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7" name="Rectangle 6"/>
          <p:cNvSpPr/>
          <p:nvPr/>
        </p:nvSpPr>
        <p:spPr>
          <a:xfrm>
            <a:off x="4357656" y="967078"/>
            <a:ext cx="7717385" cy="5262979"/>
          </a:xfrm>
          <a:prstGeom prst="rect">
            <a:avLst/>
          </a:prstGeom>
        </p:spPr>
        <p:txBody>
          <a:bodyPr wrap="square">
            <a:spAutoFit/>
          </a:bodyPr>
          <a:lstStyle/>
          <a:p>
            <a:pPr algn="just"/>
            <a:r>
              <a:rPr lang="en-AU" sz="2400" dirty="0"/>
              <a:t>Now that you know about the path that food takes when you eat it</a:t>
            </a:r>
            <a:r>
              <a:rPr lang="en-AU" sz="2800" dirty="0"/>
              <a:t>, </a:t>
            </a:r>
            <a:r>
              <a:rPr lang="en-AU" sz="2800" b="1" dirty="0"/>
              <a:t>pretend to be your favourite food</a:t>
            </a:r>
            <a:r>
              <a:rPr lang="en-AU" sz="2800" dirty="0"/>
              <a:t> </a:t>
            </a:r>
            <a:r>
              <a:rPr lang="en-AU" sz="2400" dirty="0"/>
              <a:t>as it travels through your digestive system</a:t>
            </a:r>
            <a:r>
              <a:rPr lang="en-AU" sz="2800" dirty="0"/>
              <a:t>. </a:t>
            </a:r>
            <a:r>
              <a:rPr lang="en-AU" sz="2800" b="1" dirty="0"/>
              <a:t>Describe what happens to your food</a:t>
            </a:r>
            <a:r>
              <a:rPr lang="en-AU" sz="2800" dirty="0"/>
              <a:t> </a:t>
            </a:r>
            <a:r>
              <a:rPr lang="en-AU" sz="2800" dirty="0" smtClean="0"/>
              <a:t>as it </a:t>
            </a:r>
            <a:r>
              <a:rPr lang="en-AU" sz="2800" dirty="0"/>
              <a:t>reaches each of the digestive system parts</a:t>
            </a:r>
            <a:r>
              <a:rPr lang="en-AU" sz="2800" dirty="0" smtClean="0"/>
              <a:t>.</a:t>
            </a:r>
          </a:p>
          <a:p>
            <a:pPr algn="just"/>
            <a:endParaRPr lang="en-AU" sz="2800" dirty="0"/>
          </a:p>
          <a:p>
            <a:pPr algn="just"/>
            <a:r>
              <a:rPr lang="en-AU" sz="2800" b="1" dirty="0"/>
              <a:t>Use lots of adjectives </a:t>
            </a:r>
            <a:r>
              <a:rPr lang="en-AU" sz="2400" dirty="0"/>
              <a:t>to make your piece exciting to the reader! Be sure you mention each of these parts in your piece</a:t>
            </a:r>
            <a:r>
              <a:rPr lang="en-AU" sz="2800" dirty="0"/>
              <a:t>: </a:t>
            </a:r>
            <a:r>
              <a:rPr lang="en-AU" sz="2800" b="1" dirty="0" smtClean="0"/>
              <a:t>mouth</a:t>
            </a:r>
            <a:r>
              <a:rPr lang="en-AU" sz="2800" dirty="0"/>
              <a:t>, </a:t>
            </a:r>
            <a:r>
              <a:rPr lang="en-AU" sz="2800" b="1" dirty="0"/>
              <a:t>oesophagus, stomach, small intestine and large intestine</a:t>
            </a:r>
            <a:r>
              <a:rPr lang="en-AU" sz="2800" dirty="0"/>
              <a:t>. </a:t>
            </a:r>
            <a:r>
              <a:rPr lang="en-AU" sz="2400" dirty="0" smtClean="0"/>
              <a:t>Write in first person. </a:t>
            </a:r>
            <a:endParaRPr lang="en-AU" sz="2400" dirty="0"/>
          </a:p>
        </p:txBody>
      </p:sp>
      <p:sp>
        <p:nvSpPr>
          <p:cNvPr id="10" name="TextBox 9"/>
          <p:cNvSpPr txBox="1"/>
          <p:nvPr/>
        </p:nvSpPr>
        <p:spPr>
          <a:xfrm>
            <a:off x="249382" y="5709109"/>
            <a:ext cx="2321418"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8" y="1336305"/>
            <a:ext cx="3744272" cy="4277110"/>
          </a:xfrm>
          <a:prstGeom prst="rect">
            <a:avLst/>
          </a:prstGeom>
        </p:spPr>
      </p:pic>
    </p:spTree>
    <p:extLst>
      <p:ext uri="{BB962C8B-B14F-4D97-AF65-F5344CB8AC3E}">
        <p14:creationId xmlns:p14="http://schemas.microsoft.com/office/powerpoint/2010/main" val="178007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1363" y="6453736"/>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43" y="930882"/>
            <a:ext cx="3813463" cy="5599798"/>
          </a:xfrm>
          <a:prstGeom prst="rect">
            <a:avLst/>
          </a:prstGeom>
        </p:spPr>
      </p:pic>
      <p:sp>
        <p:nvSpPr>
          <p:cNvPr id="5" name="TextBox 4"/>
          <p:cNvSpPr txBox="1"/>
          <p:nvPr/>
        </p:nvSpPr>
        <p:spPr>
          <a:xfrm>
            <a:off x="997527" y="6530680"/>
            <a:ext cx="2321418"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sp>
        <p:nvSpPr>
          <p:cNvPr id="6" name="TextBox 5"/>
          <p:cNvSpPr txBox="1"/>
          <p:nvPr/>
        </p:nvSpPr>
        <p:spPr>
          <a:xfrm>
            <a:off x="5538356" y="1143000"/>
            <a:ext cx="6653644" cy="5509200"/>
          </a:xfrm>
          <a:prstGeom prst="rect">
            <a:avLst/>
          </a:prstGeom>
          <a:noFill/>
        </p:spPr>
        <p:txBody>
          <a:bodyPr wrap="square" rtlCol="0">
            <a:spAutoFit/>
          </a:bodyPr>
          <a:lstStyle/>
          <a:p>
            <a:r>
              <a:rPr lang="en-AU" sz="3200" dirty="0" smtClean="0">
                <a:solidFill>
                  <a:srgbClr val="FFFF00"/>
                </a:solidFill>
              </a:rPr>
              <a:t>Many people go swimming in their own  pool, in public pools or at the beach. Even if you are a very good swimmer, it is important to remember some safety rules.</a:t>
            </a:r>
          </a:p>
          <a:p>
            <a:endParaRPr lang="en-AU" sz="3200" dirty="0">
              <a:solidFill>
                <a:srgbClr val="FFFF00"/>
              </a:solidFill>
            </a:endParaRPr>
          </a:p>
          <a:p>
            <a:r>
              <a:rPr lang="en-AU" sz="3200" dirty="0" smtClean="0">
                <a:solidFill>
                  <a:srgbClr val="FFFF00"/>
                </a:solidFill>
              </a:rPr>
              <a:t>Make a list of some  safety rules  to remember around water and then design a poster which advertises them</a:t>
            </a:r>
            <a:r>
              <a:rPr lang="en-AU" sz="3200" dirty="0" smtClean="0"/>
              <a:t>.</a:t>
            </a:r>
            <a:endParaRPr lang="en-AU" sz="3200" dirty="0"/>
          </a:p>
        </p:txBody>
      </p:sp>
      <p:sp>
        <p:nvSpPr>
          <p:cNvPr id="7" name="TextBox 6"/>
          <p:cNvSpPr txBox="1"/>
          <p:nvPr/>
        </p:nvSpPr>
        <p:spPr>
          <a:xfrm>
            <a:off x="415636" y="155864"/>
            <a:ext cx="4977246" cy="707886"/>
          </a:xfrm>
          <a:prstGeom prst="rect">
            <a:avLst/>
          </a:prstGeom>
          <a:noFill/>
        </p:spPr>
        <p:txBody>
          <a:bodyPr wrap="square" rtlCol="0">
            <a:spAutoFit/>
          </a:bodyPr>
          <a:lstStyle/>
          <a:p>
            <a:r>
              <a:rPr lang="en-AU" sz="4000" dirty="0" smtClean="0">
                <a:solidFill>
                  <a:srgbClr val="FFFF00"/>
                </a:solidFill>
              </a:rPr>
              <a:t>Make a list.......</a:t>
            </a:r>
            <a:endParaRPr lang="en-AU" sz="4000" dirty="0">
              <a:solidFill>
                <a:srgbClr val="FFFF00"/>
              </a:solidFill>
            </a:endParaRPr>
          </a:p>
        </p:txBody>
      </p:sp>
    </p:spTree>
    <p:extLst>
      <p:ext uri="{BB962C8B-B14F-4D97-AF65-F5344CB8AC3E}">
        <p14:creationId xmlns:p14="http://schemas.microsoft.com/office/powerpoint/2010/main" val="404615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66" y="1410998"/>
            <a:ext cx="5971509" cy="3961101"/>
          </a:xfrm>
          <a:prstGeom prst="rect">
            <a:avLst/>
          </a:prstGeom>
        </p:spPr>
      </p:pic>
      <p:sp>
        <p:nvSpPr>
          <p:cNvPr id="4" name="TextBox 3"/>
          <p:cNvSpPr txBox="1"/>
          <p:nvPr/>
        </p:nvSpPr>
        <p:spPr>
          <a:xfrm>
            <a:off x="7180118" y="1194955"/>
            <a:ext cx="4551218" cy="2554545"/>
          </a:xfrm>
          <a:prstGeom prst="rect">
            <a:avLst/>
          </a:prstGeom>
          <a:noFill/>
        </p:spPr>
        <p:txBody>
          <a:bodyPr wrap="square" rtlCol="0">
            <a:spAutoFit/>
          </a:bodyPr>
          <a:lstStyle/>
          <a:p>
            <a:r>
              <a:rPr lang="en-AU" sz="4000" dirty="0" smtClean="0">
                <a:solidFill>
                  <a:srgbClr val="00FFFF"/>
                </a:solidFill>
              </a:rPr>
              <a:t>Write to convince this boy why he should eat his dinner.</a:t>
            </a:r>
            <a:endParaRPr lang="en-AU" sz="4000" dirty="0">
              <a:solidFill>
                <a:srgbClr val="00FFFF"/>
              </a:solidFill>
            </a:endParaRPr>
          </a:p>
        </p:txBody>
      </p:sp>
      <p:sp>
        <p:nvSpPr>
          <p:cNvPr id="5" name="TextBox 4"/>
          <p:cNvSpPr txBox="1"/>
          <p:nvPr/>
        </p:nvSpPr>
        <p:spPr>
          <a:xfrm>
            <a:off x="270164" y="259773"/>
            <a:ext cx="6619009" cy="769441"/>
          </a:xfrm>
          <a:prstGeom prst="rect">
            <a:avLst/>
          </a:prstGeom>
          <a:noFill/>
        </p:spPr>
        <p:txBody>
          <a:bodyPr wrap="square" rtlCol="0">
            <a:spAutoFit/>
          </a:bodyPr>
          <a:lstStyle/>
          <a:p>
            <a:r>
              <a:rPr lang="en-AU" sz="4400" dirty="0" smtClean="0">
                <a:solidFill>
                  <a:srgbClr val="00FFFF"/>
                </a:solidFill>
              </a:rPr>
              <a:t>Eat your dinner!</a:t>
            </a:r>
            <a:endParaRPr lang="en-AU" sz="4400" dirty="0">
              <a:solidFill>
                <a:srgbClr val="00FFFF"/>
              </a:solidFill>
            </a:endParaRPr>
          </a:p>
        </p:txBody>
      </p:sp>
    </p:spTree>
    <p:extLst>
      <p:ext uri="{BB962C8B-B14F-4D97-AF65-F5344CB8AC3E}">
        <p14:creationId xmlns:p14="http://schemas.microsoft.com/office/powerpoint/2010/main" val="221393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2279" y="503722"/>
            <a:ext cx="4589721" cy="5016758"/>
          </a:xfrm>
          <a:prstGeom prst="rect">
            <a:avLst/>
          </a:prstGeom>
        </p:spPr>
        <p:txBody>
          <a:bodyPr wrap="square">
            <a:spAutoFit/>
          </a:bodyPr>
          <a:lstStyle/>
          <a:p>
            <a:r>
              <a:rPr lang="en-AU" sz="3200" dirty="0" smtClean="0">
                <a:solidFill>
                  <a:srgbClr val="00FFFF"/>
                </a:solidFill>
              </a:rPr>
              <a:t>People experience a range of emotions throughout their lives.</a:t>
            </a:r>
          </a:p>
          <a:p>
            <a:endParaRPr lang="en-AU" sz="3200" dirty="0">
              <a:solidFill>
                <a:srgbClr val="00FFFF"/>
              </a:solidFill>
            </a:endParaRPr>
          </a:p>
          <a:p>
            <a:r>
              <a:rPr lang="en-AU" sz="3200" dirty="0" smtClean="0">
                <a:solidFill>
                  <a:srgbClr val="00FFFF"/>
                </a:solidFill>
              </a:rPr>
              <a:t>Choose an emotion and write about a time you experienced it. Don’t forget too include: </a:t>
            </a:r>
            <a:r>
              <a:rPr lang="en-AU" sz="3200" b="1" dirty="0" smtClean="0">
                <a:solidFill>
                  <a:srgbClr val="00FFFF"/>
                </a:solidFill>
              </a:rPr>
              <a:t>when, where, who</a:t>
            </a:r>
            <a:r>
              <a:rPr lang="en-AU" sz="3200" dirty="0" smtClean="0">
                <a:solidFill>
                  <a:srgbClr val="00FFFF"/>
                </a:solidFill>
              </a:rPr>
              <a:t> and </a:t>
            </a:r>
            <a:r>
              <a:rPr lang="en-AU" sz="3200" b="1" dirty="0" smtClean="0">
                <a:solidFill>
                  <a:srgbClr val="00FFFF"/>
                </a:solidFill>
              </a:rPr>
              <a:t>what</a:t>
            </a:r>
            <a:r>
              <a:rPr lang="en-AU" sz="3200" dirty="0" smtClean="0">
                <a:solidFill>
                  <a:srgbClr val="00FFFF"/>
                </a:solidFill>
              </a:rPr>
              <a:t>. </a:t>
            </a:r>
            <a:endParaRPr lang="en-AU" sz="3200" dirty="0">
              <a:solidFill>
                <a:srgbClr val="00FFFF"/>
              </a:solidFill>
            </a:endParaRPr>
          </a:p>
        </p:txBody>
      </p:sp>
      <p:sp>
        <p:nvSpPr>
          <p:cNvPr id="4" name="Rectangle 3"/>
          <p:cNvSpPr/>
          <p:nvPr/>
        </p:nvSpPr>
        <p:spPr>
          <a:xfrm>
            <a:off x="911234" y="97971"/>
            <a:ext cx="10059883" cy="830997"/>
          </a:xfrm>
          <a:prstGeom prst="rect">
            <a:avLst/>
          </a:prstGeom>
        </p:spPr>
        <p:txBody>
          <a:bodyPr wrap="square">
            <a:spAutoFit/>
          </a:bodyPr>
          <a:lstStyle/>
          <a:p>
            <a:r>
              <a:rPr lang="en-AU" sz="4800" dirty="0" smtClean="0">
                <a:solidFill>
                  <a:srgbClr val="00FFFF"/>
                </a:solidFill>
              </a:rPr>
              <a:t>Emotions!</a:t>
            </a:r>
            <a:endParaRPr lang="en-AU" u="sng" dirty="0">
              <a:solidFill>
                <a:srgbClr val="00FFFF"/>
              </a:solidFill>
            </a:endParaRPr>
          </a:p>
        </p:txBody>
      </p:sp>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6" name="TextBox 5"/>
          <p:cNvSpPr txBox="1"/>
          <p:nvPr/>
        </p:nvSpPr>
        <p:spPr>
          <a:xfrm>
            <a:off x="253996" y="6365862"/>
            <a:ext cx="7954339" cy="384721"/>
          </a:xfrm>
          <a:prstGeom prst="rect">
            <a:avLst/>
          </a:prstGeom>
          <a:noFill/>
        </p:spPr>
        <p:txBody>
          <a:bodyPr wrap="square" rtlCol="0">
            <a:spAutoFit/>
          </a:bodyPr>
          <a:lstStyle/>
          <a:p>
            <a:r>
              <a:rPr lang="en-AU" sz="1100" dirty="0" smtClean="0"/>
              <a:t>Found</a:t>
            </a:r>
            <a:r>
              <a:rPr lang="en-AU" sz="800" dirty="0"/>
              <a:t>: </a:t>
            </a:r>
            <a:r>
              <a:rPr lang="en-AU" sz="800" dirty="0">
                <a:hlinkClick r:id="rId4"/>
              </a:rPr>
              <a:t>https://</a:t>
            </a:r>
            <a:r>
              <a:rPr lang="en-AU" sz="800" dirty="0" smtClean="0">
                <a:hlinkClick r:id="rId4"/>
              </a:rPr>
              <a:t>www.youtube.com/watch?v=o5c1gIzQoPI&amp;list=PLPCp3Td3qajAL1eUT0pUCqQJ2VwnRfn-O&amp;index=2</a:t>
            </a:r>
            <a:endParaRPr lang="en-AU" sz="800" dirty="0" smtClean="0"/>
          </a:p>
          <a:p>
            <a:endParaRPr lang="en-AU" sz="800" dirty="0"/>
          </a:p>
        </p:txBody>
      </p:sp>
      <p:pic>
        <p:nvPicPr>
          <p:cNvPr id="2" name="o5c1gIzQoPI?list=PLPCp3Td3qajAL1eUT0pUCqQJ2VwnRfn-O"/>
          <p:cNvPicPr>
            <a:picLocks noRot="1" noChangeAspect="1"/>
          </p:cNvPicPr>
          <p:nvPr>
            <a:videoFile r:link="rId1"/>
          </p:nvPr>
        </p:nvPicPr>
        <p:blipFill>
          <a:blip r:embed="rId5"/>
          <a:stretch>
            <a:fillRect/>
          </a:stretch>
        </p:blipFill>
        <p:spPr>
          <a:xfrm>
            <a:off x="115773" y="1090501"/>
            <a:ext cx="7380177" cy="4151350"/>
          </a:xfrm>
          <a:prstGeom prst="rect">
            <a:avLst/>
          </a:prstGeom>
        </p:spPr>
      </p:pic>
    </p:spTree>
    <p:extLst>
      <p:ext uri="{BB962C8B-B14F-4D97-AF65-F5344CB8AC3E}">
        <p14:creationId xmlns:p14="http://schemas.microsoft.com/office/powerpoint/2010/main" val="69736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dX8Lw4q2Mk"/>
          <p:cNvPicPr>
            <a:picLocks noRot="1" noChangeAspect="1"/>
          </p:cNvPicPr>
          <p:nvPr>
            <a:videoFile r:link="rId1"/>
          </p:nvPr>
        </p:nvPicPr>
        <p:blipFill>
          <a:blip r:embed="rId3"/>
          <a:stretch>
            <a:fillRect/>
          </a:stretch>
        </p:blipFill>
        <p:spPr>
          <a:xfrm>
            <a:off x="322118" y="1338176"/>
            <a:ext cx="8204576" cy="4615074"/>
          </a:xfrm>
          <a:prstGeom prst="rect">
            <a:avLst/>
          </a:prstGeom>
        </p:spPr>
      </p:pic>
      <p:sp>
        <p:nvSpPr>
          <p:cNvPr id="3" name="Rectangle 2"/>
          <p:cNvSpPr/>
          <p:nvPr/>
        </p:nvSpPr>
        <p:spPr>
          <a:xfrm>
            <a:off x="531697" y="6270459"/>
            <a:ext cx="4091185" cy="523220"/>
          </a:xfrm>
          <a:prstGeom prst="rect">
            <a:avLst/>
          </a:prstGeom>
        </p:spPr>
        <p:txBody>
          <a:bodyPr wrap="none">
            <a:spAutoFit/>
          </a:bodyPr>
          <a:lstStyle/>
          <a:p>
            <a:r>
              <a:rPr lang="en-AU" sz="1000" dirty="0"/>
              <a:t> Sourced :  </a:t>
            </a:r>
            <a:r>
              <a:rPr lang="en-AU" sz="1000" dirty="0">
                <a:hlinkClick r:id="rId4"/>
              </a:rPr>
              <a:t>https://</a:t>
            </a:r>
            <a:r>
              <a:rPr lang="en-AU" sz="1000" dirty="0" smtClean="0">
                <a:hlinkClick r:id="rId4"/>
              </a:rPr>
              <a:t>www.youtube.com/watch?v=ydX8Lw4q2Mk</a:t>
            </a:r>
            <a:endParaRPr lang="en-AU" sz="1000" dirty="0" smtClean="0"/>
          </a:p>
          <a:p>
            <a:endParaRPr lang="en-AU" dirty="0"/>
          </a:p>
        </p:txBody>
      </p:sp>
      <p:sp>
        <p:nvSpPr>
          <p:cNvPr id="4" name="TextBox 3"/>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5" name="TextBox 4"/>
          <p:cNvSpPr txBox="1"/>
          <p:nvPr/>
        </p:nvSpPr>
        <p:spPr>
          <a:xfrm>
            <a:off x="322118" y="353291"/>
            <a:ext cx="6982691" cy="984885"/>
          </a:xfrm>
          <a:prstGeom prst="rect">
            <a:avLst/>
          </a:prstGeom>
          <a:noFill/>
        </p:spPr>
        <p:txBody>
          <a:bodyPr wrap="square" rtlCol="0">
            <a:spAutoFit/>
          </a:bodyPr>
          <a:lstStyle/>
          <a:p>
            <a:r>
              <a:rPr lang="en-AU" sz="4000" dirty="0"/>
              <a:t>Respiratory </a:t>
            </a:r>
            <a:r>
              <a:rPr lang="en-AU" sz="4000" dirty="0" smtClean="0"/>
              <a:t>System…….</a:t>
            </a:r>
            <a:endParaRPr lang="en-AU" sz="4000" dirty="0"/>
          </a:p>
          <a:p>
            <a:endParaRPr lang="en-AU" dirty="0"/>
          </a:p>
        </p:txBody>
      </p:sp>
      <p:sp>
        <p:nvSpPr>
          <p:cNvPr id="6" name="TextBox 5"/>
          <p:cNvSpPr txBox="1"/>
          <p:nvPr/>
        </p:nvSpPr>
        <p:spPr>
          <a:xfrm>
            <a:off x="8735442" y="1555434"/>
            <a:ext cx="3338622" cy="3970318"/>
          </a:xfrm>
          <a:prstGeom prst="rect">
            <a:avLst/>
          </a:prstGeom>
          <a:noFill/>
        </p:spPr>
        <p:txBody>
          <a:bodyPr wrap="square" rtlCol="0">
            <a:spAutoFit/>
          </a:bodyPr>
          <a:lstStyle/>
          <a:p>
            <a:r>
              <a:rPr lang="en-AU" sz="3600" dirty="0" smtClean="0"/>
              <a:t>Write a paragraph about what you learnt about the respiratory system.</a:t>
            </a:r>
            <a:endParaRPr lang="en-AU" sz="3600" dirty="0"/>
          </a:p>
        </p:txBody>
      </p:sp>
    </p:spTree>
    <p:extLst>
      <p:ext uri="{BB962C8B-B14F-4D97-AF65-F5344CB8AC3E}">
        <p14:creationId xmlns:p14="http://schemas.microsoft.com/office/powerpoint/2010/main" val="936410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270409d1a13911a33a9c497d77559354">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C0918-1559-4D8C-9AD8-A607A6958BB8}">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AFD28BD8-F053-4102-BF60-2533EEC6A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8D94943-209A-4EF1-B78F-2A5E530A5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1786</TotalTime>
  <Words>1178</Words>
  <Application>Microsoft Office PowerPoint</Application>
  <PresentationFormat>Custom</PresentationFormat>
  <Paragraphs>157</Paragraphs>
  <Slides>24</Slides>
  <Notes>9</Notes>
  <HiddenSlides>0</HiddenSlides>
  <MMClips>4</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Williamson</dc:creator>
  <cp:lastModifiedBy>Karen</cp:lastModifiedBy>
  <cp:revision>167</cp:revision>
  <dcterms:created xsi:type="dcterms:W3CDTF">2014-04-20T05:37:59Z</dcterms:created>
  <dcterms:modified xsi:type="dcterms:W3CDTF">2015-07-13T07:41:00Z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