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7" r:id="rId4"/>
    <p:sldId id="276" r:id="rId5"/>
    <p:sldId id="262" r:id="rId6"/>
    <p:sldId id="269" r:id="rId7"/>
    <p:sldId id="264" r:id="rId8"/>
    <p:sldId id="263" r:id="rId9"/>
    <p:sldId id="274" r:id="rId10"/>
    <p:sldId id="275" r:id="rId11"/>
    <p:sldId id="261" r:id="rId12"/>
    <p:sldId id="260" r:id="rId13"/>
    <p:sldId id="270" r:id="rId14"/>
    <p:sldId id="268" r:id="rId15"/>
    <p:sldId id="271" r:id="rId16"/>
    <p:sldId id="259"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5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E06C8-E678-4778-9876-0C124EF6D2A4}" type="datetimeFigureOut">
              <a:rPr lang="en-AU" smtClean="0"/>
              <a:t>13/10/2015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7944F-481F-4E72-BD3A-A8E940711F4A}" type="slidenum">
              <a:rPr lang="en-AU" smtClean="0"/>
              <a:t>‹#›</a:t>
            </a:fld>
            <a:endParaRPr lang="en-AU"/>
          </a:p>
        </p:txBody>
      </p:sp>
    </p:spTree>
    <p:extLst>
      <p:ext uri="{BB962C8B-B14F-4D97-AF65-F5344CB8AC3E}">
        <p14:creationId xmlns:p14="http://schemas.microsoft.com/office/powerpoint/2010/main" val="339976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NSW Syllabus Reference: MA2-8NA : Generalises properties of odd and even numbers, generates number patterns, and completes simple number sentences by calculating missing values.</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NSW Numeracy Continuum Reference:</a:t>
            </a:r>
            <a:br>
              <a:rPr lang="en-AU" b="1" dirty="0" smtClean="0"/>
            </a:br>
            <a:r>
              <a:rPr lang="en-AU" b="1" dirty="0" smtClean="0"/>
              <a:t>Aspect 3: Pattern and number Structure – Number Properties. </a:t>
            </a:r>
          </a:p>
          <a:p>
            <a:endParaRPr lang="en-AU" dirty="0"/>
          </a:p>
        </p:txBody>
      </p:sp>
      <p:sp>
        <p:nvSpPr>
          <p:cNvPr id="4" name="Slide Number Placeholder 3"/>
          <p:cNvSpPr>
            <a:spLocks noGrp="1"/>
          </p:cNvSpPr>
          <p:nvPr>
            <p:ph type="sldNum" sz="quarter" idx="10"/>
          </p:nvPr>
        </p:nvSpPr>
        <p:spPr/>
        <p:txBody>
          <a:bodyPr/>
          <a:lstStyle/>
          <a:p>
            <a:fld id="{1927944F-481F-4E72-BD3A-A8E940711F4A}" type="slidenum">
              <a:rPr lang="en-AU" smtClean="0"/>
              <a:t>1</a:t>
            </a:fld>
            <a:endParaRPr lang="en-AU"/>
          </a:p>
        </p:txBody>
      </p:sp>
    </p:spTree>
    <p:extLst>
      <p:ext uri="{BB962C8B-B14F-4D97-AF65-F5344CB8AC3E}">
        <p14:creationId xmlns:p14="http://schemas.microsoft.com/office/powerpoint/2010/main" val="406332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Use the Newman’s prompts as a whole class to model how to start thinking about solving the problem. </a:t>
            </a:r>
            <a:br>
              <a:rPr lang="en-AU" dirty="0" smtClean="0"/>
            </a:br>
            <a:r>
              <a:rPr lang="en-AU" dirty="0" smtClean="0"/>
              <a:t>When you reach questions 3 and 4 that deal with how to work the problem out, ask students what problem solving approach they might take. Some may suggest guess, or trial and error. Discuss with the students how they could use the process of elimination to assist in solving this problem.</a:t>
            </a:r>
            <a:br>
              <a:rPr lang="en-AU" dirty="0" smtClean="0"/>
            </a:br>
            <a:r>
              <a:rPr lang="en-AU" i="1" dirty="0" smtClean="0"/>
              <a:t>“We know the number is less than 12, let’s write those numbers on the board.</a:t>
            </a:r>
            <a:r>
              <a:rPr lang="en-AU" dirty="0" smtClean="0"/>
              <a:t/>
            </a:r>
            <a:br>
              <a:rPr lang="en-AU" dirty="0" smtClean="0"/>
            </a:br>
            <a:r>
              <a:rPr lang="en-AU" i="1" dirty="0" smtClean="0"/>
              <a:t>It says the number can be divided by 2, let’s circle all those numbers and eliminate (cross out) the others.</a:t>
            </a:r>
            <a:r>
              <a:rPr lang="en-AU" dirty="0" smtClean="0"/>
              <a:t/>
            </a:r>
            <a:br>
              <a:rPr lang="en-AU" dirty="0" smtClean="0"/>
            </a:br>
            <a:r>
              <a:rPr lang="en-AU" i="1" dirty="0" smtClean="0"/>
              <a:t>It says the number can be divided by 3, out of the numbers we already have circled, which one(s) can also be divided by 3.</a:t>
            </a:r>
            <a:r>
              <a:rPr lang="en-AU" dirty="0" smtClean="0"/>
              <a:t/>
            </a:r>
            <a:br>
              <a:rPr lang="en-AU" dirty="0" smtClean="0"/>
            </a:br>
            <a:r>
              <a:rPr lang="en-AU" i="1" dirty="0" smtClean="0"/>
              <a:t>That only leaves 6. </a:t>
            </a:r>
            <a:r>
              <a:rPr lang="en-AU" dirty="0" smtClean="0"/>
              <a:t/>
            </a:r>
            <a:br>
              <a:rPr lang="en-AU" dirty="0" smtClean="0"/>
            </a:br>
            <a:r>
              <a:rPr lang="en-AU" i="1" dirty="0" smtClean="0"/>
              <a:t>Let’s test the number 6 to make sure we are correct. </a:t>
            </a:r>
            <a:r>
              <a:rPr lang="en-AU" dirty="0" smtClean="0"/>
              <a:t/>
            </a:r>
            <a:br>
              <a:rPr lang="en-AU" dirty="0" smtClean="0"/>
            </a:br>
            <a:r>
              <a:rPr lang="en-AU" i="1" dirty="0" smtClean="0"/>
              <a:t>When we divide 6 by 2, is the answer odd? Yes.</a:t>
            </a:r>
            <a:r>
              <a:rPr lang="en-AU" dirty="0" smtClean="0"/>
              <a:t/>
            </a:r>
            <a:br>
              <a:rPr lang="en-AU" dirty="0" smtClean="0"/>
            </a:br>
            <a:r>
              <a:rPr lang="en-AU" i="1" dirty="0" smtClean="0"/>
              <a:t>When we divide 6 by 3, is the answer even? Yes.</a:t>
            </a:r>
            <a:r>
              <a:rPr lang="en-AU" dirty="0" smtClean="0"/>
              <a:t/>
            </a:r>
            <a:br>
              <a:rPr lang="en-AU" dirty="0" smtClean="0"/>
            </a:br>
            <a:r>
              <a:rPr lang="en-AU" i="1" dirty="0" smtClean="0"/>
              <a:t>6 is our answer.”</a:t>
            </a:r>
          </a:p>
          <a:p>
            <a:endParaRPr lang="en-AU" i="1" dirty="0" smtClean="0"/>
          </a:p>
          <a:p>
            <a:r>
              <a:rPr lang="en-AU" i="1" dirty="0" smtClean="0"/>
              <a:t>Source: http://www.schools.nsw.edu.au/learning/7-12assessments/naplan/teachstrategies/yr2015/index.php?id=nn_paal_s2a_14</a:t>
            </a:r>
          </a:p>
          <a:p>
            <a:endParaRPr lang="en-AU" dirty="0"/>
          </a:p>
        </p:txBody>
      </p:sp>
      <p:sp>
        <p:nvSpPr>
          <p:cNvPr id="4" name="Slide Number Placeholder 3"/>
          <p:cNvSpPr>
            <a:spLocks noGrp="1"/>
          </p:cNvSpPr>
          <p:nvPr>
            <p:ph type="sldNum" sz="quarter" idx="10"/>
          </p:nvPr>
        </p:nvSpPr>
        <p:spPr/>
        <p:txBody>
          <a:bodyPr/>
          <a:lstStyle/>
          <a:p>
            <a:fld id="{1927944F-481F-4E72-BD3A-A8E940711F4A}" type="slidenum">
              <a:rPr lang="en-AU" smtClean="0"/>
              <a:t>4</a:t>
            </a:fld>
            <a:endParaRPr lang="en-AU"/>
          </a:p>
        </p:txBody>
      </p:sp>
    </p:spTree>
    <p:extLst>
      <p:ext uri="{BB962C8B-B14F-4D97-AF65-F5344CB8AC3E}">
        <p14:creationId xmlns:p14="http://schemas.microsoft.com/office/powerpoint/2010/main" val="409020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Use the </a:t>
            </a:r>
            <a:r>
              <a:rPr lang="en-AU" smtClean="0"/>
              <a:t>Newman’s prompts </a:t>
            </a:r>
            <a:r>
              <a:rPr lang="en-AU" dirty="0" smtClean="0"/>
              <a:t>as a whole class to model how to start thinking about solving the problem. </a:t>
            </a:r>
            <a:br>
              <a:rPr lang="en-AU" dirty="0" smtClean="0"/>
            </a:br>
            <a:r>
              <a:rPr lang="en-AU" dirty="0" smtClean="0"/>
              <a:t>When you reach questions 3 and 4 that deal with how to work the problem out, ask students what problem solving approach they might take. Some may suggest guess, or trial and error. Present the information from the question stem in number sentence form. </a:t>
            </a:r>
          </a:p>
          <a:p>
            <a:r>
              <a:rPr lang="en-AU" dirty="0" smtClean="0"/>
              <a:t>Introduce students to the process of working backwards. If we start on the right with the number we know, 26. We can then do each process in reverse, using the </a:t>
            </a:r>
            <a:r>
              <a:rPr lang="en-AU" u="sng" dirty="0" smtClean="0"/>
              <a:t>opposite operation</a:t>
            </a:r>
            <a:r>
              <a:rPr lang="en-AU" dirty="0" smtClean="0"/>
              <a:t>, to find Ben’s starting number. Work with the students to solve the problem, 26 + 4 = 30 ÷ 2 = 15 – 3 = 12. Ben’s number was 12.</a:t>
            </a:r>
          </a:p>
          <a:p>
            <a:endParaRPr lang="en-AU" i="1" dirty="0" smtClean="0"/>
          </a:p>
          <a:p>
            <a:r>
              <a:rPr lang="en-AU" i="1" dirty="0" smtClean="0"/>
              <a:t>Source: http://www.schools.nsw.edu.au/learning/7-12assessments/naplan/teachstrategies/yr2015/index.php?id=nn_paal_s2a_14</a:t>
            </a:r>
          </a:p>
          <a:p>
            <a:endParaRPr lang="en-AU" dirty="0"/>
          </a:p>
        </p:txBody>
      </p:sp>
      <p:sp>
        <p:nvSpPr>
          <p:cNvPr id="4" name="Slide Number Placeholder 3"/>
          <p:cNvSpPr>
            <a:spLocks noGrp="1"/>
          </p:cNvSpPr>
          <p:nvPr>
            <p:ph type="sldNum" sz="quarter" idx="10"/>
          </p:nvPr>
        </p:nvSpPr>
        <p:spPr/>
        <p:txBody>
          <a:bodyPr/>
          <a:lstStyle/>
          <a:p>
            <a:fld id="{1927944F-481F-4E72-BD3A-A8E940711F4A}" type="slidenum">
              <a:rPr lang="en-AU" smtClean="0"/>
              <a:t>17</a:t>
            </a:fld>
            <a:endParaRPr lang="en-AU"/>
          </a:p>
        </p:txBody>
      </p:sp>
    </p:spTree>
    <p:extLst>
      <p:ext uri="{BB962C8B-B14F-4D97-AF65-F5344CB8AC3E}">
        <p14:creationId xmlns:p14="http://schemas.microsoft.com/office/powerpoint/2010/main" val="409020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099EDBA-9FE5-441B-9469-397EC4F85518}" type="datetimeFigureOut">
              <a:rPr lang="en-AU" smtClean="0"/>
              <a:t>13/10/2015</a:t>
            </a:fld>
            <a:endParaRPr lang="en-AU"/>
          </a:p>
        </p:txBody>
      </p:sp>
      <p:sp>
        <p:nvSpPr>
          <p:cNvPr id="16" name="Slide Number Placeholder 15"/>
          <p:cNvSpPr>
            <a:spLocks noGrp="1"/>
          </p:cNvSpPr>
          <p:nvPr>
            <p:ph type="sldNum" sz="quarter" idx="11"/>
          </p:nvPr>
        </p:nvSpPr>
        <p:spPr/>
        <p:txBody>
          <a:bodyPr/>
          <a:lstStyle/>
          <a:p>
            <a:fld id="{2D7F2B37-BED7-4770-A460-EB82F12E7F4A}"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9EDBA-9FE5-441B-9469-397EC4F85518}" type="datetimeFigureOut">
              <a:rPr lang="en-AU" smtClean="0"/>
              <a:t>13/10/2015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7F2B37-BED7-4770-A460-EB82F12E7F4A}"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99EDBA-9FE5-441B-9469-397EC4F85518}" type="datetimeFigureOut">
              <a:rPr lang="en-AU" smtClean="0"/>
              <a:t>13/10/2015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7F2B37-BED7-4770-A460-EB82F12E7F4A}"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099EDBA-9FE5-441B-9469-397EC4F85518}" type="datetimeFigureOut">
              <a:rPr lang="en-AU" smtClean="0"/>
              <a:t>13/10/2015</a:t>
            </a:fld>
            <a:endParaRPr lang="en-AU"/>
          </a:p>
        </p:txBody>
      </p:sp>
      <p:sp>
        <p:nvSpPr>
          <p:cNvPr id="15" name="Slide Number Placeholder 14"/>
          <p:cNvSpPr>
            <a:spLocks noGrp="1"/>
          </p:cNvSpPr>
          <p:nvPr>
            <p:ph type="sldNum" sz="quarter" idx="11"/>
          </p:nvPr>
        </p:nvSpPr>
        <p:spPr/>
        <p:txBody>
          <a:bodyPr/>
          <a:lstStyle/>
          <a:p>
            <a:fld id="{2D7F2B37-BED7-4770-A460-EB82F12E7F4A}"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099EDBA-9FE5-441B-9469-397EC4F85518}" type="datetimeFigureOut">
              <a:rPr lang="en-AU" smtClean="0"/>
              <a:t>13/10/2015</a:t>
            </a:fld>
            <a:endParaRPr lang="en-AU"/>
          </a:p>
        </p:txBody>
      </p:sp>
      <p:sp>
        <p:nvSpPr>
          <p:cNvPr id="13" name="Slide Number Placeholder 12"/>
          <p:cNvSpPr>
            <a:spLocks noGrp="1"/>
          </p:cNvSpPr>
          <p:nvPr>
            <p:ph type="sldNum" sz="quarter" idx="11"/>
          </p:nvPr>
        </p:nvSpPr>
        <p:spPr/>
        <p:txBody>
          <a:bodyPr/>
          <a:lstStyle/>
          <a:p>
            <a:fld id="{2D7F2B37-BED7-4770-A460-EB82F12E7F4A}"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099EDBA-9FE5-441B-9469-397EC4F85518}" type="datetimeFigureOut">
              <a:rPr lang="en-AU" smtClean="0"/>
              <a:t>13/10/2015</a:t>
            </a:fld>
            <a:endParaRPr lang="en-AU"/>
          </a:p>
        </p:txBody>
      </p:sp>
      <p:sp>
        <p:nvSpPr>
          <p:cNvPr id="9" name="Slide Number Placeholder 8"/>
          <p:cNvSpPr>
            <a:spLocks noGrp="1"/>
          </p:cNvSpPr>
          <p:nvPr>
            <p:ph type="sldNum" sz="quarter" idx="11"/>
          </p:nvPr>
        </p:nvSpPr>
        <p:spPr/>
        <p:txBody>
          <a:bodyPr/>
          <a:lstStyle/>
          <a:p>
            <a:fld id="{2D7F2B37-BED7-4770-A460-EB82F12E7F4A}"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099EDBA-9FE5-441B-9469-397EC4F85518}" type="datetimeFigureOut">
              <a:rPr lang="en-AU" smtClean="0"/>
              <a:t>13/10/2015</a:t>
            </a:fld>
            <a:endParaRPr lang="en-AU"/>
          </a:p>
        </p:txBody>
      </p:sp>
      <p:sp>
        <p:nvSpPr>
          <p:cNvPr id="15" name="Slide Number Placeholder 14"/>
          <p:cNvSpPr>
            <a:spLocks noGrp="1"/>
          </p:cNvSpPr>
          <p:nvPr>
            <p:ph type="sldNum" sz="quarter" idx="11"/>
          </p:nvPr>
        </p:nvSpPr>
        <p:spPr/>
        <p:txBody>
          <a:bodyPr/>
          <a:lstStyle/>
          <a:p>
            <a:fld id="{2D7F2B37-BED7-4770-A460-EB82F12E7F4A}"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099EDBA-9FE5-441B-9469-397EC4F85518}" type="datetimeFigureOut">
              <a:rPr lang="en-AU" smtClean="0"/>
              <a:t>13/10/2015</a:t>
            </a:fld>
            <a:endParaRPr lang="en-AU"/>
          </a:p>
        </p:txBody>
      </p:sp>
      <p:sp>
        <p:nvSpPr>
          <p:cNvPr id="8" name="Slide Number Placeholder 7"/>
          <p:cNvSpPr>
            <a:spLocks noGrp="1"/>
          </p:cNvSpPr>
          <p:nvPr>
            <p:ph type="sldNum" sz="quarter" idx="11"/>
          </p:nvPr>
        </p:nvSpPr>
        <p:spPr/>
        <p:txBody>
          <a:bodyPr/>
          <a:lstStyle/>
          <a:p>
            <a:fld id="{2D7F2B37-BED7-4770-A460-EB82F12E7F4A}"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99EDBA-9FE5-441B-9469-397EC4F85518}" type="datetimeFigureOut">
              <a:rPr lang="en-AU" smtClean="0"/>
              <a:t>13/10/2015</a:t>
            </a:fld>
            <a:endParaRPr lang="en-AU"/>
          </a:p>
        </p:txBody>
      </p:sp>
      <p:sp>
        <p:nvSpPr>
          <p:cNvPr id="6" name="Slide Number Placeholder 5"/>
          <p:cNvSpPr>
            <a:spLocks noGrp="1"/>
          </p:cNvSpPr>
          <p:nvPr>
            <p:ph type="sldNum" sz="quarter" idx="11"/>
          </p:nvPr>
        </p:nvSpPr>
        <p:spPr/>
        <p:txBody>
          <a:bodyPr/>
          <a:lstStyle/>
          <a:p>
            <a:fld id="{2D7F2B37-BED7-4770-A460-EB82F12E7F4A}"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099EDBA-9FE5-441B-9469-397EC4F85518}" type="datetimeFigureOut">
              <a:rPr lang="en-AU" smtClean="0"/>
              <a:t>13/10/2015</a:t>
            </a:fld>
            <a:endParaRPr lang="en-AU"/>
          </a:p>
        </p:txBody>
      </p:sp>
      <p:sp>
        <p:nvSpPr>
          <p:cNvPr id="16" name="Slide Number Placeholder 15"/>
          <p:cNvSpPr>
            <a:spLocks noGrp="1"/>
          </p:cNvSpPr>
          <p:nvPr>
            <p:ph type="sldNum" sz="quarter" idx="11"/>
          </p:nvPr>
        </p:nvSpPr>
        <p:spPr/>
        <p:txBody>
          <a:bodyPr/>
          <a:lstStyle/>
          <a:p>
            <a:fld id="{2D7F2B37-BED7-4770-A460-EB82F12E7F4A}"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099EDBA-9FE5-441B-9469-397EC4F85518}" type="datetimeFigureOut">
              <a:rPr lang="en-AU" smtClean="0"/>
              <a:t>13/10/2015</a:t>
            </a:fld>
            <a:endParaRPr lang="en-AU"/>
          </a:p>
        </p:txBody>
      </p:sp>
      <p:sp>
        <p:nvSpPr>
          <p:cNvPr id="14" name="Slide Number Placeholder 13"/>
          <p:cNvSpPr>
            <a:spLocks noGrp="1"/>
          </p:cNvSpPr>
          <p:nvPr>
            <p:ph type="sldNum" sz="quarter" idx="11"/>
          </p:nvPr>
        </p:nvSpPr>
        <p:spPr/>
        <p:txBody>
          <a:bodyPr/>
          <a:lstStyle/>
          <a:p>
            <a:fld id="{2D7F2B37-BED7-4770-A460-EB82F12E7F4A}"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099EDBA-9FE5-441B-9469-397EC4F85518}" type="datetimeFigureOut">
              <a:rPr lang="en-AU" smtClean="0"/>
              <a:t>13/10/2015</a:t>
            </a:fld>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D7F2B37-BED7-4770-A460-EB82F12E7F4A}"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614728">
            <a:off x="182269" y="950969"/>
            <a:ext cx="7060921" cy="2308324"/>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Patterns &amp; Algebra</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 Solving</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Stage Two</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22718" y="6453336"/>
            <a:ext cx="7944212" cy="523220"/>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2015 -   selected problems </a:t>
            </a:r>
            <a:r>
              <a:rPr lang="en-AU" sz="1400" dirty="0">
                <a:solidFill>
                  <a:schemeClr val="accent6">
                    <a:lumMod val="20000"/>
                    <a:lumOff val="80000"/>
                  </a:schemeClr>
                </a:solidFill>
                <a:latin typeface="Black Chancery" pitchFamily="2" charset="0"/>
              </a:rPr>
              <a:t>have been adapted from previous </a:t>
            </a:r>
            <a:r>
              <a:rPr lang="en-AU" sz="1400" dirty="0" err="1">
                <a:solidFill>
                  <a:schemeClr val="accent6">
                    <a:lumMod val="20000"/>
                    <a:lumOff val="80000"/>
                  </a:schemeClr>
                </a:solidFill>
                <a:latin typeface="Black Chancery" pitchFamily="2" charset="0"/>
              </a:rPr>
              <a:t>Naplan</a:t>
            </a:r>
            <a:r>
              <a:rPr lang="en-AU" sz="1400" dirty="0">
                <a:solidFill>
                  <a:schemeClr val="accent6">
                    <a:lumMod val="20000"/>
                    <a:lumOff val="80000"/>
                  </a:schemeClr>
                </a:solidFill>
                <a:latin typeface="Black Chancery" pitchFamily="2" charset="0"/>
              </a:rPr>
              <a:t> questions.</a:t>
            </a:r>
          </a:p>
          <a:p>
            <a:endParaRPr lang="en-AU" sz="1400" dirty="0">
              <a:latin typeface="Black Chancery" pitchFamily="2" charset="0"/>
            </a:endParaRPr>
          </a:p>
        </p:txBody>
      </p:sp>
      <p:pic>
        <p:nvPicPr>
          <p:cNvPr id="1026" name="Picture 2" descr="C:\Users\Stephanie\AppData\Local\Temp\Temp2_Woodland critters clip art.zip\Woodland critters clip art\Woodland Critters\bear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924266"/>
            <a:ext cx="1987427" cy="25290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phanie\AppData\Local\Temp\Temp2_Woodland critters clip art.zip\Woodland critters clip art\Woodland Critters\big_flow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66094" y="1792837"/>
            <a:ext cx="3547014" cy="483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56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395536" y="476672"/>
            <a:ext cx="8734827" cy="1815882"/>
          </a:xfrm>
          <a:prstGeom prst="rect">
            <a:avLst/>
          </a:prstGeom>
        </p:spPr>
        <p:txBody>
          <a:bodyPr wrap="none">
            <a:spAutoFit/>
          </a:bodyPr>
          <a:lstStyle/>
          <a:p>
            <a:r>
              <a:rPr lang="en-AU" sz="2800" dirty="0" smtClean="0">
                <a:solidFill>
                  <a:srgbClr val="FFFFFF"/>
                </a:solidFill>
                <a:latin typeface="Calibri" panose="020F0502020204030204" pitchFamily="34" charset="0"/>
              </a:rPr>
              <a:t>Emily has shaded boxes in a counting pattern starting at 6. </a:t>
            </a:r>
          </a:p>
          <a:p>
            <a:endParaRPr lang="en-AU" sz="2800" dirty="0" smtClean="0">
              <a:solidFill>
                <a:srgbClr val="FFFFFF"/>
              </a:solidFill>
              <a:latin typeface="Calibri" panose="020F0502020204030204" pitchFamily="34" charset="0"/>
            </a:endParaRPr>
          </a:p>
          <a:p>
            <a:r>
              <a:rPr lang="en-AU" sz="2800" dirty="0" smtClean="0">
                <a:solidFill>
                  <a:srgbClr val="FFFFFF"/>
                </a:solidFill>
                <a:latin typeface="Calibri" panose="020F0502020204030204" pitchFamily="34" charset="0"/>
              </a:rPr>
              <a:t>What is the next number Emily should shade in this </a:t>
            </a:r>
          </a:p>
          <a:p>
            <a:r>
              <a:rPr lang="en-AU" sz="2800" dirty="0" smtClean="0">
                <a:solidFill>
                  <a:srgbClr val="FFFFFF"/>
                </a:solidFill>
                <a:latin typeface="Calibri" panose="020F0502020204030204" pitchFamily="34" charset="0"/>
              </a:rPr>
              <a:t>pattern? </a:t>
            </a:r>
            <a:r>
              <a:rPr lang="en-AU" dirty="0" smtClean="0"/>
              <a:t>.</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386373808"/>
              </p:ext>
            </p:extLst>
          </p:nvPr>
        </p:nvGraphicFramePr>
        <p:xfrm>
          <a:off x="1548876" y="3789040"/>
          <a:ext cx="6456040" cy="2232248"/>
        </p:xfrm>
        <a:graphic>
          <a:graphicData uri="http://schemas.openxmlformats.org/drawingml/2006/table">
            <a:tbl>
              <a:tblPr firstRow="1" bandRow="1">
                <a:tableStyleId>{BC89EF96-8CEA-46FF-86C4-4CE0E7609802}</a:tableStyleId>
              </a:tblPr>
              <a:tblGrid>
                <a:gridCol w="645604"/>
                <a:gridCol w="645604"/>
                <a:gridCol w="645604"/>
                <a:gridCol w="645604"/>
                <a:gridCol w="645604"/>
                <a:gridCol w="645604"/>
                <a:gridCol w="645604"/>
                <a:gridCol w="645604"/>
                <a:gridCol w="645604"/>
                <a:gridCol w="645604"/>
              </a:tblGrid>
              <a:tr h="558062">
                <a:tc>
                  <a:txBody>
                    <a:bodyPr/>
                    <a:lstStyle/>
                    <a:p>
                      <a:pPr algn="ctr"/>
                      <a:r>
                        <a:rPr lang="en-AU" sz="2400" dirty="0" smtClean="0">
                          <a:solidFill>
                            <a:schemeClr val="accent4">
                              <a:lumMod val="20000"/>
                              <a:lumOff val="80000"/>
                            </a:schemeClr>
                          </a:solidFill>
                        </a:rPr>
                        <a:t>1</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3</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4</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5</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6</a:t>
                      </a:r>
                      <a:endParaRPr lang="en-AU" sz="2400" dirty="0">
                        <a:solidFill>
                          <a:schemeClr val="accent4">
                            <a:lumMod val="20000"/>
                            <a:lumOff val="80000"/>
                          </a:schemeClr>
                        </a:solidFill>
                      </a:endParaRPr>
                    </a:p>
                  </a:txBody>
                  <a:tcPr anchor="ctr">
                    <a:solidFill>
                      <a:schemeClr val="accent4">
                        <a:lumMod val="75000"/>
                      </a:schemeClr>
                    </a:solidFill>
                  </a:tcPr>
                </a:tc>
                <a:tc>
                  <a:txBody>
                    <a:bodyPr/>
                    <a:lstStyle/>
                    <a:p>
                      <a:pPr algn="ctr"/>
                      <a:r>
                        <a:rPr lang="en-AU" sz="2400" dirty="0" smtClean="0">
                          <a:solidFill>
                            <a:schemeClr val="accent4">
                              <a:lumMod val="20000"/>
                              <a:lumOff val="80000"/>
                            </a:schemeClr>
                          </a:solidFill>
                        </a:rPr>
                        <a:t>7</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8</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9</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10</a:t>
                      </a:r>
                      <a:endParaRPr lang="en-AU" sz="2400" dirty="0">
                        <a:solidFill>
                          <a:schemeClr val="accent4">
                            <a:lumMod val="20000"/>
                            <a:lumOff val="80000"/>
                          </a:schemeClr>
                        </a:solidFill>
                      </a:endParaRPr>
                    </a:p>
                  </a:txBody>
                  <a:tcPr anchor="ctr">
                    <a:noFill/>
                  </a:tcPr>
                </a:tc>
              </a:tr>
              <a:tr h="558062">
                <a:tc>
                  <a:txBody>
                    <a:bodyPr/>
                    <a:lstStyle/>
                    <a:p>
                      <a:pPr algn="ctr"/>
                      <a:r>
                        <a:rPr lang="en-AU" sz="2400" dirty="0" smtClean="0">
                          <a:solidFill>
                            <a:schemeClr val="accent4">
                              <a:lumMod val="20000"/>
                              <a:lumOff val="80000"/>
                            </a:schemeClr>
                          </a:solidFill>
                        </a:rPr>
                        <a:t>11</a:t>
                      </a:r>
                      <a:endParaRPr lang="en-AU" sz="2400" dirty="0">
                        <a:solidFill>
                          <a:schemeClr val="accent4">
                            <a:lumMod val="20000"/>
                            <a:lumOff val="80000"/>
                          </a:schemeClr>
                        </a:solidFill>
                      </a:endParaRPr>
                    </a:p>
                  </a:txBody>
                  <a:tcPr anchor="ctr">
                    <a:solidFill>
                      <a:schemeClr val="accent4">
                        <a:lumMod val="75000"/>
                      </a:schemeClr>
                    </a:solidFill>
                  </a:tcPr>
                </a:tc>
                <a:tc>
                  <a:txBody>
                    <a:bodyPr/>
                    <a:lstStyle/>
                    <a:p>
                      <a:pPr algn="ctr"/>
                      <a:r>
                        <a:rPr lang="en-AU" sz="2400" dirty="0" smtClean="0">
                          <a:solidFill>
                            <a:schemeClr val="accent4">
                              <a:lumMod val="20000"/>
                              <a:lumOff val="80000"/>
                            </a:schemeClr>
                          </a:solidFill>
                        </a:rPr>
                        <a:t>12</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13</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14</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15</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16</a:t>
                      </a:r>
                      <a:endParaRPr lang="en-AU" sz="2400" dirty="0">
                        <a:solidFill>
                          <a:schemeClr val="accent4">
                            <a:lumMod val="20000"/>
                            <a:lumOff val="80000"/>
                          </a:schemeClr>
                        </a:solidFill>
                      </a:endParaRPr>
                    </a:p>
                  </a:txBody>
                  <a:tcPr anchor="ctr">
                    <a:solidFill>
                      <a:schemeClr val="accent4">
                        <a:lumMod val="75000"/>
                      </a:schemeClr>
                    </a:solidFill>
                  </a:tcPr>
                </a:tc>
                <a:tc>
                  <a:txBody>
                    <a:bodyPr/>
                    <a:lstStyle/>
                    <a:p>
                      <a:pPr algn="ctr"/>
                      <a:r>
                        <a:rPr lang="en-AU" sz="2400" dirty="0" smtClean="0">
                          <a:solidFill>
                            <a:schemeClr val="accent4">
                              <a:lumMod val="20000"/>
                              <a:lumOff val="80000"/>
                            </a:schemeClr>
                          </a:solidFill>
                        </a:rPr>
                        <a:t>17</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18</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19</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20</a:t>
                      </a:r>
                      <a:endParaRPr lang="en-AU" sz="2400" dirty="0">
                        <a:solidFill>
                          <a:schemeClr val="accent4">
                            <a:lumMod val="20000"/>
                            <a:lumOff val="80000"/>
                          </a:schemeClr>
                        </a:solidFill>
                      </a:endParaRPr>
                    </a:p>
                  </a:txBody>
                  <a:tcPr anchor="ctr">
                    <a:noFill/>
                  </a:tcPr>
                </a:tc>
              </a:tr>
              <a:tr h="558062">
                <a:tc>
                  <a:txBody>
                    <a:bodyPr/>
                    <a:lstStyle/>
                    <a:p>
                      <a:pPr algn="ctr"/>
                      <a:r>
                        <a:rPr lang="en-AU" sz="2400" dirty="0" smtClean="0">
                          <a:solidFill>
                            <a:schemeClr val="accent4">
                              <a:lumMod val="20000"/>
                              <a:lumOff val="80000"/>
                            </a:schemeClr>
                          </a:solidFill>
                        </a:rPr>
                        <a:t>21</a:t>
                      </a:r>
                      <a:endParaRPr lang="en-AU" sz="2400" dirty="0">
                        <a:solidFill>
                          <a:schemeClr val="accent4">
                            <a:lumMod val="20000"/>
                            <a:lumOff val="80000"/>
                          </a:schemeClr>
                        </a:solidFill>
                      </a:endParaRPr>
                    </a:p>
                  </a:txBody>
                  <a:tcPr anchor="ctr">
                    <a:solidFill>
                      <a:schemeClr val="accent4">
                        <a:lumMod val="75000"/>
                      </a:schemeClr>
                    </a:solidFill>
                  </a:tcPr>
                </a:tc>
                <a:tc>
                  <a:txBody>
                    <a:bodyPr/>
                    <a:lstStyle/>
                    <a:p>
                      <a:pPr algn="ctr"/>
                      <a:r>
                        <a:rPr lang="en-AU" sz="2400" dirty="0" smtClean="0">
                          <a:solidFill>
                            <a:schemeClr val="accent4">
                              <a:lumMod val="20000"/>
                              <a:lumOff val="80000"/>
                            </a:schemeClr>
                          </a:solidFill>
                        </a:rPr>
                        <a:t>22</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23</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24</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25</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26</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27</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28</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29</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30</a:t>
                      </a:r>
                      <a:endParaRPr lang="en-AU" sz="2400" dirty="0">
                        <a:solidFill>
                          <a:schemeClr val="accent4">
                            <a:lumMod val="20000"/>
                            <a:lumOff val="80000"/>
                          </a:schemeClr>
                        </a:solidFill>
                      </a:endParaRPr>
                    </a:p>
                  </a:txBody>
                  <a:tcPr anchor="ctr"/>
                </a:tc>
              </a:tr>
              <a:tr h="558062">
                <a:tc>
                  <a:txBody>
                    <a:bodyPr/>
                    <a:lstStyle/>
                    <a:p>
                      <a:pPr algn="ctr"/>
                      <a:r>
                        <a:rPr lang="en-AU" sz="2400" dirty="0" smtClean="0">
                          <a:solidFill>
                            <a:schemeClr val="accent4">
                              <a:lumMod val="20000"/>
                              <a:lumOff val="80000"/>
                            </a:schemeClr>
                          </a:solidFill>
                        </a:rPr>
                        <a:t>31</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32</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33</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34</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35</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36</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37</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38</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39</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40</a:t>
                      </a:r>
                      <a:endParaRPr lang="en-AU" sz="2400" dirty="0">
                        <a:solidFill>
                          <a:schemeClr val="accent4">
                            <a:lumMod val="20000"/>
                            <a:lumOff val="80000"/>
                          </a:schemeClr>
                        </a:solidFill>
                      </a:endParaRPr>
                    </a:p>
                  </a:txBody>
                  <a:tcPr anchor="ctr">
                    <a:noFill/>
                  </a:tcPr>
                </a:tc>
              </a:tr>
            </a:tbl>
          </a:graphicData>
        </a:graphic>
      </p:graphicFrame>
      <p:pic>
        <p:nvPicPr>
          <p:cNvPr id="2050" name="Picture 2" descr="C:\Users\Stephanie\AppData\Local\Temp\Temp3_Woodland critters clip art.zip\Woodland critters clip art\Woodland Critters\critter_topp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988840"/>
            <a:ext cx="4231869" cy="186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1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107504" y="222728"/>
            <a:ext cx="8712968" cy="6032421"/>
          </a:xfrm>
          <a:prstGeom prst="rect">
            <a:avLst/>
          </a:prstGeom>
        </p:spPr>
        <p:txBody>
          <a:bodyPr wrap="square">
            <a:spAutoFit/>
          </a:bodyPr>
          <a:lstStyle/>
          <a:p>
            <a:r>
              <a:rPr lang="en-AU" sz="3200" dirty="0" smtClean="0">
                <a:solidFill>
                  <a:srgbClr val="FFFFFF"/>
                </a:solidFill>
                <a:latin typeface="Calibri" panose="020F0502020204030204" pitchFamily="34" charset="0"/>
              </a:rPr>
              <a:t>This is part of a map of High Street. Felix lives at number 2 which is the 1</a:t>
            </a:r>
            <a:r>
              <a:rPr lang="en-AU" sz="3200" baseline="30000" dirty="0" smtClean="0">
                <a:solidFill>
                  <a:srgbClr val="FFFFFF"/>
                </a:solidFill>
                <a:latin typeface="Calibri" panose="020F0502020204030204" pitchFamily="34" charset="0"/>
              </a:rPr>
              <a:t>st</a:t>
            </a:r>
            <a:r>
              <a:rPr lang="en-AU" sz="3200" dirty="0" smtClean="0">
                <a:solidFill>
                  <a:srgbClr val="FFFFFF"/>
                </a:solidFill>
                <a:latin typeface="Calibri" panose="020F0502020204030204" pitchFamily="34" charset="0"/>
              </a:rPr>
              <a:t> house on the north side</a:t>
            </a:r>
            <a:r>
              <a:rPr lang="en-AU" dirty="0" smtClean="0">
                <a:solidFill>
                  <a:srgbClr val="FFFFFF"/>
                </a:solidFill>
                <a:latin typeface="Calibri" panose="020F0502020204030204" pitchFamily="34" charset="0"/>
              </a:rPr>
              <a:t>. </a:t>
            </a:r>
          </a:p>
          <a:p>
            <a:endParaRPr lang="en-AU" dirty="0" smtClean="0">
              <a:solidFill>
                <a:srgbClr val="FFFFFF"/>
              </a:solidFill>
              <a:latin typeface="Calibri" panose="020F0502020204030204" pitchFamily="34" charset="0"/>
            </a:endParaRPr>
          </a:p>
          <a:p>
            <a:endParaRPr lang="en-AU" dirty="0">
              <a:solidFill>
                <a:srgbClr val="FFFFFF"/>
              </a:solidFill>
              <a:latin typeface="Calibri" panose="020F0502020204030204" pitchFamily="34" charset="0"/>
            </a:endParaRPr>
          </a:p>
          <a:p>
            <a:endParaRPr lang="en-AU" dirty="0" smtClean="0">
              <a:solidFill>
                <a:srgbClr val="FFFFFF"/>
              </a:solidFill>
              <a:latin typeface="Calibri" panose="020F0502020204030204" pitchFamily="34" charset="0"/>
            </a:endParaRPr>
          </a:p>
          <a:p>
            <a:endParaRPr lang="en-AU" dirty="0">
              <a:solidFill>
                <a:srgbClr val="FFFFFF"/>
              </a:solidFill>
              <a:latin typeface="Calibri" panose="020F0502020204030204" pitchFamily="34" charset="0"/>
            </a:endParaRPr>
          </a:p>
          <a:p>
            <a:endParaRPr lang="en-AU" dirty="0" smtClean="0">
              <a:solidFill>
                <a:srgbClr val="FFFFFF"/>
              </a:solidFill>
              <a:latin typeface="Calibri" panose="020F0502020204030204" pitchFamily="34" charset="0"/>
            </a:endParaRPr>
          </a:p>
          <a:p>
            <a:endParaRPr lang="en-AU" dirty="0">
              <a:solidFill>
                <a:srgbClr val="FFFFFF"/>
              </a:solidFill>
              <a:latin typeface="Calibri" panose="020F0502020204030204" pitchFamily="34" charset="0"/>
            </a:endParaRPr>
          </a:p>
          <a:p>
            <a:endParaRPr lang="en-AU" dirty="0" smtClean="0">
              <a:solidFill>
                <a:srgbClr val="FFFFFF"/>
              </a:solidFill>
              <a:latin typeface="Calibri" panose="020F0502020204030204" pitchFamily="34" charset="0"/>
            </a:endParaRPr>
          </a:p>
          <a:p>
            <a:endParaRPr lang="en-AU"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a:p>
            <a:r>
              <a:rPr lang="en-AU" sz="3200" dirty="0" smtClean="0">
                <a:solidFill>
                  <a:srgbClr val="FFFFFF"/>
                </a:solidFill>
                <a:latin typeface="Calibri" panose="020F0502020204030204" pitchFamily="34" charset="0"/>
              </a:rPr>
              <a:t>What is the 18</a:t>
            </a:r>
            <a:r>
              <a:rPr lang="en-AU" sz="3200" baseline="30000" dirty="0" smtClean="0">
                <a:solidFill>
                  <a:srgbClr val="FFFFFF"/>
                </a:solidFill>
                <a:latin typeface="Calibri" panose="020F0502020204030204" pitchFamily="34" charset="0"/>
              </a:rPr>
              <a:t>th</a:t>
            </a:r>
            <a:r>
              <a:rPr lang="en-AU" sz="3200" dirty="0" smtClean="0">
                <a:solidFill>
                  <a:srgbClr val="FFFFFF"/>
                </a:solidFill>
                <a:latin typeface="Calibri" panose="020F0502020204030204" pitchFamily="34" charset="0"/>
              </a:rPr>
              <a:t> house in High street on the north side?</a:t>
            </a:r>
            <a:endParaRPr lang="en-AU" sz="3200" dirty="0">
              <a:solidFill>
                <a:srgbClr val="FFFFFF"/>
              </a:solidFill>
              <a:latin typeface="Calibri" panose="020F0502020204030204" pitchFamily="34" charset="0"/>
            </a:endParaRPr>
          </a:p>
          <a:p>
            <a:endParaRPr lang="en-AU" dirty="0">
              <a:solidFill>
                <a:srgbClr val="FFFFFF"/>
              </a:solidFill>
              <a:latin typeface="Calibri" panose="020F0502020204030204" pitchFamily="34" charset="0"/>
            </a:endParaRPr>
          </a:p>
        </p:txBody>
      </p:sp>
      <p:pic>
        <p:nvPicPr>
          <p:cNvPr id="8194" name="Picture 2" descr="http://www.schools.nsw.edu.au/learning/7-12assessments/naplan/teachstrategies/yr2012/item_jpgs_allyears/2010/7CAq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8509" t="15008" r="31443" b="34859"/>
          <a:stretch/>
        </p:blipFill>
        <p:spPr bwMode="auto">
          <a:xfrm>
            <a:off x="755576" y="1873289"/>
            <a:ext cx="534410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phanie\AppData\Local\Temp\Temp3_Woodland critters clip art.zip\Woodland critters clip art\Woodland Critters\ow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731699"/>
            <a:ext cx="1679451" cy="301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78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395535" y="260648"/>
            <a:ext cx="8568953" cy="5078313"/>
          </a:xfrm>
          <a:prstGeom prst="rect">
            <a:avLst/>
          </a:prstGeom>
        </p:spPr>
        <p:txBody>
          <a:bodyPr wrap="square">
            <a:spAutoFit/>
          </a:bodyPr>
          <a:lstStyle/>
          <a:p>
            <a:r>
              <a:rPr lang="en-AU" sz="3200" dirty="0" smtClean="0">
                <a:solidFill>
                  <a:srgbClr val="FFFFFF"/>
                </a:solidFill>
                <a:latin typeface="Calibri" panose="020F0502020204030204" pitchFamily="34" charset="0"/>
              </a:rPr>
              <a:t>Flynn joins cubes to make these models that look like steps.</a:t>
            </a:r>
          </a:p>
          <a:p>
            <a:endParaRPr lang="en-AU" sz="2800" dirty="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endParaRPr lang="en-AU" sz="2800" dirty="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endParaRPr lang="en-AU" sz="2800" dirty="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r>
              <a:rPr lang="en-AU" sz="3200" dirty="0" smtClean="0">
                <a:solidFill>
                  <a:srgbClr val="FFFFFF"/>
                </a:solidFill>
                <a:latin typeface="Calibri" panose="020F0502020204030204" pitchFamily="34" charset="0"/>
              </a:rPr>
              <a:t>How many cubes would Flynn need for a 6-step model?</a:t>
            </a:r>
            <a:endParaRPr lang="en-AU" sz="3200" dirty="0"/>
          </a:p>
        </p:txBody>
      </p:sp>
      <p:pic>
        <p:nvPicPr>
          <p:cNvPr id="9218" name="Picture 2" descr="http://www.schools.nsw.edu.au/learning/7-12assessments/naplan/teachstrategies/yr2012/item_jpgs_allyears/2011/7NCq25.jpg"/>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6817" t="14931" r="21197" b="28320"/>
          <a:stretch/>
        </p:blipFill>
        <p:spPr bwMode="auto">
          <a:xfrm>
            <a:off x="1331640" y="1575668"/>
            <a:ext cx="6307697" cy="24482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phanie\AppData\Local\Temp\Temp3_Woodland critters clip art.zip\Woodland critters clip art\Woodland Critters\possum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608" y="4588316"/>
            <a:ext cx="3528392" cy="196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4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435380" y="476672"/>
            <a:ext cx="8601116" cy="6001643"/>
          </a:xfrm>
          <a:prstGeom prst="rect">
            <a:avLst/>
          </a:prstGeom>
        </p:spPr>
        <p:txBody>
          <a:bodyPr wrap="square">
            <a:spAutoFit/>
          </a:bodyPr>
          <a:lstStyle/>
          <a:p>
            <a:r>
              <a:rPr lang="en-AU" sz="3200" dirty="0" smtClean="0">
                <a:solidFill>
                  <a:srgbClr val="FFFFFF"/>
                </a:solidFill>
                <a:latin typeface="Calibri" panose="020F0502020204030204" pitchFamily="34" charset="0"/>
              </a:rPr>
              <a:t>Joanne put her dolls in height order. The heights made a pattern.</a:t>
            </a:r>
          </a:p>
          <a:p>
            <a:endParaRPr lang="en-AU" sz="3200"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r>
              <a:rPr lang="en-AU" sz="3200" dirty="0" smtClean="0">
                <a:solidFill>
                  <a:srgbClr val="FFFFFF"/>
                </a:solidFill>
                <a:latin typeface="Calibri" panose="020F0502020204030204" pitchFamily="34" charset="0"/>
              </a:rPr>
              <a:t>What is the height of doll 4?</a:t>
            </a:r>
          </a:p>
          <a:p>
            <a:endParaRPr lang="en-AU" sz="3200" dirty="0">
              <a:solidFill>
                <a:srgbClr val="FFFFFF"/>
              </a:solidFill>
              <a:latin typeface="Calibri" panose="020F0502020204030204" pitchFamily="34" charset="0"/>
            </a:endParaRPr>
          </a:p>
        </p:txBody>
      </p:sp>
      <p:pic>
        <p:nvPicPr>
          <p:cNvPr id="12290" name="Picture 2" descr="http://www.schools.nsw.edu.au/learning/7-12assessments/naplan/teachstrategies/yr2012/item_jpgs_allyears/2011/5q22.jpg"/>
          <p:cNvPicPr>
            <a:picLocks noChangeAspect="1" noChangeArrowheads="1"/>
          </p:cNvPicPr>
          <p:nvPr/>
        </p:nvPicPr>
        <p:blipFill rotWithShape="1">
          <a:blip r:embed="rId2">
            <a:duotone>
              <a:prstClr val="black"/>
              <a:schemeClr val="accent3">
                <a:lumMod val="20000"/>
                <a:lumOff val="80000"/>
                <a:tint val="45000"/>
                <a:satMod val="400000"/>
              </a:schemeClr>
            </a:duotone>
            <a:extLst>
              <a:ext uri="{28A0092B-C50C-407E-A947-70E740481C1C}">
                <a14:useLocalDpi xmlns:a14="http://schemas.microsoft.com/office/drawing/2010/main" val="0"/>
              </a:ext>
            </a:extLst>
          </a:blip>
          <a:srcRect l="8666" t="16971" r="19833" b="27816"/>
          <a:stretch/>
        </p:blipFill>
        <p:spPr bwMode="auto">
          <a:xfrm>
            <a:off x="783900" y="1772816"/>
            <a:ext cx="764436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3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chools.nsw.edu.au/learning/7-12assessments/naplan/teachstrategies/yr2012/item_jpgs_allyears/2010/3q17.jpg"/>
          <p:cNvPicPr>
            <a:picLocks noChangeAspect="1" noChangeArrowheads="1"/>
          </p:cNvPicPr>
          <p:nvPr/>
        </p:nvPicPr>
        <p:blipFill rotWithShape="1">
          <a:blip r:embed="rId2">
            <a:extLst>
              <a:ext uri="{28A0092B-C50C-407E-A947-70E740481C1C}">
                <a14:useLocalDpi xmlns:a14="http://schemas.microsoft.com/office/drawing/2010/main" val="0"/>
              </a:ext>
            </a:extLst>
          </a:blip>
          <a:srcRect l="46483" t="9387" r="23250" b="5866"/>
          <a:stretch/>
        </p:blipFill>
        <p:spPr bwMode="auto">
          <a:xfrm>
            <a:off x="1979712" y="2636912"/>
            <a:ext cx="2651856" cy="2438400"/>
          </a:xfrm>
          <a:prstGeom prst="snipRound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2" name="Rectangle 1"/>
          <p:cNvSpPr/>
          <p:nvPr/>
        </p:nvSpPr>
        <p:spPr>
          <a:xfrm>
            <a:off x="107504" y="476672"/>
            <a:ext cx="8712968" cy="1323439"/>
          </a:xfrm>
          <a:prstGeom prst="rect">
            <a:avLst/>
          </a:prstGeom>
        </p:spPr>
        <p:txBody>
          <a:bodyPr wrap="square">
            <a:spAutoFit/>
          </a:bodyPr>
          <a:lstStyle/>
          <a:p>
            <a:r>
              <a:rPr lang="en-AU" sz="4000" dirty="0" smtClean="0">
                <a:solidFill>
                  <a:srgbClr val="FFFFFF"/>
                </a:solidFill>
                <a:latin typeface="Calibri" panose="020F0502020204030204" pitchFamily="34" charset="0"/>
              </a:rPr>
              <a:t>Which letter is in the square and also in the triangle, but not in the circle?</a:t>
            </a:r>
            <a:endParaRPr lang="en-AU" sz="4000" dirty="0">
              <a:solidFill>
                <a:srgbClr val="FFFFFF"/>
              </a:solidFill>
              <a:latin typeface="Calibri" panose="020F0502020204030204"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420887"/>
            <a:ext cx="3024336" cy="436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25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4" name="Rectangle 3"/>
          <p:cNvSpPr/>
          <p:nvPr/>
        </p:nvSpPr>
        <p:spPr>
          <a:xfrm>
            <a:off x="255179" y="332656"/>
            <a:ext cx="8712968" cy="2677656"/>
          </a:xfrm>
          <a:prstGeom prst="rect">
            <a:avLst/>
          </a:prstGeom>
        </p:spPr>
        <p:txBody>
          <a:bodyPr wrap="square">
            <a:spAutoFit/>
          </a:bodyPr>
          <a:lstStyle/>
          <a:p>
            <a:r>
              <a:rPr lang="en-AU" sz="4000" dirty="0" smtClean="0">
                <a:solidFill>
                  <a:srgbClr val="FFFFFF"/>
                </a:solidFill>
                <a:latin typeface="Calibri" panose="020F0502020204030204" pitchFamily="34" charset="0"/>
              </a:rPr>
              <a:t>Write a number in the box to make the number sentence correct.</a:t>
            </a:r>
          </a:p>
          <a:p>
            <a:endParaRPr lang="en-AU" sz="4000" dirty="0">
              <a:solidFill>
                <a:srgbClr val="FFFFFF"/>
              </a:solidFill>
              <a:latin typeface="Calibri" panose="020F0502020204030204" pitchFamily="34" charset="0"/>
            </a:endParaRPr>
          </a:p>
          <a:p>
            <a:r>
              <a:rPr lang="en-AU" sz="4800" dirty="0" smtClean="0">
                <a:solidFill>
                  <a:srgbClr val="FFFFFF"/>
                </a:solidFill>
                <a:latin typeface="Calibri" panose="020F0502020204030204" pitchFamily="34" charset="0"/>
              </a:rPr>
              <a:t>42 -</a:t>
            </a:r>
            <a:r>
              <a:rPr lang="en-AU" sz="4000" dirty="0" smtClean="0">
                <a:solidFill>
                  <a:srgbClr val="FFFFFF"/>
                </a:solidFill>
                <a:latin typeface="Calibri" panose="020F0502020204030204" pitchFamily="34" charset="0"/>
              </a:rPr>
              <a:t> 		  </a:t>
            </a:r>
            <a:r>
              <a:rPr lang="en-AU" sz="4800" dirty="0" smtClean="0">
                <a:solidFill>
                  <a:srgbClr val="FFFFFF"/>
                </a:solidFill>
                <a:latin typeface="Calibri" panose="020F0502020204030204" pitchFamily="34" charset="0"/>
              </a:rPr>
              <a:t>= 25</a:t>
            </a:r>
            <a:endParaRPr lang="en-AU" sz="4800" dirty="0">
              <a:solidFill>
                <a:srgbClr val="FFFFFF"/>
              </a:solidFill>
              <a:latin typeface="Calibri" panose="020F0502020204030204" pitchFamily="34" charset="0"/>
            </a:endParaRPr>
          </a:p>
        </p:txBody>
      </p:sp>
      <p:sp>
        <p:nvSpPr>
          <p:cNvPr id="3" name="Rectangle 2"/>
          <p:cNvSpPr/>
          <p:nvPr/>
        </p:nvSpPr>
        <p:spPr>
          <a:xfrm>
            <a:off x="1475656" y="2332710"/>
            <a:ext cx="1656184" cy="5383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pic>
        <p:nvPicPr>
          <p:cNvPr id="12290" name="Picture 2" descr="C:\Users\Stephanie\AppData\Local\Temp\Temp3_Woodland critters clip art.zip\Woodland critters clip art\Woodland Critters\racoon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685" y="2908986"/>
            <a:ext cx="4360324" cy="370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8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155306" y="260648"/>
            <a:ext cx="8784976" cy="6001643"/>
          </a:xfrm>
          <a:prstGeom prst="rect">
            <a:avLst/>
          </a:prstGeom>
        </p:spPr>
        <p:txBody>
          <a:bodyPr wrap="square">
            <a:spAutoFit/>
          </a:bodyPr>
          <a:lstStyle/>
          <a:p>
            <a:r>
              <a:rPr lang="en-AU" sz="3200" dirty="0" smtClean="0">
                <a:solidFill>
                  <a:srgbClr val="FFFFFF"/>
                </a:solidFill>
                <a:latin typeface="Calibri" panose="020F0502020204030204" pitchFamily="34" charset="0"/>
              </a:rPr>
              <a:t>This picture shows the prices of some ice creams at Suzie’s Ice cream shop.</a:t>
            </a:r>
          </a:p>
          <a:p>
            <a:endParaRPr lang="en-AU" sz="3200" dirty="0">
              <a:solidFill>
                <a:srgbClr val="FFFFFF"/>
              </a:solidFill>
              <a:latin typeface="Calibri" panose="020F0502020204030204" pitchFamily="34" charset="0"/>
            </a:endParaRPr>
          </a:p>
          <a:p>
            <a:r>
              <a:rPr lang="en-AU" sz="3200" dirty="0" smtClean="0">
                <a:solidFill>
                  <a:srgbClr val="FFFFFF"/>
                </a:solidFill>
                <a:latin typeface="Calibri" panose="020F0502020204030204" pitchFamily="34" charset="0"/>
              </a:rPr>
              <a:t>Each extra scoop of ice cream costs the same amount of money.</a:t>
            </a:r>
          </a:p>
          <a:p>
            <a:endParaRPr lang="en-AU" sz="3200"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a:p>
            <a:r>
              <a:rPr lang="en-AU" sz="3200" dirty="0" smtClean="0">
                <a:solidFill>
                  <a:srgbClr val="FFFFFF"/>
                </a:solidFill>
                <a:latin typeface="Calibri" panose="020F0502020204030204" pitchFamily="34" charset="0"/>
              </a:rPr>
              <a:t>How much will one ice cream with 5 scoops cost?</a:t>
            </a:r>
            <a:endParaRPr lang="en-AU" sz="3200" dirty="0">
              <a:solidFill>
                <a:srgbClr val="FFFFFF"/>
              </a:solidFill>
              <a:latin typeface="Calibri" panose="020F0502020204030204" pitchFamily="34" charset="0"/>
            </a:endParaRPr>
          </a:p>
        </p:txBody>
      </p:sp>
      <p:pic>
        <p:nvPicPr>
          <p:cNvPr id="10244" name="Picture 4" descr="http://www.schools.nsw.edu.au/learning/7-12assessments/naplan/teachstrategies/yr2012/item_jpgs_allyears/2011/7NCq20.jpg"/>
          <p:cNvPicPr>
            <a:picLocks noChangeAspect="1" noChangeArrowheads="1"/>
          </p:cNvPicPr>
          <p:nvPr/>
        </p:nvPicPr>
        <p:blipFill rotWithShape="1">
          <a:blip r:embed="rId2">
            <a:extLst>
              <a:ext uri="{28A0092B-C50C-407E-A947-70E740481C1C}">
                <a14:useLocalDpi xmlns:a14="http://schemas.microsoft.com/office/drawing/2010/main" val="0"/>
              </a:ext>
            </a:extLst>
          </a:blip>
          <a:srcRect l="8117" t="18017" r="45897" b="35244"/>
          <a:stretch/>
        </p:blipFill>
        <p:spPr bwMode="auto">
          <a:xfrm>
            <a:off x="1547664" y="2905716"/>
            <a:ext cx="411076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Stephanie\AppData\Local\Temp\Temp3_Woodland critters clip art.zip\Woodland critters clip art\Woodland Critters\skunk_flo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420888"/>
            <a:ext cx="3209583" cy="31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5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4" name="Rectangle 3"/>
          <p:cNvSpPr/>
          <p:nvPr/>
        </p:nvSpPr>
        <p:spPr>
          <a:xfrm>
            <a:off x="179512" y="452601"/>
            <a:ext cx="8640960" cy="5632311"/>
          </a:xfrm>
          <a:prstGeom prst="rect">
            <a:avLst/>
          </a:prstGeom>
        </p:spPr>
        <p:txBody>
          <a:bodyPr wrap="square">
            <a:spAutoFit/>
          </a:bodyPr>
          <a:lstStyle/>
          <a:p>
            <a:r>
              <a:rPr lang="en-AU" sz="4000" dirty="0">
                <a:solidFill>
                  <a:srgbClr val="FFFFFF"/>
                </a:solidFill>
                <a:latin typeface="Calibri" panose="020F0502020204030204" pitchFamily="34" charset="0"/>
              </a:rPr>
              <a:t>Ben started with a </a:t>
            </a:r>
            <a:r>
              <a:rPr lang="en-AU" sz="4000" dirty="0" smtClean="0">
                <a:solidFill>
                  <a:srgbClr val="FFFFFF"/>
                </a:solidFill>
                <a:latin typeface="Calibri" panose="020F0502020204030204" pitchFamily="34" charset="0"/>
              </a:rPr>
              <a:t>number.  He </a:t>
            </a:r>
            <a:r>
              <a:rPr lang="en-AU" sz="4000" dirty="0">
                <a:solidFill>
                  <a:srgbClr val="FFFFFF"/>
                </a:solidFill>
                <a:latin typeface="Calibri" panose="020F0502020204030204" pitchFamily="34" charset="0"/>
              </a:rPr>
              <a:t>added 3 to </a:t>
            </a:r>
            <a:r>
              <a:rPr lang="en-AU" sz="4000" dirty="0" smtClean="0">
                <a:solidFill>
                  <a:srgbClr val="FFFFFF"/>
                </a:solidFill>
                <a:latin typeface="Calibri" panose="020F0502020204030204" pitchFamily="34" charset="0"/>
              </a:rPr>
              <a:t>it.  He </a:t>
            </a:r>
            <a:r>
              <a:rPr lang="en-AU" sz="4000" dirty="0">
                <a:solidFill>
                  <a:srgbClr val="FFFFFF"/>
                </a:solidFill>
                <a:latin typeface="Calibri" panose="020F0502020204030204" pitchFamily="34" charset="0"/>
              </a:rPr>
              <a:t>doubled the answer, then subtracted </a:t>
            </a:r>
            <a:r>
              <a:rPr lang="en-AU" sz="4000" dirty="0" smtClean="0">
                <a:solidFill>
                  <a:srgbClr val="FFFFFF"/>
                </a:solidFill>
                <a:latin typeface="Calibri" panose="020F0502020204030204" pitchFamily="34" charset="0"/>
              </a:rPr>
              <a:t>4.   He </a:t>
            </a:r>
            <a:r>
              <a:rPr lang="en-AU" sz="4000" dirty="0">
                <a:solidFill>
                  <a:srgbClr val="FFFFFF"/>
                </a:solidFill>
                <a:latin typeface="Calibri" panose="020F0502020204030204" pitchFamily="34" charset="0"/>
              </a:rPr>
              <a:t>then had </a:t>
            </a:r>
            <a:r>
              <a:rPr lang="en-AU" sz="4000" dirty="0" smtClean="0">
                <a:solidFill>
                  <a:srgbClr val="FFFFFF"/>
                </a:solidFill>
                <a:latin typeface="Calibri" panose="020F0502020204030204" pitchFamily="34" charset="0"/>
              </a:rPr>
              <a:t>26.</a:t>
            </a:r>
          </a:p>
          <a:p>
            <a:endParaRPr lang="en-AU" sz="4000" dirty="0">
              <a:solidFill>
                <a:srgbClr val="FFFFFF"/>
              </a:solidFill>
              <a:latin typeface="Calibri" panose="020F0502020204030204" pitchFamily="34" charset="0"/>
            </a:endParaRPr>
          </a:p>
          <a:p>
            <a:endParaRPr lang="en-AU" sz="4000" dirty="0" smtClean="0">
              <a:solidFill>
                <a:srgbClr val="FFFFFF"/>
              </a:solidFill>
              <a:latin typeface="Calibri" panose="020F0502020204030204" pitchFamily="34" charset="0"/>
            </a:endParaRPr>
          </a:p>
          <a:p>
            <a:endParaRPr lang="en-AU" sz="4000" dirty="0">
              <a:solidFill>
                <a:srgbClr val="FFFFFF"/>
              </a:solidFill>
              <a:latin typeface="Calibri" panose="020F0502020204030204" pitchFamily="34" charset="0"/>
            </a:endParaRPr>
          </a:p>
          <a:p>
            <a:endParaRPr lang="en-AU" sz="4000" dirty="0" smtClean="0">
              <a:solidFill>
                <a:srgbClr val="FFFFFF"/>
              </a:solidFill>
              <a:latin typeface="Calibri" panose="020F0502020204030204" pitchFamily="34" charset="0"/>
            </a:endParaRPr>
          </a:p>
          <a:p>
            <a:endParaRPr lang="en-AU" sz="4000" dirty="0">
              <a:solidFill>
                <a:srgbClr val="FFFFFF"/>
              </a:solidFill>
              <a:latin typeface="Calibri" panose="020F0502020204030204" pitchFamily="34" charset="0"/>
            </a:endParaRPr>
          </a:p>
          <a:p>
            <a:r>
              <a:rPr lang="en-AU" sz="4000" dirty="0" smtClean="0">
                <a:solidFill>
                  <a:srgbClr val="FFFFFF"/>
                </a:solidFill>
                <a:latin typeface="Calibri" panose="020F0502020204030204" pitchFamily="34" charset="0"/>
              </a:rPr>
              <a:t>What </a:t>
            </a:r>
            <a:r>
              <a:rPr lang="en-AU" sz="4000" dirty="0">
                <a:solidFill>
                  <a:srgbClr val="FFFFFF"/>
                </a:solidFill>
                <a:latin typeface="Calibri" panose="020F0502020204030204" pitchFamily="34" charset="0"/>
              </a:rPr>
              <a:t>number did Ben start with?</a:t>
            </a:r>
            <a:endParaRPr lang="en-AU" sz="4000" dirty="0"/>
          </a:p>
        </p:txBody>
      </p:sp>
      <p:pic>
        <p:nvPicPr>
          <p:cNvPr id="16386" name="Picture 2" descr="C:\Users\Stephanie\AppData\Local\Temp\Temp3_Woodland critters clip art.zip\Woodland critters clip art\Woodland Critters\beav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420888"/>
            <a:ext cx="5491475" cy="296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9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395536" y="476672"/>
            <a:ext cx="8762720" cy="1815882"/>
          </a:xfrm>
          <a:prstGeom prst="rect">
            <a:avLst/>
          </a:prstGeom>
        </p:spPr>
        <p:txBody>
          <a:bodyPr wrap="none">
            <a:spAutoFit/>
          </a:bodyPr>
          <a:lstStyle/>
          <a:p>
            <a:r>
              <a:rPr lang="en-AU" sz="2800" dirty="0" smtClean="0">
                <a:solidFill>
                  <a:srgbClr val="FFFFFF"/>
                </a:solidFill>
                <a:latin typeface="Calibri" panose="020F0502020204030204" pitchFamily="34" charset="0"/>
              </a:rPr>
              <a:t>Sarah has shaded boxes in a counting pattern starting at 4. </a:t>
            </a:r>
          </a:p>
          <a:p>
            <a:endParaRPr lang="en-AU" sz="2800" dirty="0" smtClean="0">
              <a:solidFill>
                <a:srgbClr val="FFFFFF"/>
              </a:solidFill>
              <a:latin typeface="Calibri" panose="020F0502020204030204" pitchFamily="34" charset="0"/>
            </a:endParaRPr>
          </a:p>
          <a:p>
            <a:r>
              <a:rPr lang="en-AU" sz="2800" dirty="0" smtClean="0">
                <a:solidFill>
                  <a:srgbClr val="FFFFFF"/>
                </a:solidFill>
                <a:latin typeface="Calibri" panose="020F0502020204030204" pitchFamily="34" charset="0"/>
              </a:rPr>
              <a:t>What is the next number Sarah should shade in this </a:t>
            </a:r>
          </a:p>
          <a:p>
            <a:r>
              <a:rPr lang="en-AU" sz="2800" dirty="0" smtClean="0">
                <a:solidFill>
                  <a:srgbClr val="FFFFFF"/>
                </a:solidFill>
                <a:latin typeface="Calibri" panose="020F0502020204030204" pitchFamily="34" charset="0"/>
              </a:rPr>
              <a:t>pattern? </a:t>
            </a:r>
            <a:r>
              <a:rPr lang="en-AU" dirty="0" smtClean="0"/>
              <a:t>.</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850533904"/>
              </p:ext>
            </p:extLst>
          </p:nvPr>
        </p:nvGraphicFramePr>
        <p:xfrm>
          <a:off x="1548876" y="3789040"/>
          <a:ext cx="6456040" cy="2232248"/>
        </p:xfrm>
        <a:graphic>
          <a:graphicData uri="http://schemas.openxmlformats.org/drawingml/2006/table">
            <a:tbl>
              <a:tblPr firstRow="1" bandRow="1">
                <a:tableStyleId>{BC89EF96-8CEA-46FF-86C4-4CE0E7609802}</a:tableStyleId>
              </a:tblPr>
              <a:tblGrid>
                <a:gridCol w="645604"/>
                <a:gridCol w="645604"/>
                <a:gridCol w="645604"/>
                <a:gridCol w="645604"/>
                <a:gridCol w="645604"/>
                <a:gridCol w="645604"/>
                <a:gridCol w="645604"/>
                <a:gridCol w="645604"/>
                <a:gridCol w="645604"/>
                <a:gridCol w="645604"/>
              </a:tblGrid>
              <a:tr h="558062">
                <a:tc>
                  <a:txBody>
                    <a:bodyPr/>
                    <a:lstStyle/>
                    <a:p>
                      <a:pPr algn="ctr"/>
                      <a:r>
                        <a:rPr lang="en-AU" sz="2400" dirty="0" smtClean="0">
                          <a:solidFill>
                            <a:schemeClr val="accent4">
                              <a:lumMod val="20000"/>
                              <a:lumOff val="80000"/>
                            </a:schemeClr>
                          </a:solidFill>
                        </a:rPr>
                        <a:t>1</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3</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4</a:t>
                      </a:r>
                      <a:endParaRPr lang="en-AU" sz="2400" dirty="0">
                        <a:solidFill>
                          <a:schemeClr val="accent4">
                            <a:lumMod val="20000"/>
                            <a:lumOff val="80000"/>
                          </a:schemeClr>
                        </a:solidFill>
                      </a:endParaRPr>
                    </a:p>
                  </a:txBody>
                  <a:tcPr anchor="ctr">
                    <a:solidFill>
                      <a:schemeClr val="accent1">
                        <a:lumMod val="75000"/>
                      </a:schemeClr>
                    </a:solidFill>
                  </a:tcPr>
                </a:tc>
                <a:tc>
                  <a:txBody>
                    <a:bodyPr/>
                    <a:lstStyle/>
                    <a:p>
                      <a:pPr algn="ctr"/>
                      <a:r>
                        <a:rPr lang="en-AU" sz="2400" dirty="0" smtClean="0">
                          <a:solidFill>
                            <a:schemeClr val="accent4">
                              <a:lumMod val="20000"/>
                              <a:lumOff val="80000"/>
                            </a:schemeClr>
                          </a:solidFill>
                        </a:rPr>
                        <a:t>5</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6</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7</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8</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9</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10</a:t>
                      </a:r>
                      <a:endParaRPr lang="en-AU" sz="2400" dirty="0">
                        <a:solidFill>
                          <a:schemeClr val="accent4">
                            <a:lumMod val="20000"/>
                            <a:lumOff val="80000"/>
                          </a:schemeClr>
                        </a:solidFill>
                      </a:endParaRPr>
                    </a:p>
                  </a:txBody>
                  <a:tcPr anchor="ctr">
                    <a:solidFill>
                      <a:schemeClr val="accent1">
                        <a:lumMod val="75000"/>
                      </a:schemeClr>
                    </a:solidFill>
                  </a:tcPr>
                </a:tc>
              </a:tr>
              <a:tr h="558062">
                <a:tc>
                  <a:txBody>
                    <a:bodyPr/>
                    <a:lstStyle/>
                    <a:p>
                      <a:pPr algn="ctr"/>
                      <a:r>
                        <a:rPr lang="en-AU" sz="2400" dirty="0" smtClean="0">
                          <a:solidFill>
                            <a:schemeClr val="accent4">
                              <a:lumMod val="20000"/>
                              <a:lumOff val="80000"/>
                            </a:schemeClr>
                          </a:solidFill>
                        </a:rPr>
                        <a:t>11</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12</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13</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14</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15</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16</a:t>
                      </a:r>
                      <a:endParaRPr lang="en-AU" sz="2400" dirty="0">
                        <a:solidFill>
                          <a:schemeClr val="accent4">
                            <a:lumMod val="20000"/>
                            <a:lumOff val="80000"/>
                          </a:schemeClr>
                        </a:solidFill>
                      </a:endParaRPr>
                    </a:p>
                  </a:txBody>
                  <a:tcPr anchor="ctr">
                    <a:solidFill>
                      <a:schemeClr val="accent1">
                        <a:lumMod val="75000"/>
                      </a:schemeClr>
                    </a:solidFill>
                  </a:tcPr>
                </a:tc>
                <a:tc>
                  <a:txBody>
                    <a:bodyPr/>
                    <a:lstStyle/>
                    <a:p>
                      <a:pPr algn="ctr"/>
                      <a:r>
                        <a:rPr lang="en-AU" sz="2400" dirty="0" smtClean="0">
                          <a:solidFill>
                            <a:schemeClr val="accent4">
                              <a:lumMod val="20000"/>
                              <a:lumOff val="80000"/>
                            </a:schemeClr>
                          </a:solidFill>
                        </a:rPr>
                        <a:t>17</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18</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19</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20</a:t>
                      </a:r>
                      <a:endParaRPr lang="en-AU" sz="2400" dirty="0">
                        <a:solidFill>
                          <a:schemeClr val="accent4">
                            <a:lumMod val="20000"/>
                            <a:lumOff val="80000"/>
                          </a:schemeClr>
                        </a:solidFill>
                      </a:endParaRPr>
                    </a:p>
                  </a:txBody>
                  <a:tcPr anchor="ctr">
                    <a:noFill/>
                  </a:tcPr>
                </a:tc>
              </a:tr>
              <a:tr h="558062">
                <a:tc>
                  <a:txBody>
                    <a:bodyPr/>
                    <a:lstStyle/>
                    <a:p>
                      <a:pPr algn="ctr"/>
                      <a:r>
                        <a:rPr lang="en-AU" sz="2400" dirty="0" smtClean="0">
                          <a:solidFill>
                            <a:schemeClr val="accent4">
                              <a:lumMod val="20000"/>
                              <a:lumOff val="80000"/>
                            </a:schemeClr>
                          </a:solidFill>
                        </a:rPr>
                        <a:t>21</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22</a:t>
                      </a:r>
                      <a:endParaRPr lang="en-AU" sz="2400" dirty="0">
                        <a:solidFill>
                          <a:schemeClr val="accent4">
                            <a:lumMod val="20000"/>
                            <a:lumOff val="80000"/>
                          </a:schemeClr>
                        </a:solidFill>
                      </a:endParaRPr>
                    </a:p>
                  </a:txBody>
                  <a:tcPr anchor="ctr">
                    <a:solidFill>
                      <a:schemeClr val="accent1">
                        <a:lumMod val="75000"/>
                      </a:schemeClr>
                    </a:solidFill>
                  </a:tcPr>
                </a:tc>
                <a:tc>
                  <a:txBody>
                    <a:bodyPr/>
                    <a:lstStyle/>
                    <a:p>
                      <a:pPr algn="ctr"/>
                      <a:r>
                        <a:rPr lang="en-AU" sz="2400" dirty="0" smtClean="0">
                          <a:solidFill>
                            <a:schemeClr val="accent4">
                              <a:lumMod val="20000"/>
                              <a:lumOff val="80000"/>
                            </a:schemeClr>
                          </a:solidFill>
                        </a:rPr>
                        <a:t>23</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24</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25</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26</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27</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28</a:t>
                      </a:r>
                      <a:endParaRPr lang="en-AU" sz="2400" dirty="0">
                        <a:solidFill>
                          <a:schemeClr val="accent4">
                            <a:lumMod val="20000"/>
                            <a:lumOff val="80000"/>
                          </a:schemeClr>
                        </a:solidFill>
                      </a:endParaRPr>
                    </a:p>
                  </a:txBody>
                  <a:tcPr anchor="ctr">
                    <a:solidFill>
                      <a:schemeClr val="accent1">
                        <a:lumMod val="75000"/>
                      </a:schemeClr>
                    </a:solidFill>
                  </a:tcPr>
                </a:tc>
                <a:tc>
                  <a:txBody>
                    <a:bodyPr/>
                    <a:lstStyle/>
                    <a:p>
                      <a:pPr algn="ctr"/>
                      <a:r>
                        <a:rPr lang="en-AU" sz="2400" dirty="0" smtClean="0">
                          <a:solidFill>
                            <a:schemeClr val="accent4">
                              <a:lumMod val="20000"/>
                              <a:lumOff val="80000"/>
                            </a:schemeClr>
                          </a:solidFill>
                        </a:rPr>
                        <a:t>29</a:t>
                      </a:r>
                      <a:endParaRPr lang="en-AU" sz="2400" dirty="0">
                        <a:solidFill>
                          <a:schemeClr val="accent4">
                            <a:lumMod val="20000"/>
                            <a:lumOff val="80000"/>
                          </a:schemeClr>
                        </a:solidFill>
                      </a:endParaRPr>
                    </a:p>
                  </a:txBody>
                  <a:tcPr anchor="ctr"/>
                </a:tc>
                <a:tc>
                  <a:txBody>
                    <a:bodyPr/>
                    <a:lstStyle/>
                    <a:p>
                      <a:pPr algn="ctr"/>
                      <a:r>
                        <a:rPr lang="en-AU" sz="2400" dirty="0" smtClean="0">
                          <a:solidFill>
                            <a:schemeClr val="accent4">
                              <a:lumMod val="20000"/>
                              <a:lumOff val="80000"/>
                            </a:schemeClr>
                          </a:solidFill>
                        </a:rPr>
                        <a:t>30</a:t>
                      </a:r>
                      <a:endParaRPr lang="en-AU" sz="2400" dirty="0">
                        <a:solidFill>
                          <a:schemeClr val="accent4">
                            <a:lumMod val="20000"/>
                            <a:lumOff val="80000"/>
                          </a:schemeClr>
                        </a:solidFill>
                      </a:endParaRPr>
                    </a:p>
                  </a:txBody>
                  <a:tcPr anchor="ctr"/>
                </a:tc>
              </a:tr>
              <a:tr h="558062">
                <a:tc>
                  <a:txBody>
                    <a:bodyPr/>
                    <a:lstStyle/>
                    <a:p>
                      <a:pPr algn="ctr"/>
                      <a:r>
                        <a:rPr lang="en-AU" sz="2400" dirty="0" smtClean="0">
                          <a:solidFill>
                            <a:schemeClr val="accent4">
                              <a:lumMod val="20000"/>
                              <a:lumOff val="80000"/>
                            </a:schemeClr>
                          </a:solidFill>
                        </a:rPr>
                        <a:t>31</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32</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33</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34</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35</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36</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37</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38</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39</a:t>
                      </a:r>
                      <a:endParaRPr lang="en-AU" sz="2400" dirty="0">
                        <a:solidFill>
                          <a:schemeClr val="accent4">
                            <a:lumMod val="20000"/>
                            <a:lumOff val="80000"/>
                          </a:schemeClr>
                        </a:solidFill>
                      </a:endParaRPr>
                    </a:p>
                  </a:txBody>
                  <a:tcPr anchor="ctr">
                    <a:noFill/>
                  </a:tcPr>
                </a:tc>
                <a:tc>
                  <a:txBody>
                    <a:bodyPr/>
                    <a:lstStyle/>
                    <a:p>
                      <a:pPr algn="ctr"/>
                      <a:r>
                        <a:rPr lang="en-AU" sz="2400" dirty="0" smtClean="0">
                          <a:solidFill>
                            <a:schemeClr val="accent4">
                              <a:lumMod val="20000"/>
                              <a:lumOff val="80000"/>
                            </a:schemeClr>
                          </a:solidFill>
                        </a:rPr>
                        <a:t>40</a:t>
                      </a:r>
                      <a:endParaRPr lang="en-AU" sz="2400" dirty="0">
                        <a:solidFill>
                          <a:schemeClr val="accent4">
                            <a:lumMod val="20000"/>
                            <a:lumOff val="80000"/>
                          </a:schemeClr>
                        </a:solidFill>
                      </a:endParaRPr>
                    </a:p>
                  </a:txBody>
                  <a:tcPr anchor="ctr">
                    <a:noFill/>
                  </a:tcPr>
                </a:tc>
              </a:tr>
            </a:tbl>
          </a:graphicData>
        </a:graphic>
      </p:graphicFrame>
      <p:pic>
        <p:nvPicPr>
          <p:cNvPr id="2050" name="Picture 2" descr="C:\Users\Stephanie\AppData\Local\Temp\Temp3_Woodland critters clip art.zip\Woodland critters clip art\Woodland Critters\critter_topp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988840"/>
            <a:ext cx="4231869" cy="186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4" name="Rectangle 3"/>
          <p:cNvSpPr/>
          <p:nvPr/>
        </p:nvSpPr>
        <p:spPr>
          <a:xfrm>
            <a:off x="395536" y="476672"/>
            <a:ext cx="8352928" cy="2554545"/>
          </a:xfrm>
          <a:prstGeom prst="rect">
            <a:avLst/>
          </a:prstGeom>
        </p:spPr>
        <p:txBody>
          <a:bodyPr wrap="square">
            <a:spAutoFit/>
          </a:bodyPr>
          <a:lstStyle/>
          <a:p>
            <a:r>
              <a:rPr lang="en-AU" sz="4000" dirty="0" smtClean="0">
                <a:solidFill>
                  <a:srgbClr val="FFFFFF"/>
                </a:solidFill>
                <a:latin typeface="Calibri" panose="020F0502020204030204" pitchFamily="34" charset="0"/>
              </a:rPr>
              <a:t>46,  40,  34,   </a:t>
            </a:r>
          </a:p>
          <a:p>
            <a:endParaRPr lang="en-AU" sz="4000" dirty="0" smtClean="0">
              <a:solidFill>
                <a:srgbClr val="FFFFFF"/>
              </a:solidFill>
              <a:latin typeface="Calibri" panose="020F0502020204030204" pitchFamily="34" charset="0"/>
            </a:endParaRPr>
          </a:p>
          <a:p>
            <a:r>
              <a:rPr lang="en-AU" sz="4000" dirty="0" smtClean="0">
                <a:solidFill>
                  <a:srgbClr val="FFFFFF"/>
                </a:solidFill>
                <a:latin typeface="Calibri" panose="020F0502020204030204" pitchFamily="34" charset="0"/>
              </a:rPr>
              <a:t>What is the next number in this counting pattern?</a:t>
            </a:r>
            <a:endParaRPr lang="en-AU" sz="4000" dirty="0"/>
          </a:p>
        </p:txBody>
      </p:sp>
      <p:sp>
        <p:nvSpPr>
          <p:cNvPr id="3" name="Rounded Rectangle 2"/>
          <p:cNvSpPr/>
          <p:nvPr/>
        </p:nvSpPr>
        <p:spPr>
          <a:xfrm>
            <a:off x="3059832" y="563960"/>
            <a:ext cx="86409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a:t>
            </a:r>
            <a:endParaRPr lang="en-AU" sz="3600" dirty="0"/>
          </a:p>
        </p:txBody>
      </p:sp>
      <p:pic>
        <p:nvPicPr>
          <p:cNvPr id="3074" name="Picture 2" descr="C:\Users\Stephanie\AppData\Local\Temp\Temp3_Woodland critters clip art.zip\Woodland critters clip art\Woodland Critters\beaver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07" y="1916832"/>
            <a:ext cx="3349679" cy="460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8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4" name="Rectangle 3"/>
          <p:cNvSpPr/>
          <p:nvPr/>
        </p:nvSpPr>
        <p:spPr>
          <a:xfrm>
            <a:off x="179512" y="452601"/>
            <a:ext cx="8640960" cy="5632311"/>
          </a:xfrm>
          <a:prstGeom prst="rect">
            <a:avLst/>
          </a:prstGeom>
        </p:spPr>
        <p:txBody>
          <a:bodyPr wrap="square">
            <a:spAutoFit/>
          </a:bodyPr>
          <a:lstStyle/>
          <a:p>
            <a:r>
              <a:rPr lang="en-AU" sz="4000" dirty="0" smtClean="0">
                <a:solidFill>
                  <a:srgbClr val="FFFFFF"/>
                </a:solidFill>
                <a:latin typeface="Calibri" panose="020F0502020204030204" pitchFamily="34" charset="0"/>
              </a:rPr>
              <a:t>Zac </a:t>
            </a:r>
            <a:r>
              <a:rPr lang="en-AU" sz="4000" dirty="0">
                <a:solidFill>
                  <a:srgbClr val="FFFFFF"/>
                </a:solidFill>
                <a:latin typeface="Calibri" panose="020F0502020204030204" pitchFamily="34" charset="0"/>
              </a:rPr>
              <a:t>is thinking of a number</a:t>
            </a:r>
            <a:r>
              <a:rPr lang="en-AU" sz="4000" dirty="0" smtClean="0">
                <a:solidFill>
                  <a:srgbClr val="FFFFFF"/>
                </a:solidFill>
                <a:latin typeface="Calibri" panose="020F0502020204030204" pitchFamily="34" charset="0"/>
              </a:rPr>
              <a:t>. The </a:t>
            </a:r>
            <a:r>
              <a:rPr lang="en-AU" sz="4000" dirty="0">
                <a:solidFill>
                  <a:srgbClr val="FFFFFF"/>
                </a:solidFill>
                <a:latin typeface="Calibri" panose="020F0502020204030204" pitchFamily="34" charset="0"/>
              </a:rPr>
              <a:t>number is less than </a:t>
            </a:r>
            <a:r>
              <a:rPr lang="en-AU" sz="4000" dirty="0" smtClean="0">
                <a:solidFill>
                  <a:srgbClr val="FFFFFF"/>
                </a:solidFill>
                <a:latin typeface="Calibri" panose="020F0502020204030204" pitchFamily="34" charset="0"/>
              </a:rPr>
              <a:t>12. When </a:t>
            </a:r>
            <a:r>
              <a:rPr lang="en-AU" sz="4000" dirty="0">
                <a:solidFill>
                  <a:srgbClr val="FFFFFF"/>
                </a:solidFill>
                <a:latin typeface="Calibri" panose="020F0502020204030204" pitchFamily="34" charset="0"/>
              </a:rPr>
              <a:t>the number is divided by 2 the answer is an odd </a:t>
            </a:r>
            <a:r>
              <a:rPr lang="en-AU" sz="4000" dirty="0" smtClean="0">
                <a:solidFill>
                  <a:srgbClr val="FFFFFF"/>
                </a:solidFill>
                <a:latin typeface="Calibri" panose="020F0502020204030204" pitchFamily="34" charset="0"/>
              </a:rPr>
              <a:t>number. When </a:t>
            </a:r>
            <a:r>
              <a:rPr lang="en-AU" sz="4000" dirty="0">
                <a:solidFill>
                  <a:srgbClr val="FFFFFF"/>
                </a:solidFill>
                <a:latin typeface="Calibri" panose="020F0502020204030204" pitchFamily="34" charset="0"/>
              </a:rPr>
              <a:t>it is divided by 3 the answer is an even number</a:t>
            </a:r>
            <a:r>
              <a:rPr lang="en-AU" sz="4000" dirty="0" smtClean="0">
                <a:solidFill>
                  <a:srgbClr val="FFFFFF"/>
                </a:solidFill>
                <a:latin typeface="Calibri" panose="020F0502020204030204" pitchFamily="34" charset="0"/>
              </a:rPr>
              <a:t>.</a:t>
            </a:r>
          </a:p>
          <a:p>
            <a:endParaRPr lang="en-AU" sz="4000" dirty="0">
              <a:solidFill>
                <a:srgbClr val="FFFFFF"/>
              </a:solidFill>
              <a:latin typeface="Calibri" panose="020F0502020204030204" pitchFamily="34" charset="0"/>
            </a:endParaRPr>
          </a:p>
          <a:p>
            <a:endParaRPr lang="en-AU" sz="4000" dirty="0">
              <a:solidFill>
                <a:srgbClr val="FFFFFF"/>
              </a:solidFill>
              <a:latin typeface="Calibri" panose="020F0502020204030204" pitchFamily="34" charset="0"/>
            </a:endParaRPr>
          </a:p>
          <a:p>
            <a:endParaRPr lang="en-AU" sz="4000" dirty="0" smtClean="0">
              <a:solidFill>
                <a:srgbClr val="FFFFFF"/>
              </a:solidFill>
              <a:latin typeface="Calibri" panose="020F0502020204030204" pitchFamily="34" charset="0"/>
            </a:endParaRPr>
          </a:p>
          <a:p>
            <a:r>
              <a:rPr lang="en-AU" sz="4000" dirty="0" smtClean="0">
                <a:solidFill>
                  <a:srgbClr val="FFFFFF"/>
                </a:solidFill>
                <a:latin typeface="Calibri" panose="020F0502020204030204" pitchFamily="34" charset="0"/>
              </a:rPr>
              <a:t>What </a:t>
            </a:r>
            <a:r>
              <a:rPr lang="en-AU" sz="4000" dirty="0">
                <a:solidFill>
                  <a:srgbClr val="FFFFFF"/>
                </a:solidFill>
                <a:latin typeface="Calibri" panose="020F0502020204030204" pitchFamily="34" charset="0"/>
              </a:rPr>
              <a:t>number is </a:t>
            </a:r>
            <a:r>
              <a:rPr lang="en-AU" sz="4000" dirty="0" smtClean="0">
                <a:solidFill>
                  <a:srgbClr val="FFFFFF"/>
                </a:solidFill>
                <a:latin typeface="Calibri" panose="020F0502020204030204" pitchFamily="34" charset="0"/>
              </a:rPr>
              <a:t>Zac </a:t>
            </a:r>
            <a:r>
              <a:rPr lang="en-AU" sz="4000" dirty="0">
                <a:solidFill>
                  <a:srgbClr val="FFFFFF"/>
                </a:solidFill>
                <a:latin typeface="Calibri" panose="020F0502020204030204" pitchFamily="34" charset="0"/>
              </a:rPr>
              <a:t>thinking of? </a:t>
            </a:r>
            <a:endParaRPr lang="en-AU" sz="4000" dirty="0"/>
          </a:p>
        </p:txBody>
      </p:sp>
      <p:pic>
        <p:nvPicPr>
          <p:cNvPr id="15362" name="Picture 2" descr="C:\Users\Stephanie\AppData\Local\Temp\Temp3_Woodland critters clip art.zip\Woodland critters clip art\Woodland Critters\skunk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924944"/>
            <a:ext cx="2582726" cy="262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09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4" name="Rectangle 3"/>
          <p:cNvSpPr/>
          <p:nvPr/>
        </p:nvSpPr>
        <p:spPr>
          <a:xfrm>
            <a:off x="179512" y="332656"/>
            <a:ext cx="8417433" cy="4832092"/>
          </a:xfrm>
          <a:prstGeom prst="rect">
            <a:avLst/>
          </a:prstGeom>
        </p:spPr>
        <p:txBody>
          <a:bodyPr wrap="none">
            <a:spAutoFit/>
          </a:bodyPr>
          <a:lstStyle/>
          <a:p>
            <a:r>
              <a:rPr lang="en-AU" sz="2800" dirty="0" smtClean="0">
                <a:solidFill>
                  <a:srgbClr val="FFFFFF"/>
                </a:solidFill>
                <a:latin typeface="Calibri" panose="020F0502020204030204" pitchFamily="34" charset="0"/>
              </a:rPr>
              <a:t>Dana made 4 tree designs using sticks. There is a pattern</a:t>
            </a:r>
          </a:p>
          <a:p>
            <a:r>
              <a:rPr lang="en-AU" sz="2800" dirty="0" smtClean="0">
                <a:solidFill>
                  <a:srgbClr val="FFFFFF"/>
                </a:solidFill>
                <a:latin typeface="Calibri" panose="020F0502020204030204" pitchFamily="34" charset="0"/>
              </a:rPr>
              <a:t>In the way that the tree grows.</a:t>
            </a:r>
          </a:p>
          <a:p>
            <a:endParaRPr lang="en-AU" sz="2800" dirty="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endParaRPr lang="en-AU" sz="2800" dirty="0">
              <a:solidFill>
                <a:srgbClr val="FFFFFF"/>
              </a:solidFill>
              <a:latin typeface="Calibri" panose="020F0502020204030204" pitchFamily="34" charset="0"/>
            </a:endParaRPr>
          </a:p>
          <a:p>
            <a:endParaRPr lang="en-AU" sz="2800" dirty="0" smtClean="0">
              <a:solidFill>
                <a:srgbClr val="FFFFFF"/>
              </a:solidFill>
              <a:latin typeface="Calibri" panose="020F0502020204030204" pitchFamily="34" charset="0"/>
            </a:endParaRPr>
          </a:p>
          <a:p>
            <a:endParaRPr lang="en-AU" sz="2800" dirty="0">
              <a:solidFill>
                <a:srgbClr val="FFFFFF"/>
              </a:solidFill>
              <a:latin typeface="Calibri" panose="020F0502020204030204" pitchFamily="34" charset="0"/>
            </a:endParaRPr>
          </a:p>
          <a:p>
            <a:endParaRPr lang="en-AU" sz="2000" dirty="0" smtClean="0">
              <a:solidFill>
                <a:srgbClr val="FFFFFF"/>
              </a:solidFill>
              <a:latin typeface="Calibri" panose="020F0502020204030204" pitchFamily="34" charset="0"/>
            </a:endParaRPr>
          </a:p>
          <a:p>
            <a:r>
              <a:rPr lang="en-AU" sz="2800" dirty="0" smtClean="0">
                <a:solidFill>
                  <a:srgbClr val="FFFFFF"/>
                </a:solidFill>
                <a:latin typeface="Calibri" panose="020F0502020204030204" pitchFamily="34" charset="0"/>
              </a:rPr>
              <a:t>Dana continues the pattern in the same way. How many </a:t>
            </a:r>
          </a:p>
          <a:p>
            <a:r>
              <a:rPr lang="en-AU" sz="2800" dirty="0" smtClean="0">
                <a:solidFill>
                  <a:srgbClr val="FFFFFF"/>
                </a:solidFill>
                <a:latin typeface="Calibri" panose="020F0502020204030204" pitchFamily="34" charset="0"/>
              </a:rPr>
              <a:t>sticks will tree 5 have? </a:t>
            </a:r>
            <a:endParaRPr lang="en-AU" dirty="0"/>
          </a:p>
        </p:txBody>
      </p:sp>
      <p:pic>
        <p:nvPicPr>
          <p:cNvPr id="7170" name="Picture 2" descr="http://www.schools.nsw.edu.au/learning/7-12assessments/naplan/teachstrategies/yr2012/item_jpgs_allyears/2010/5q24.jpg"/>
          <p:cNvPicPr>
            <a:picLocks noChangeAspect="1" noChangeArrowheads="1"/>
          </p:cNvPicPr>
          <p:nvPr/>
        </p:nvPicPr>
        <p:blipFill rotWithShape="1">
          <a:blip r:embed="rId2">
            <a:extLst>
              <a:ext uri="{28A0092B-C50C-407E-A947-70E740481C1C}">
                <a14:useLocalDpi xmlns:a14="http://schemas.microsoft.com/office/drawing/2010/main" val="0"/>
              </a:ext>
            </a:extLst>
          </a:blip>
          <a:srcRect l="7485" t="16852" r="24057" b="38879"/>
          <a:stretch/>
        </p:blipFill>
        <p:spPr bwMode="auto">
          <a:xfrm>
            <a:off x="1043608" y="1560570"/>
            <a:ext cx="642399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tephanie\AppData\Local\Temp\Temp3_Woodland critters clip art.zip\Woodland critters clip art\Woodland Critters\eag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372" y="4797152"/>
            <a:ext cx="1774099" cy="187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155854" y="548680"/>
            <a:ext cx="7896136" cy="3539430"/>
          </a:xfrm>
          <a:prstGeom prst="rect">
            <a:avLst/>
          </a:prstGeom>
        </p:spPr>
        <p:txBody>
          <a:bodyPr wrap="none">
            <a:spAutoFit/>
          </a:bodyPr>
          <a:lstStyle/>
          <a:p>
            <a:r>
              <a:rPr lang="en-AU" sz="2800" dirty="0" smtClean="0">
                <a:solidFill>
                  <a:srgbClr val="FFFFFF"/>
                </a:solidFill>
                <a:latin typeface="Calibri" panose="020F0502020204030204" pitchFamily="34" charset="0"/>
              </a:rPr>
              <a:t>27 students in 3J had one vote each for class captain.</a:t>
            </a:r>
          </a:p>
          <a:p>
            <a:endParaRPr lang="en-AU" sz="2800" dirty="0">
              <a:solidFill>
                <a:srgbClr val="FFFFFF"/>
              </a:solidFill>
              <a:latin typeface="Calibri" panose="020F0502020204030204" pitchFamily="34" charset="0"/>
            </a:endParaRPr>
          </a:p>
          <a:p>
            <a:r>
              <a:rPr lang="en-AU" sz="2800" dirty="0" smtClean="0">
                <a:solidFill>
                  <a:srgbClr val="FFFFFF"/>
                </a:solidFill>
                <a:latin typeface="Calibri" panose="020F0502020204030204" pitchFamily="34" charset="0"/>
              </a:rPr>
              <a:t>They voted for  Ben, Erin or Justin.</a:t>
            </a:r>
          </a:p>
          <a:p>
            <a:endParaRPr lang="en-AU" sz="2800" dirty="0">
              <a:solidFill>
                <a:srgbClr val="FFFFFF"/>
              </a:solidFill>
              <a:latin typeface="Calibri" panose="020F0502020204030204" pitchFamily="34" charset="0"/>
            </a:endParaRPr>
          </a:p>
          <a:p>
            <a:r>
              <a:rPr lang="en-AU" sz="2800" dirty="0" smtClean="0">
                <a:solidFill>
                  <a:srgbClr val="FFFFFF"/>
                </a:solidFill>
                <a:latin typeface="Calibri" panose="020F0502020204030204" pitchFamily="34" charset="0"/>
              </a:rPr>
              <a:t>Ben got 3 more votes than Erin.</a:t>
            </a:r>
          </a:p>
          <a:p>
            <a:r>
              <a:rPr lang="en-AU" sz="2800" dirty="0" smtClean="0">
                <a:solidFill>
                  <a:srgbClr val="FFFFFF"/>
                </a:solidFill>
                <a:latin typeface="Calibri" panose="020F0502020204030204" pitchFamily="34" charset="0"/>
              </a:rPr>
              <a:t>Ben got 6 more votes than Justin.</a:t>
            </a:r>
          </a:p>
          <a:p>
            <a:endParaRPr lang="en-AU" sz="2800" dirty="0">
              <a:solidFill>
                <a:srgbClr val="FFFFFF"/>
              </a:solidFill>
              <a:latin typeface="Calibri" panose="020F0502020204030204" pitchFamily="34" charset="0"/>
            </a:endParaRPr>
          </a:p>
          <a:p>
            <a:r>
              <a:rPr lang="en-AU" sz="2800" dirty="0" smtClean="0">
                <a:solidFill>
                  <a:srgbClr val="FFFFFF"/>
                </a:solidFill>
                <a:latin typeface="Calibri" panose="020F0502020204030204" pitchFamily="34" charset="0"/>
              </a:rPr>
              <a:t>How many votes did Ben get?</a:t>
            </a:r>
            <a:endParaRPr lang="en-AU" sz="2800" dirty="0">
              <a:solidFill>
                <a:srgbClr val="FFFFFF"/>
              </a:solidFill>
              <a:latin typeface="Calibri" panose="020F0502020204030204" pitchFamily="34" charset="0"/>
            </a:endParaRPr>
          </a:p>
        </p:txBody>
      </p:sp>
      <p:pic>
        <p:nvPicPr>
          <p:cNvPr id="7171" name="Picture 3" descr="C:\Users\Stephanie\AppData\Local\Temp\Temp3_Woodland critters clip art.zip\Woodland critters clip art\Woodland Critters\moose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92664" y="1563431"/>
            <a:ext cx="3155799" cy="481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00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grpSp>
        <p:nvGrpSpPr>
          <p:cNvPr id="40" name="Group 39"/>
          <p:cNvGrpSpPr/>
          <p:nvPr/>
        </p:nvGrpSpPr>
        <p:grpSpPr>
          <a:xfrm>
            <a:off x="49689" y="364974"/>
            <a:ext cx="8280920" cy="3046988"/>
            <a:chOff x="49689" y="364974"/>
            <a:chExt cx="8280920" cy="3046988"/>
          </a:xfrm>
        </p:grpSpPr>
        <p:grpSp>
          <p:nvGrpSpPr>
            <p:cNvPr id="5" name="Group 4"/>
            <p:cNvGrpSpPr/>
            <p:nvPr/>
          </p:nvGrpSpPr>
          <p:grpSpPr>
            <a:xfrm>
              <a:off x="2102690" y="1888468"/>
              <a:ext cx="3060340" cy="360040"/>
              <a:chOff x="1403648" y="1772816"/>
              <a:chExt cx="3060340" cy="360040"/>
            </a:xfrm>
          </p:grpSpPr>
          <p:sp>
            <p:nvSpPr>
              <p:cNvPr id="4" name="Rectangle 3"/>
              <p:cNvSpPr/>
              <p:nvPr/>
            </p:nvSpPr>
            <p:spPr>
              <a:xfrm>
                <a:off x="1403648" y="177281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430116" y="177281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907704" y="177281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934172" y="177281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3438228" y="177281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959932" y="177281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0" name="Group 19"/>
            <p:cNvGrpSpPr/>
            <p:nvPr/>
          </p:nvGrpSpPr>
          <p:grpSpPr>
            <a:xfrm>
              <a:off x="49689" y="364974"/>
              <a:ext cx="8280920" cy="3046988"/>
              <a:chOff x="-382359" y="364974"/>
              <a:chExt cx="8280920" cy="3046988"/>
            </a:xfrm>
          </p:grpSpPr>
          <p:sp>
            <p:nvSpPr>
              <p:cNvPr id="3" name="Rectangle 2"/>
              <p:cNvSpPr/>
              <p:nvPr/>
            </p:nvSpPr>
            <p:spPr>
              <a:xfrm>
                <a:off x="-382359" y="364974"/>
                <a:ext cx="8280920" cy="3046988"/>
              </a:xfrm>
              <a:prstGeom prst="rect">
                <a:avLst/>
              </a:prstGeom>
            </p:spPr>
            <p:txBody>
              <a:bodyPr wrap="square">
                <a:spAutoFit/>
              </a:bodyPr>
              <a:lstStyle/>
              <a:p>
                <a:r>
                  <a:rPr lang="en-AU" sz="3200" dirty="0" smtClean="0">
                    <a:solidFill>
                      <a:srgbClr val="FFFFFF"/>
                    </a:solidFill>
                    <a:latin typeface="Calibri" panose="020F0502020204030204" pitchFamily="34" charset="0"/>
                  </a:rPr>
                  <a:t>The seating plan for a hall makes this pattern.</a:t>
                </a:r>
              </a:p>
              <a:p>
                <a:endParaRPr lang="en-AU" sz="3200" dirty="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smtClean="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a:p>
                <a:endParaRPr lang="en-AU" sz="3200" dirty="0">
                  <a:solidFill>
                    <a:srgbClr val="FFFFFF"/>
                  </a:solidFill>
                  <a:latin typeface="Calibri" panose="020F0502020204030204" pitchFamily="34" charset="0"/>
                </a:endParaRPr>
              </a:p>
            </p:txBody>
          </p:sp>
          <p:sp>
            <p:nvSpPr>
              <p:cNvPr id="11" name="Rectangle 10"/>
              <p:cNvSpPr/>
              <p:nvPr/>
            </p:nvSpPr>
            <p:spPr>
              <a:xfrm>
                <a:off x="880338" y="2313653"/>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1387505" y="231554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408290" y="2313653"/>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1891561" y="2313653"/>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2388822" y="2313653"/>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2904234" y="2313653"/>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3894344" y="231554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883998" y="231554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4398400" y="2313653"/>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6" name="Group 25"/>
            <p:cNvGrpSpPr/>
            <p:nvPr/>
          </p:nvGrpSpPr>
          <p:grpSpPr>
            <a:xfrm>
              <a:off x="563974" y="2751651"/>
              <a:ext cx="6048672" cy="360040"/>
              <a:chOff x="431540" y="2888940"/>
              <a:chExt cx="6048672" cy="360040"/>
            </a:xfrm>
          </p:grpSpPr>
          <p:grpSp>
            <p:nvGrpSpPr>
              <p:cNvPr id="21" name="Group 20"/>
              <p:cNvGrpSpPr/>
              <p:nvPr/>
            </p:nvGrpSpPr>
            <p:grpSpPr>
              <a:xfrm>
                <a:off x="431540" y="2888940"/>
                <a:ext cx="1512168" cy="360040"/>
                <a:chOff x="431540" y="2888940"/>
                <a:chExt cx="1512168" cy="360040"/>
              </a:xfrm>
            </p:grpSpPr>
            <p:sp>
              <p:nvSpPr>
                <p:cNvPr id="22" name="Rectangle 21"/>
                <p:cNvSpPr/>
                <p:nvPr/>
              </p:nvSpPr>
              <p:spPr>
                <a:xfrm>
                  <a:off x="1439652"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935596"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431540"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p:cNvGrpSpPr/>
              <p:nvPr/>
            </p:nvGrpSpPr>
            <p:grpSpPr>
              <a:xfrm>
                <a:off x="1943708" y="2888940"/>
                <a:ext cx="1512168" cy="360040"/>
                <a:chOff x="431540" y="2888940"/>
                <a:chExt cx="1512168" cy="360040"/>
              </a:xfrm>
            </p:grpSpPr>
            <p:sp>
              <p:nvSpPr>
                <p:cNvPr id="29" name="Rectangle 28"/>
                <p:cNvSpPr/>
                <p:nvPr/>
              </p:nvSpPr>
              <p:spPr>
                <a:xfrm>
                  <a:off x="1439652"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p:cNvSpPr/>
                <p:nvPr/>
              </p:nvSpPr>
              <p:spPr>
                <a:xfrm>
                  <a:off x="935596"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431540"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2" name="Group 31"/>
              <p:cNvGrpSpPr/>
              <p:nvPr/>
            </p:nvGrpSpPr>
            <p:grpSpPr>
              <a:xfrm>
                <a:off x="3455876" y="2888940"/>
                <a:ext cx="1512168" cy="360040"/>
                <a:chOff x="431540" y="2888940"/>
                <a:chExt cx="1512168" cy="360040"/>
              </a:xfrm>
            </p:grpSpPr>
            <p:sp>
              <p:nvSpPr>
                <p:cNvPr id="33" name="Rectangle 32"/>
                <p:cNvSpPr/>
                <p:nvPr/>
              </p:nvSpPr>
              <p:spPr>
                <a:xfrm>
                  <a:off x="1439652"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p:cNvSpPr/>
                <p:nvPr/>
              </p:nvSpPr>
              <p:spPr>
                <a:xfrm>
                  <a:off x="935596"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431540"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Group 35"/>
              <p:cNvGrpSpPr/>
              <p:nvPr/>
            </p:nvGrpSpPr>
            <p:grpSpPr>
              <a:xfrm>
                <a:off x="4968044" y="2888940"/>
                <a:ext cx="1512168" cy="360040"/>
                <a:chOff x="431540" y="2888940"/>
                <a:chExt cx="1512168" cy="360040"/>
              </a:xfrm>
            </p:grpSpPr>
            <p:sp>
              <p:nvSpPr>
                <p:cNvPr id="37" name="Rectangle 36"/>
                <p:cNvSpPr/>
                <p:nvPr/>
              </p:nvSpPr>
              <p:spPr>
                <a:xfrm>
                  <a:off x="1439652"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935596"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431540" y="2888940"/>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sp>
        <p:nvSpPr>
          <p:cNvPr id="41" name="TextBox 40"/>
          <p:cNvSpPr txBox="1"/>
          <p:nvPr/>
        </p:nvSpPr>
        <p:spPr>
          <a:xfrm>
            <a:off x="7092280" y="2778662"/>
            <a:ext cx="936104" cy="369332"/>
          </a:xfrm>
          <a:prstGeom prst="rect">
            <a:avLst/>
          </a:prstGeom>
          <a:noFill/>
        </p:spPr>
        <p:txBody>
          <a:bodyPr wrap="square" rtlCol="0">
            <a:spAutoFit/>
          </a:bodyPr>
          <a:lstStyle/>
          <a:p>
            <a:r>
              <a:rPr lang="en-AU" dirty="0" smtClean="0">
                <a:solidFill>
                  <a:schemeClr val="accent1">
                    <a:lumMod val="40000"/>
                    <a:lumOff val="60000"/>
                  </a:schemeClr>
                </a:solidFill>
              </a:rPr>
              <a:t>Row 3</a:t>
            </a:r>
            <a:endParaRPr lang="en-AU" dirty="0">
              <a:solidFill>
                <a:schemeClr val="accent1">
                  <a:lumMod val="40000"/>
                  <a:lumOff val="60000"/>
                </a:schemeClr>
              </a:solidFill>
            </a:endParaRPr>
          </a:p>
        </p:txBody>
      </p:sp>
      <p:sp>
        <p:nvSpPr>
          <p:cNvPr id="43" name="TextBox 42"/>
          <p:cNvSpPr txBox="1"/>
          <p:nvPr/>
        </p:nvSpPr>
        <p:spPr>
          <a:xfrm>
            <a:off x="7092280" y="2294548"/>
            <a:ext cx="936104" cy="369332"/>
          </a:xfrm>
          <a:prstGeom prst="rect">
            <a:avLst/>
          </a:prstGeom>
          <a:noFill/>
        </p:spPr>
        <p:txBody>
          <a:bodyPr wrap="square" rtlCol="0">
            <a:spAutoFit/>
          </a:bodyPr>
          <a:lstStyle/>
          <a:p>
            <a:r>
              <a:rPr lang="en-AU" dirty="0" smtClean="0">
                <a:solidFill>
                  <a:schemeClr val="accent1">
                    <a:lumMod val="40000"/>
                    <a:lumOff val="60000"/>
                  </a:schemeClr>
                </a:solidFill>
              </a:rPr>
              <a:t>Row 2</a:t>
            </a:r>
            <a:endParaRPr lang="en-AU" dirty="0">
              <a:solidFill>
                <a:schemeClr val="accent1">
                  <a:lumMod val="40000"/>
                  <a:lumOff val="60000"/>
                </a:schemeClr>
              </a:solidFill>
            </a:endParaRPr>
          </a:p>
        </p:txBody>
      </p:sp>
      <p:sp>
        <p:nvSpPr>
          <p:cNvPr id="44" name="TextBox 43"/>
          <p:cNvSpPr txBox="1"/>
          <p:nvPr/>
        </p:nvSpPr>
        <p:spPr>
          <a:xfrm>
            <a:off x="7092280" y="1879176"/>
            <a:ext cx="936104" cy="369332"/>
          </a:xfrm>
          <a:prstGeom prst="rect">
            <a:avLst/>
          </a:prstGeom>
          <a:noFill/>
        </p:spPr>
        <p:txBody>
          <a:bodyPr wrap="square" rtlCol="0">
            <a:spAutoFit/>
          </a:bodyPr>
          <a:lstStyle/>
          <a:p>
            <a:r>
              <a:rPr lang="en-AU" dirty="0" smtClean="0">
                <a:solidFill>
                  <a:schemeClr val="accent1">
                    <a:lumMod val="40000"/>
                    <a:lumOff val="60000"/>
                  </a:schemeClr>
                </a:solidFill>
              </a:rPr>
              <a:t>Row 1</a:t>
            </a:r>
            <a:endParaRPr lang="en-AU" dirty="0">
              <a:solidFill>
                <a:schemeClr val="accent1">
                  <a:lumMod val="40000"/>
                  <a:lumOff val="60000"/>
                </a:schemeClr>
              </a:solidFill>
            </a:endParaRPr>
          </a:p>
        </p:txBody>
      </p:sp>
      <p:sp>
        <p:nvSpPr>
          <p:cNvPr id="42" name="Rectangle 41"/>
          <p:cNvSpPr/>
          <p:nvPr/>
        </p:nvSpPr>
        <p:spPr>
          <a:xfrm>
            <a:off x="126953" y="3769805"/>
            <a:ext cx="8126392" cy="1077218"/>
          </a:xfrm>
          <a:prstGeom prst="rect">
            <a:avLst/>
          </a:prstGeom>
        </p:spPr>
        <p:txBody>
          <a:bodyPr wrap="none">
            <a:spAutoFit/>
          </a:bodyPr>
          <a:lstStyle/>
          <a:p>
            <a:r>
              <a:rPr lang="en-AU" sz="3200" dirty="0" smtClean="0">
                <a:solidFill>
                  <a:srgbClr val="FFFFFF"/>
                </a:solidFill>
                <a:latin typeface="Calibri" panose="020F0502020204030204" pitchFamily="34" charset="0"/>
              </a:rPr>
              <a:t>If the pattern continues, how many seats are in </a:t>
            </a:r>
          </a:p>
          <a:p>
            <a:r>
              <a:rPr lang="en-AU" sz="3200" dirty="0" smtClean="0">
                <a:solidFill>
                  <a:srgbClr val="FFFFFF"/>
                </a:solidFill>
                <a:latin typeface="Calibri" panose="020F0502020204030204" pitchFamily="34" charset="0"/>
              </a:rPr>
              <a:t>Row 6?</a:t>
            </a:r>
            <a:endParaRPr lang="en-AU" sz="3200" dirty="0"/>
          </a:p>
        </p:txBody>
      </p:sp>
      <p:sp>
        <p:nvSpPr>
          <p:cNvPr id="46" name="TextBox 45"/>
          <p:cNvSpPr txBox="1"/>
          <p:nvPr/>
        </p:nvSpPr>
        <p:spPr>
          <a:xfrm>
            <a:off x="126953" y="965138"/>
            <a:ext cx="936104" cy="923330"/>
          </a:xfrm>
          <a:prstGeom prst="rect">
            <a:avLst/>
          </a:prstGeom>
          <a:noFill/>
        </p:spPr>
        <p:txBody>
          <a:bodyPr wrap="square" rtlCol="0">
            <a:spAutoFit/>
          </a:bodyPr>
          <a:lstStyle/>
          <a:p>
            <a:r>
              <a:rPr lang="en-AU" dirty="0" smtClean="0">
                <a:solidFill>
                  <a:schemeClr val="accent1">
                    <a:lumMod val="40000"/>
                    <a:lumOff val="60000"/>
                  </a:schemeClr>
                </a:solidFill>
              </a:rPr>
              <a:t>Key</a:t>
            </a:r>
          </a:p>
          <a:p>
            <a:endParaRPr lang="en-AU" dirty="0">
              <a:solidFill>
                <a:schemeClr val="accent1">
                  <a:lumMod val="40000"/>
                  <a:lumOff val="60000"/>
                </a:schemeClr>
              </a:solidFill>
            </a:endParaRPr>
          </a:p>
          <a:p>
            <a:endParaRPr lang="en-AU" dirty="0">
              <a:solidFill>
                <a:schemeClr val="accent1">
                  <a:lumMod val="40000"/>
                  <a:lumOff val="60000"/>
                </a:schemeClr>
              </a:solidFill>
            </a:endParaRPr>
          </a:p>
        </p:txBody>
      </p:sp>
      <p:sp>
        <p:nvSpPr>
          <p:cNvPr id="45" name="Rectangle 44"/>
          <p:cNvSpPr/>
          <p:nvPr/>
        </p:nvSpPr>
        <p:spPr>
          <a:xfrm>
            <a:off x="145888" y="1426803"/>
            <a:ext cx="487387" cy="38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Box 47"/>
          <p:cNvSpPr txBox="1"/>
          <p:nvPr/>
        </p:nvSpPr>
        <p:spPr>
          <a:xfrm>
            <a:off x="755576" y="1447306"/>
            <a:ext cx="936104" cy="369332"/>
          </a:xfrm>
          <a:prstGeom prst="rect">
            <a:avLst/>
          </a:prstGeom>
          <a:noFill/>
        </p:spPr>
        <p:txBody>
          <a:bodyPr wrap="square" rtlCol="0">
            <a:spAutoFit/>
          </a:bodyPr>
          <a:lstStyle/>
          <a:p>
            <a:r>
              <a:rPr lang="en-AU" dirty="0" smtClean="0">
                <a:solidFill>
                  <a:schemeClr val="accent1">
                    <a:lumMod val="40000"/>
                    <a:lumOff val="60000"/>
                  </a:schemeClr>
                </a:solidFill>
              </a:rPr>
              <a:t>1 seat</a:t>
            </a:r>
            <a:endParaRPr lang="en-AU" dirty="0">
              <a:solidFill>
                <a:schemeClr val="accent1">
                  <a:lumMod val="40000"/>
                  <a:lumOff val="60000"/>
                </a:schemeClr>
              </a:solidFill>
            </a:endParaRPr>
          </a:p>
        </p:txBody>
      </p:sp>
      <p:pic>
        <p:nvPicPr>
          <p:cNvPr id="47" name="Picture 2" descr="C:\Users\Stephanie\AppData\Local\Temp\Temp3_Woodland critters clip art.zip\Woodland critters clip art\Woodland Critters\flow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652272"/>
            <a:ext cx="1702677" cy="186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3" name="Rectangle 2"/>
          <p:cNvSpPr/>
          <p:nvPr/>
        </p:nvSpPr>
        <p:spPr>
          <a:xfrm>
            <a:off x="251520" y="548680"/>
            <a:ext cx="8640960" cy="3570208"/>
          </a:xfrm>
          <a:prstGeom prst="rect">
            <a:avLst/>
          </a:prstGeom>
        </p:spPr>
        <p:txBody>
          <a:bodyPr wrap="square">
            <a:spAutoFit/>
          </a:bodyPr>
          <a:lstStyle/>
          <a:p>
            <a:r>
              <a:rPr lang="en-AU" sz="3200" dirty="0" smtClean="0">
                <a:solidFill>
                  <a:srgbClr val="FFFFFF"/>
                </a:solidFill>
                <a:latin typeface="Calibri" panose="020F0502020204030204" pitchFamily="34" charset="0"/>
              </a:rPr>
              <a:t>Tyler started  at 10 and made this number pattern.</a:t>
            </a:r>
          </a:p>
          <a:p>
            <a:endParaRPr lang="en-AU" sz="5400" dirty="0">
              <a:solidFill>
                <a:srgbClr val="FFFFFF"/>
              </a:solidFill>
              <a:latin typeface="Calibri" panose="020F0502020204030204" pitchFamily="34" charset="0"/>
            </a:endParaRPr>
          </a:p>
          <a:p>
            <a:r>
              <a:rPr lang="en-AU" sz="5400" dirty="0" smtClean="0">
                <a:solidFill>
                  <a:schemeClr val="accent1">
                    <a:lumMod val="20000"/>
                    <a:lumOff val="80000"/>
                  </a:schemeClr>
                </a:solidFill>
              </a:rPr>
              <a:t>10,  11,  13,  16,  20,  25,  ?</a:t>
            </a:r>
          </a:p>
          <a:p>
            <a:endParaRPr lang="en-AU" sz="5400" dirty="0">
              <a:solidFill>
                <a:schemeClr val="accent1">
                  <a:lumMod val="20000"/>
                  <a:lumOff val="80000"/>
                </a:schemeClr>
              </a:solidFill>
            </a:endParaRPr>
          </a:p>
          <a:p>
            <a:r>
              <a:rPr lang="en-AU" sz="3200" dirty="0" smtClean="0">
                <a:solidFill>
                  <a:srgbClr val="FFFFFF"/>
                </a:solidFill>
                <a:latin typeface="Calibri" panose="020F0502020204030204" pitchFamily="34" charset="0"/>
              </a:rPr>
              <a:t>What is the next number in the pattern?</a:t>
            </a:r>
            <a:endParaRPr lang="en-AU" sz="5400" dirty="0">
              <a:solidFill>
                <a:schemeClr val="accent1">
                  <a:lumMod val="20000"/>
                  <a:lumOff val="80000"/>
                </a:schemeClr>
              </a:solidFill>
            </a:endParaRPr>
          </a:p>
        </p:txBody>
      </p:sp>
      <p:pic>
        <p:nvPicPr>
          <p:cNvPr id="4" name="Picture 2" descr="C:\Users\Stephanie\AppData\Local\Temp\Temp3_Woodland critters clip art.zip\Woodland critters clip art\Woodland Critters\moose__tub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348" y="3948637"/>
            <a:ext cx="2817863" cy="276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95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550223"/>
            <a:ext cx="2671976" cy="307777"/>
          </a:xfrm>
          <a:prstGeom prst="rect">
            <a:avLst/>
          </a:prstGeom>
          <a:noFill/>
        </p:spPr>
        <p:txBody>
          <a:bodyPr wrap="square" rtlCol="0">
            <a:spAutoFit/>
          </a:bodyPr>
          <a:lstStyle/>
          <a:p>
            <a:r>
              <a:rPr lang="en-AU" sz="1400" dirty="0" smtClean="0">
                <a:solidFill>
                  <a:schemeClr val="accent6">
                    <a:lumMod val="20000"/>
                    <a:lumOff val="80000"/>
                  </a:schemeClr>
                </a:solidFill>
                <a:latin typeface="Black Chancery" pitchFamily="2" charset="0"/>
              </a:rPr>
              <a:t>Leanne Williamson, 2015</a:t>
            </a:r>
            <a:endParaRPr lang="en-AU" sz="1400" dirty="0">
              <a:solidFill>
                <a:schemeClr val="accent6">
                  <a:lumMod val="20000"/>
                  <a:lumOff val="80000"/>
                </a:schemeClr>
              </a:solidFill>
              <a:latin typeface="Black Chancery" pitchFamily="2" charset="0"/>
            </a:endParaRPr>
          </a:p>
        </p:txBody>
      </p:sp>
      <p:sp>
        <p:nvSpPr>
          <p:cNvPr id="4" name="Rectangle 3"/>
          <p:cNvSpPr/>
          <p:nvPr/>
        </p:nvSpPr>
        <p:spPr>
          <a:xfrm>
            <a:off x="255179" y="332656"/>
            <a:ext cx="8712968" cy="2677656"/>
          </a:xfrm>
          <a:prstGeom prst="rect">
            <a:avLst/>
          </a:prstGeom>
        </p:spPr>
        <p:txBody>
          <a:bodyPr wrap="square">
            <a:spAutoFit/>
          </a:bodyPr>
          <a:lstStyle/>
          <a:p>
            <a:r>
              <a:rPr lang="en-AU" sz="4000" dirty="0" smtClean="0">
                <a:solidFill>
                  <a:srgbClr val="FFFFFF"/>
                </a:solidFill>
                <a:latin typeface="Calibri" panose="020F0502020204030204" pitchFamily="34" charset="0"/>
              </a:rPr>
              <a:t>Write a number in the box to make the number sentence correct.</a:t>
            </a:r>
          </a:p>
          <a:p>
            <a:endParaRPr lang="en-AU" sz="4000" dirty="0">
              <a:solidFill>
                <a:srgbClr val="FFFFFF"/>
              </a:solidFill>
              <a:latin typeface="Calibri" panose="020F0502020204030204" pitchFamily="34" charset="0"/>
            </a:endParaRPr>
          </a:p>
          <a:p>
            <a:r>
              <a:rPr lang="en-AU" sz="4800" dirty="0" smtClean="0">
                <a:solidFill>
                  <a:srgbClr val="FFFFFF"/>
                </a:solidFill>
                <a:latin typeface="Calibri" panose="020F0502020204030204" pitchFamily="34" charset="0"/>
              </a:rPr>
              <a:t>63 -</a:t>
            </a:r>
            <a:r>
              <a:rPr lang="en-AU" sz="4000" dirty="0" smtClean="0">
                <a:solidFill>
                  <a:srgbClr val="FFFFFF"/>
                </a:solidFill>
                <a:latin typeface="Calibri" panose="020F0502020204030204" pitchFamily="34" charset="0"/>
              </a:rPr>
              <a:t> 		  </a:t>
            </a:r>
            <a:r>
              <a:rPr lang="en-AU" sz="4800" dirty="0" smtClean="0">
                <a:solidFill>
                  <a:srgbClr val="FFFFFF"/>
                </a:solidFill>
                <a:latin typeface="Calibri" panose="020F0502020204030204" pitchFamily="34" charset="0"/>
              </a:rPr>
              <a:t>= 38</a:t>
            </a:r>
            <a:endParaRPr lang="en-AU" sz="4800" dirty="0">
              <a:solidFill>
                <a:srgbClr val="FFFFFF"/>
              </a:solidFill>
              <a:latin typeface="Calibri" panose="020F0502020204030204" pitchFamily="34" charset="0"/>
            </a:endParaRPr>
          </a:p>
        </p:txBody>
      </p:sp>
      <p:sp>
        <p:nvSpPr>
          <p:cNvPr id="3" name="Rectangle 2"/>
          <p:cNvSpPr/>
          <p:nvPr/>
        </p:nvSpPr>
        <p:spPr>
          <a:xfrm>
            <a:off x="1475656" y="2332710"/>
            <a:ext cx="1656184" cy="53832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pic>
        <p:nvPicPr>
          <p:cNvPr id="13314" name="Picture 2" descr="C:\Users\Stephanie\AppData\Local\Temp\Temp3_Woodland critters clip art.zip\Woodland critters clip art\Woodland Critters\racoon_5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464" y="1772816"/>
            <a:ext cx="3512521"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272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5">
      <a:dk1>
        <a:srgbClr val="000000"/>
      </a:dk1>
      <a:lt1>
        <a:srgbClr val="000000"/>
      </a:lt1>
      <a:dk2>
        <a:srgbClr val="000000"/>
      </a:dk2>
      <a:lt2>
        <a:srgbClr val="000000"/>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186</TotalTime>
  <Words>674</Words>
  <Application>Microsoft Office PowerPoint</Application>
  <PresentationFormat>On-screen Show (4:3)</PresentationFormat>
  <Paragraphs>221</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Karen</cp:lastModifiedBy>
  <cp:revision>18</cp:revision>
  <dcterms:created xsi:type="dcterms:W3CDTF">2015-09-05T04:42:03Z</dcterms:created>
  <dcterms:modified xsi:type="dcterms:W3CDTF">2015-10-13T09:39:51Z</dcterms:modified>
</cp:coreProperties>
</file>