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&amp;ehk=DPpoaGc7y1xNoC2P9" ContentType="image/jpeg"/>
  <Default Extension="jpg&amp;ehk=XZtywJueAKOJ6Po6lOXdTg&amp;r=0&amp;pid=OfficeInsert" ContentType="image/jpe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84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67" r:id="rId14"/>
    <p:sldId id="273" r:id="rId15"/>
    <p:sldId id="274" r:id="rId16"/>
    <p:sldId id="276" r:id="rId17"/>
    <p:sldId id="277" r:id="rId18"/>
    <p:sldId id="275" r:id="rId19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Tw Cen MT Condensed" panose="020B0606020104020203" pitchFamily="34" charset="0"/>
      <p:regular r:id="rId26"/>
      <p:bold r:id="rId27"/>
    </p:embeddedFont>
    <p:embeddedFont>
      <p:font typeface="Wingdings 3" panose="05040102010807070707" pitchFamily="18" charset="2"/>
      <p:regular r:id="rId28"/>
    </p:embeddedFont>
    <p:embeddedFont>
      <p:font typeface="Tw Cen MT" panose="020B0602020104020603" pitchFamily="34" charset="0"/>
      <p:regular r:id="rId29"/>
      <p:bold r:id="rId30"/>
      <p:italic r:id="rId31"/>
      <p:boldItalic r:id="rId32"/>
    </p:embeddedFont>
    <p:embeddedFont>
      <p:font typeface="FSFFatBottom" panose="020B0604020202020204" charset="0"/>
      <p:regular r:id="rId33"/>
    </p:embeddedFont>
    <p:embeddedFont>
      <p:font typeface="FSFRainyFriday" panose="020B0604020202020204" charset="0"/>
      <p:regular r:id="rId34"/>
    </p:embeddedFont>
    <p:embeddedFont>
      <p:font typeface="HelloFickleJuice" panose="020B0604020202020204" charset="0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E7"/>
    <a:srgbClr val="FA386D"/>
    <a:srgbClr val="BAE9FB"/>
    <a:srgbClr val="5AB6A8"/>
    <a:srgbClr val="EFD97E"/>
    <a:srgbClr val="F6E9B4"/>
    <a:srgbClr val="FD763F"/>
    <a:srgbClr val="E67CAA"/>
    <a:srgbClr val="3333FF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328" autoAdjust="0"/>
  </p:normalViewPr>
  <p:slideViewPr>
    <p:cSldViewPr snapToGrid="0" showGuides="1">
      <p:cViewPr varScale="1">
        <p:scale>
          <a:sx n="69" d="100"/>
          <a:sy n="69" d="100"/>
        </p:scale>
        <p:origin x="1843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B4E6F-6610-42E7-807E-825DDFC4AB0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62D9B-C2B2-451B-AE8D-7A6121B94A3C}">
      <dgm:prSet phldrT="[Text]"/>
      <dgm:spPr>
        <a:solidFill>
          <a:srgbClr val="E67CAA"/>
        </a:solidFill>
      </dgm:spPr>
      <dgm:t>
        <a:bodyPr/>
        <a:lstStyle/>
        <a:p>
          <a:r>
            <a:rPr lang="en-US" b="1" u="sng" dirty="0"/>
            <a:t>Rule One:</a:t>
          </a:r>
          <a:endParaRPr lang="en-US" b="0" u="none" dirty="0"/>
        </a:p>
        <a:p>
          <a:r>
            <a:rPr lang="en-US" b="0" u="none" dirty="0"/>
            <a:t>Add 4</a:t>
          </a:r>
          <a:endParaRPr lang="en-US" b="1" u="sng" dirty="0"/>
        </a:p>
      </dgm:t>
    </dgm:pt>
    <dgm:pt modelId="{7F45F768-06E1-4658-9B26-956E156942D4}" type="parTrans" cxnId="{09A67D80-D71C-4EBF-821B-1BD9B9FE7201}">
      <dgm:prSet/>
      <dgm:spPr/>
      <dgm:t>
        <a:bodyPr/>
        <a:lstStyle/>
        <a:p>
          <a:endParaRPr lang="en-US"/>
        </a:p>
      </dgm:t>
    </dgm:pt>
    <dgm:pt modelId="{B5F841A3-AF4D-4F92-85CB-87C7B8C9274F}" type="sibTrans" cxnId="{09A67D80-D71C-4EBF-821B-1BD9B9FE7201}">
      <dgm:prSet/>
      <dgm:spPr>
        <a:ln>
          <a:solidFill>
            <a:srgbClr val="E67CAA"/>
          </a:solidFill>
        </a:ln>
      </dgm:spPr>
      <dgm:t>
        <a:bodyPr/>
        <a:lstStyle/>
        <a:p>
          <a:endParaRPr lang="en-US"/>
        </a:p>
      </dgm:t>
    </dgm:pt>
    <dgm:pt modelId="{EA6C1894-BCEE-4B36-9ECD-645081A4007B}">
      <dgm:prSet phldrT="[Text]"/>
      <dgm:spPr>
        <a:solidFill>
          <a:srgbClr val="FA386D"/>
        </a:solidFill>
        <a:ln>
          <a:solidFill>
            <a:srgbClr val="FA386D"/>
          </a:solidFill>
        </a:ln>
      </dgm:spPr>
      <dgm:t>
        <a:bodyPr/>
        <a:lstStyle/>
        <a:p>
          <a:r>
            <a:rPr lang="en-US" b="1" u="sng" dirty="0"/>
            <a:t>Rule Two:</a:t>
          </a:r>
          <a:endParaRPr lang="en-US" b="0" u="none" dirty="0"/>
        </a:p>
        <a:p>
          <a:r>
            <a:rPr lang="en-US" b="0" u="none" dirty="0"/>
            <a:t>Subtract 2</a:t>
          </a:r>
          <a:endParaRPr lang="en-US" dirty="0"/>
        </a:p>
      </dgm:t>
    </dgm:pt>
    <dgm:pt modelId="{08C9E638-8C3F-46B7-933A-61459C7B2DD0}" type="parTrans" cxnId="{3567C705-B9CA-4803-ACC4-7CC53DB27A58}">
      <dgm:prSet/>
      <dgm:spPr/>
      <dgm:t>
        <a:bodyPr/>
        <a:lstStyle/>
        <a:p>
          <a:endParaRPr lang="en-US"/>
        </a:p>
      </dgm:t>
    </dgm:pt>
    <dgm:pt modelId="{78074B96-B444-48E3-84F4-DCC791D7E92E}" type="sibTrans" cxnId="{3567C705-B9CA-4803-ACC4-7CC53DB27A58}">
      <dgm:prSet/>
      <dgm:spPr>
        <a:ln>
          <a:solidFill>
            <a:srgbClr val="FA386D"/>
          </a:solidFill>
        </a:ln>
      </dgm:spPr>
      <dgm:t>
        <a:bodyPr/>
        <a:lstStyle/>
        <a:p>
          <a:endParaRPr lang="en-US"/>
        </a:p>
      </dgm:t>
    </dgm:pt>
    <dgm:pt modelId="{8D570A58-ADCD-47A7-BACB-668D30997A3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u="sng" dirty="0"/>
            <a:t>Rule Three:</a:t>
          </a:r>
          <a:endParaRPr lang="en-US" b="0" u="none" dirty="0"/>
        </a:p>
        <a:p>
          <a:r>
            <a:rPr lang="en-US" b="0" u="none" dirty="0"/>
            <a:t>Multiply by 2</a:t>
          </a:r>
          <a:endParaRPr lang="en-US" dirty="0"/>
        </a:p>
      </dgm:t>
    </dgm:pt>
    <dgm:pt modelId="{DEC62F3E-C1C2-47FA-8FB8-DEDF67F9F3BA}" type="parTrans" cxnId="{C07A68C6-2F20-478B-AC9E-B2830D898627}">
      <dgm:prSet/>
      <dgm:spPr/>
      <dgm:t>
        <a:bodyPr/>
        <a:lstStyle/>
        <a:p>
          <a:endParaRPr lang="en-US"/>
        </a:p>
      </dgm:t>
    </dgm:pt>
    <dgm:pt modelId="{5ECA2CDB-8C50-4F4D-9626-0D10E680E167}" type="sibTrans" cxnId="{C07A68C6-2F20-478B-AC9E-B2830D898627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369498C2-4144-400C-8363-DE938C635EEF}">
      <dgm:prSet phldrT="[Text]"/>
      <dgm:spPr>
        <a:solidFill>
          <a:srgbClr val="FD763F"/>
        </a:solidFill>
      </dgm:spPr>
      <dgm:t>
        <a:bodyPr/>
        <a:lstStyle/>
        <a:p>
          <a:r>
            <a:rPr lang="en-US" b="1" u="sng" dirty="0"/>
            <a:t>Rule Four:</a:t>
          </a:r>
          <a:endParaRPr lang="en-US" b="0" u="none" dirty="0"/>
        </a:p>
        <a:p>
          <a:r>
            <a:rPr lang="en-US" b="0" u="none" dirty="0"/>
            <a:t>Divide by 2</a:t>
          </a:r>
          <a:endParaRPr lang="en-US" dirty="0"/>
        </a:p>
      </dgm:t>
    </dgm:pt>
    <dgm:pt modelId="{70548EDD-08B3-4433-A61B-3D813825BCFD}" type="parTrans" cxnId="{C2A99E62-EFA3-4210-B121-3218FD47015B}">
      <dgm:prSet/>
      <dgm:spPr/>
      <dgm:t>
        <a:bodyPr/>
        <a:lstStyle/>
        <a:p>
          <a:endParaRPr lang="en-US"/>
        </a:p>
      </dgm:t>
    </dgm:pt>
    <dgm:pt modelId="{8401B1E7-DC9F-4193-9A56-B69950C22D0F}" type="sibTrans" cxnId="{C2A99E62-EFA3-4210-B121-3218FD47015B}">
      <dgm:prSet/>
      <dgm:spPr/>
      <dgm:t>
        <a:bodyPr/>
        <a:lstStyle/>
        <a:p>
          <a:endParaRPr lang="en-US"/>
        </a:p>
      </dgm:t>
    </dgm:pt>
    <dgm:pt modelId="{4C56C1E4-A12E-4673-875D-08E4C01257A2}" type="pres">
      <dgm:prSet presAssocID="{73EB4E6F-6610-42E7-807E-825DDFC4AB00}" presName="Name0" presStyleCnt="0">
        <dgm:presLayoutVars>
          <dgm:dir/>
          <dgm:resizeHandles val="exact"/>
        </dgm:presLayoutVars>
      </dgm:prSet>
      <dgm:spPr/>
    </dgm:pt>
    <dgm:pt modelId="{7E435E39-14EC-46A5-8194-F6B50692A024}" type="pres">
      <dgm:prSet presAssocID="{3C262D9B-C2B2-451B-AE8D-7A6121B94A3C}" presName="node" presStyleLbl="node1" presStyleIdx="0" presStyleCnt="4">
        <dgm:presLayoutVars>
          <dgm:bulletEnabled val="1"/>
        </dgm:presLayoutVars>
      </dgm:prSet>
      <dgm:spPr/>
    </dgm:pt>
    <dgm:pt modelId="{E03B3712-165C-4671-8CD3-521B8527C739}" type="pres">
      <dgm:prSet presAssocID="{B5F841A3-AF4D-4F92-85CB-87C7B8C9274F}" presName="sibTrans" presStyleLbl="sibTrans1D1" presStyleIdx="0" presStyleCnt="3"/>
      <dgm:spPr/>
    </dgm:pt>
    <dgm:pt modelId="{86F7235B-65D1-470F-A42C-14F2B0129488}" type="pres">
      <dgm:prSet presAssocID="{B5F841A3-AF4D-4F92-85CB-87C7B8C9274F}" presName="connectorText" presStyleLbl="sibTrans1D1" presStyleIdx="0" presStyleCnt="3"/>
      <dgm:spPr/>
    </dgm:pt>
    <dgm:pt modelId="{7FD19429-7DD9-4A21-89AC-BC4A60540ABD}" type="pres">
      <dgm:prSet presAssocID="{EA6C1894-BCEE-4B36-9ECD-645081A4007B}" presName="node" presStyleLbl="node1" presStyleIdx="1" presStyleCnt="4">
        <dgm:presLayoutVars>
          <dgm:bulletEnabled val="1"/>
        </dgm:presLayoutVars>
      </dgm:prSet>
      <dgm:spPr/>
    </dgm:pt>
    <dgm:pt modelId="{75F98D3E-433A-43AE-B9F1-B2AE649E795E}" type="pres">
      <dgm:prSet presAssocID="{78074B96-B444-48E3-84F4-DCC791D7E92E}" presName="sibTrans" presStyleLbl="sibTrans1D1" presStyleIdx="1" presStyleCnt="3"/>
      <dgm:spPr/>
    </dgm:pt>
    <dgm:pt modelId="{3A3CF621-8B9A-40D1-9029-9950537B5A0E}" type="pres">
      <dgm:prSet presAssocID="{78074B96-B444-48E3-84F4-DCC791D7E92E}" presName="connectorText" presStyleLbl="sibTrans1D1" presStyleIdx="1" presStyleCnt="3"/>
      <dgm:spPr/>
    </dgm:pt>
    <dgm:pt modelId="{88C44A6B-8D87-4733-9726-0C0F4B19A601}" type="pres">
      <dgm:prSet presAssocID="{8D570A58-ADCD-47A7-BACB-668D30997A3C}" presName="node" presStyleLbl="node1" presStyleIdx="2" presStyleCnt="4">
        <dgm:presLayoutVars>
          <dgm:bulletEnabled val="1"/>
        </dgm:presLayoutVars>
      </dgm:prSet>
      <dgm:spPr/>
    </dgm:pt>
    <dgm:pt modelId="{D852B46A-E3F4-425F-8519-E66AE1F379B6}" type="pres">
      <dgm:prSet presAssocID="{5ECA2CDB-8C50-4F4D-9626-0D10E680E167}" presName="sibTrans" presStyleLbl="sibTrans1D1" presStyleIdx="2" presStyleCnt="3"/>
      <dgm:spPr/>
    </dgm:pt>
    <dgm:pt modelId="{7B284B71-37C7-4E99-ADAF-B814B0D9BF52}" type="pres">
      <dgm:prSet presAssocID="{5ECA2CDB-8C50-4F4D-9626-0D10E680E167}" presName="connectorText" presStyleLbl="sibTrans1D1" presStyleIdx="2" presStyleCnt="3"/>
      <dgm:spPr/>
    </dgm:pt>
    <dgm:pt modelId="{43EE7DB1-A87B-4091-A4BC-9F285959B5A2}" type="pres">
      <dgm:prSet presAssocID="{369498C2-4144-400C-8363-DE938C635EEF}" presName="node" presStyleLbl="node1" presStyleIdx="3" presStyleCnt="4">
        <dgm:presLayoutVars>
          <dgm:bulletEnabled val="1"/>
        </dgm:presLayoutVars>
      </dgm:prSet>
      <dgm:spPr/>
    </dgm:pt>
  </dgm:ptLst>
  <dgm:cxnLst>
    <dgm:cxn modelId="{0B1D3904-7ABE-461D-93BA-272ED24DE014}" type="presOf" srcId="{3C262D9B-C2B2-451B-AE8D-7A6121B94A3C}" destId="{7E435E39-14EC-46A5-8194-F6B50692A024}" srcOrd="0" destOrd="0" presId="urn:microsoft.com/office/officeart/2005/8/layout/bProcess3"/>
    <dgm:cxn modelId="{3567C705-B9CA-4803-ACC4-7CC53DB27A58}" srcId="{73EB4E6F-6610-42E7-807E-825DDFC4AB00}" destId="{EA6C1894-BCEE-4B36-9ECD-645081A4007B}" srcOrd="1" destOrd="0" parTransId="{08C9E638-8C3F-46B7-933A-61459C7B2DD0}" sibTransId="{78074B96-B444-48E3-84F4-DCC791D7E92E}"/>
    <dgm:cxn modelId="{2D386D12-5FB0-4177-AC5D-20C03DE40FE8}" type="presOf" srcId="{73EB4E6F-6610-42E7-807E-825DDFC4AB00}" destId="{4C56C1E4-A12E-4673-875D-08E4C01257A2}" srcOrd="0" destOrd="0" presId="urn:microsoft.com/office/officeart/2005/8/layout/bProcess3"/>
    <dgm:cxn modelId="{8475A02F-F152-4B7E-9EE0-DDF65887C6F7}" type="presOf" srcId="{78074B96-B444-48E3-84F4-DCC791D7E92E}" destId="{75F98D3E-433A-43AE-B9F1-B2AE649E795E}" srcOrd="0" destOrd="0" presId="urn:microsoft.com/office/officeart/2005/8/layout/bProcess3"/>
    <dgm:cxn modelId="{F7E87D30-E979-4E58-8052-6F296839DF0A}" type="presOf" srcId="{B5F841A3-AF4D-4F92-85CB-87C7B8C9274F}" destId="{86F7235B-65D1-470F-A42C-14F2B0129488}" srcOrd="1" destOrd="0" presId="urn:microsoft.com/office/officeart/2005/8/layout/bProcess3"/>
    <dgm:cxn modelId="{75857060-04AF-4466-AAF4-9BA8194E7D12}" type="presOf" srcId="{5ECA2CDB-8C50-4F4D-9626-0D10E680E167}" destId="{7B284B71-37C7-4E99-ADAF-B814B0D9BF52}" srcOrd="1" destOrd="0" presId="urn:microsoft.com/office/officeart/2005/8/layout/bProcess3"/>
    <dgm:cxn modelId="{C2A99E62-EFA3-4210-B121-3218FD47015B}" srcId="{73EB4E6F-6610-42E7-807E-825DDFC4AB00}" destId="{369498C2-4144-400C-8363-DE938C635EEF}" srcOrd="3" destOrd="0" parTransId="{70548EDD-08B3-4433-A61B-3D813825BCFD}" sibTransId="{8401B1E7-DC9F-4193-9A56-B69950C22D0F}"/>
    <dgm:cxn modelId="{CBD1A54A-6173-4782-A3BD-28AD78C7AD65}" type="presOf" srcId="{5ECA2CDB-8C50-4F4D-9626-0D10E680E167}" destId="{D852B46A-E3F4-425F-8519-E66AE1F379B6}" srcOrd="0" destOrd="0" presId="urn:microsoft.com/office/officeart/2005/8/layout/bProcess3"/>
    <dgm:cxn modelId="{6F729E4F-30D8-449F-A5B5-CE3225D1C94F}" type="presOf" srcId="{369498C2-4144-400C-8363-DE938C635EEF}" destId="{43EE7DB1-A87B-4091-A4BC-9F285959B5A2}" srcOrd="0" destOrd="0" presId="urn:microsoft.com/office/officeart/2005/8/layout/bProcess3"/>
    <dgm:cxn modelId="{09A67D80-D71C-4EBF-821B-1BD9B9FE7201}" srcId="{73EB4E6F-6610-42E7-807E-825DDFC4AB00}" destId="{3C262D9B-C2B2-451B-AE8D-7A6121B94A3C}" srcOrd="0" destOrd="0" parTransId="{7F45F768-06E1-4658-9B26-956E156942D4}" sibTransId="{B5F841A3-AF4D-4F92-85CB-87C7B8C9274F}"/>
    <dgm:cxn modelId="{36930982-9B9E-4F8C-84EB-CA5274701237}" type="presOf" srcId="{78074B96-B444-48E3-84F4-DCC791D7E92E}" destId="{3A3CF621-8B9A-40D1-9029-9950537B5A0E}" srcOrd="1" destOrd="0" presId="urn:microsoft.com/office/officeart/2005/8/layout/bProcess3"/>
    <dgm:cxn modelId="{CA4A09AE-0AF0-4D1F-9222-898AAEED6831}" type="presOf" srcId="{EA6C1894-BCEE-4B36-9ECD-645081A4007B}" destId="{7FD19429-7DD9-4A21-89AC-BC4A60540ABD}" srcOrd="0" destOrd="0" presId="urn:microsoft.com/office/officeart/2005/8/layout/bProcess3"/>
    <dgm:cxn modelId="{6A3E8BB7-2580-4D81-B330-AD8D7B7DBBBD}" type="presOf" srcId="{8D570A58-ADCD-47A7-BACB-668D30997A3C}" destId="{88C44A6B-8D87-4733-9726-0C0F4B19A601}" srcOrd="0" destOrd="0" presId="urn:microsoft.com/office/officeart/2005/8/layout/bProcess3"/>
    <dgm:cxn modelId="{C07A68C6-2F20-478B-AC9E-B2830D898627}" srcId="{73EB4E6F-6610-42E7-807E-825DDFC4AB00}" destId="{8D570A58-ADCD-47A7-BACB-668D30997A3C}" srcOrd="2" destOrd="0" parTransId="{DEC62F3E-C1C2-47FA-8FB8-DEDF67F9F3BA}" sibTransId="{5ECA2CDB-8C50-4F4D-9626-0D10E680E167}"/>
    <dgm:cxn modelId="{A06F52EE-BDE2-42F3-9D7C-51B04F7AE115}" type="presOf" srcId="{B5F841A3-AF4D-4F92-85CB-87C7B8C9274F}" destId="{E03B3712-165C-4671-8CD3-521B8527C739}" srcOrd="0" destOrd="0" presId="urn:microsoft.com/office/officeart/2005/8/layout/bProcess3"/>
    <dgm:cxn modelId="{03C9A547-C893-4237-9120-CC9D56F396A4}" type="presParOf" srcId="{4C56C1E4-A12E-4673-875D-08E4C01257A2}" destId="{7E435E39-14EC-46A5-8194-F6B50692A024}" srcOrd="0" destOrd="0" presId="urn:microsoft.com/office/officeart/2005/8/layout/bProcess3"/>
    <dgm:cxn modelId="{21BF0091-821E-424E-BE03-562F3082579A}" type="presParOf" srcId="{4C56C1E4-A12E-4673-875D-08E4C01257A2}" destId="{E03B3712-165C-4671-8CD3-521B8527C739}" srcOrd="1" destOrd="0" presId="urn:microsoft.com/office/officeart/2005/8/layout/bProcess3"/>
    <dgm:cxn modelId="{6040C0CA-DF7E-4AB1-B982-781EB8D91402}" type="presParOf" srcId="{E03B3712-165C-4671-8CD3-521B8527C739}" destId="{86F7235B-65D1-470F-A42C-14F2B0129488}" srcOrd="0" destOrd="0" presId="urn:microsoft.com/office/officeart/2005/8/layout/bProcess3"/>
    <dgm:cxn modelId="{9EF053E4-703B-4DD7-BA2B-03E1E3B07468}" type="presParOf" srcId="{4C56C1E4-A12E-4673-875D-08E4C01257A2}" destId="{7FD19429-7DD9-4A21-89AC-BC4A60540ABD}" srcOrd="2" destOrd="0" presId="urn:microsoft.com/office/officeart/2005/8/layout/bProcess3"/>
    <dgm:cxn modelId="{AFBEB673-AB9D-46EA-8141-B6776CF3AD3E}" type="presParOf" srcId="{4C56C1E4-A12E-4673-875D-08E4C01257A2}" destId="{75F98D3E-433A-43AE-B9F1-B2AE649E795E}" srcOrd="3" destOrd="0" presId="urn:microsoft.com/office/officeart/2005/8/layout/bProcess3"/>
    <dgm:cxn modelId="{3A2AFCC3-24B0-4882-B083-CD23FC5B7789}" type="presParOf" srcId="{75F98D3E-433A-43AE-B9F1-B2AE649E795E}" destId="{3A3CF621-8B9A-40D1-9029-9950537B5A0E}" srcOrd="0" destOrd="0" presId="urn:microsoft.com/office/officeart/2005/8/layout/bProcess3"/>
    <dgm:cxn modelId="{254F96F3-25F9-4084-9CD3-6A7BB361E5B1}" type="presParOf" srcId="{4C56C1E4-A12E-4673-875D-08E4C01257A2}" destId="{88C44A6B-8D87-4733-9726-0C0F4B19A601}" srcOrd="4" destOrd="0" presId="urn:microsoft.com/office/officeart/2005/8/layout/bProcess3"/>
    <dgm:cxn modelId="{45FE7DC3-E663-4DA8-9D4C-D702D85395AC}" type="presParOf" srcId="{4C56C1E4-A12E-4673-875D-08E4C01257A2}" destId="{D852B46A-E3F4-425F-8519-E66AE1F379B6}" srcOrd="5" destOrd="0" presId="urn:microsoft.com/office/officeart/2005/8/layout/bProcess3"/>
    <dgm:cxn modelId="{64DFE219-BDD3-4D8C-9DFE-5F4B96162355}" type="presParOf" srcId="{D852B46A-E3F4-425F-8519-E66AE1F379B6}" destId="{7B284B71-37C7-4E99-ADAF-B814B0D9BF52}" srcOrd="0" destOrd="0" presId="urn:microsoft.com/office/officeart/2005/8/layout/bProcess3"/>
    <dgm:cxn modelId="{8E708A0E-20A9-4767-9A5D-A5EE1A22B5ED}" type="presParOf" srcId="{4C56C1E4-A12E-4673-875D-08E4C01257A2}" destId="{43EE7DB1-A87B-4091-A4BC-9F285959B5A2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B4E6F-6610-42E7-807E-825DDFC4AB0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62D9B-C2B2-451B-AE8D-7A6121B94A3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u="sng" dirty="0"/>
            <a:t>Rule Five?</a:t>
          </a:r>
          <a:endParaRPr lang="en-US" b="0" u="none" dirty="0"/>
        </a:p>
        <a:p>
          <a:r>
            <a:rPr lang="en-US" b="0" u="none" dirty="0"/>
            <a:t>3 11 19 27 35 43 51 59</a:t>
          </a:r>
        </a:p>
      </dgm:t>
    </dgm:pt>
    <dgm:pt modelId="{7F45F768-06E1-4658-9B26-956E156942D4}" type="parTrans" cxnId="{09A67D80-D71C-4EBF-821B-1BD9B9FE7201}">
      <dgm:prSet/>
      <dgm:spPr/>
      <dgm:t>
        <a:bodyPr/>
        <a:lstStyle/>
        <a:p>
          <a:endParaRPr lang="en-US"/>
        </a:p>
      </dgm:t>
    </dgm:pt>
    <dgm:pt modelId="{B5F841A3-AF4D-4F92-85CB-87C7B8C9274F}" type="sibTrans" cxnId="{09A67D80-D71C-4EBF-821B-1BD9B9FE7201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EA6C1894-BCEE-4B36-9ECD-645081A4007B}">
      <dgm:prSet phldrT="[Text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u="sng" dirty="0"/>
            <a:t>Rule Six?</a:t>
          </a:r>
          <a:endParaRPr lang="en-US" b="0" u="none" dirty="0"/>
        </a:p>
        <a:p>
          <a:r>
            <a:rPr lang="en-US" b="0" u="none" dirty="0"/>
            <a:t>6 24 96 384 1536</a:t>
          </a:r>
          <a:endParaRPr lang="en-US" dirty="0"/>
        </a:p>
      </dgm:t>
    </dgm:pt>
    <dgm:pt modelId="{08C9E638-8C3F-46B7-933A-61459C7B2DD0}" type="parTrans" cxnId="{3567C705-B9CA-4803-ACC4-7CC53DB27A58}">
      <dgm:prSet/>
      <dgm:spPr/>
      <dgm:t>
        <a:bodyPr/>
        <a:lstStyle/>
        <a:p>
          <a:endParaRPr lang="en-US"/>
        </a:p>
      </dgm:t>
    </dgm:pt>
    <dgm:pt modelId="{78074B96-B444-48E3-84F4-DCC791D7E92E}" type="sibTrans" cxnId="{3567C705-B9CA-4803-ACC4-7CC53DB27A58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D570A58-ADCD-47A7-BACB-668D30997A3C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u="sng" dirty="0"/>
            <a:t>Rule Seven?</a:t>
          </a:r>
          <a:endParaRPr lang="en-US" b="0" u="none" dirty="0"/>
        </a:p>
        <a:p>
          <a:r>
            <a:rPr lang="en-US" b="0" u="none" dirty="0"/>
            <a:t>6400 1600 400 100 25</a:t>
          </a:r>
          <a:endParaRPr lang="en-US" dirty="0"/>
        </a:p>
      </dgm:t>
    </dgm:pt>
    <dgm:pt modelId="{DEC62F3E-C1C2-47FA-8FB8-DEDF67F9F3BA}" type="parTrans" cxnId="{C07A68C6-2F20-478B-AC9E-B2830D898627}">
      <dgm:prSet/>
      <dgm:spPr/>
      <dgm:t>
        <a:bodyPr/>
        <a:lstStyle/>
        <a:p>
          <a:endParaRPr lang="en-US"/>
        </a:p>
      </dgm:t>
    </dgm:pt>
    <dgm:pt modelId="{5ECA2CDB-8C50-4F4D-9626-0D10E680E167}" type="sibTrans" cxnId="{C07A68C6-2F20-478B-AC9E-B2830D898627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369498C2-4144-400C-8363-DE938C635EE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u="sng" dirty="0"/>
            <a:t>Rule Eight?</a:t>
          </a:r>
          <a:endParaRPr lang="en-US" b="0" u="none" dirty="0"/>
        </a:p>
        <a:p>
          <a:r>
            <a:rPr lang="en-US" b="0" u="none" dirty="0"/>
            <a:t>59 53 47 41 35 29 23</a:t>
          </a:r>
          <a:endParaRPr lang="en-US" dirty="0"/>
        </a:p>
      </dgm:t>
    </dgm:pt>
    <dgm:pt modelId="{70548EDD-08B3-4433-A61B-3D813825BCFD}" type="parTrans" cxnId="{C2A99E62-EFA3-4210-B121-3218FD47015B}">
      <dgm:prSet/>
      <dgm:spPr/>
      <dgm:t>
        <a:bodyPr/>
        <a:lstStyle/>
        <a:p>
          <a:endParaRPr lang="en-US"/>
        </a:p>
      </dgm:t>
    </dgm:pt>
    <dgm:pt modelId="{8401B1E7-DC9F-4193-9A56-B69950C22D0F}" type="sibTrans" cxnId="{C2A99E62-EFA3-4210-B121-3218FD47015B}">
      <dgm:prSet/>
      <dgm:spPr/>
      <dgm:t>
        <a:bodyPr/>
        <a:lstStyle/>
        <a:p>
          <a:endParaRPr lang="en-US"/>
        </a:p>
      </dgm:t>
    </dgm:pt>
    <dgm:pt modelId="{4C56C1E4-A12E-4673-875D-08E4C01257A2}" type="pres">
      <dgm:prSet presAssocID="{73EB4E6F-6610-42E7-807E-825DDFC4AB00}" presName="Name0" presStyleCnt="0">
        <dgm:presLayoutVars>
          <dgm:dir/>
          <dgm:resizeHandles val="exact"/>
        </dgm:presLayoutVars>
      </dgm:prSet>
      <dgm:spPr/>
    </dgm:pt>
    <dgm:pt modelId="{7E435E39-14EC-46A5-8194-F6B50692A024}" type="pres">
      <dgm:prSet presAssocID="{3C262D9B-C2B2-451B-AE8D-7A6121B94A3C}" presName="node" presStyleLbl="node1" presStyleIdx="0" presStyleCnt="4" custScaleX="140574">
        <dgm:presLayoutVars>
          <dgm:bulletEnabled val="1"/>
        </dgm:presLayoutVars>
      </dgm:prSet>
      <dgm:spPr/>
    </dgm:pt>
    <dgm:pt modelId="{E03B3712-165C-4671-8CD3-521B8527C739}" type="pres">
      <dgm:prSet presAssocID="{B5F841A3-AF4D-4F92-85CB-87C7B8C9274F}" presName="sibTrans" presStyleLbl="sibTrans1D1" presStyleIdx="0" presStyleCnt="3"/>
      <dgm:spPr/>
    </dgm:pt>
    <dgm:pt modelId="{86F7235B-65D1-470F-A42C-14F2B0129488}" type="pres">
      <dgm:prSet presAssocID="{B5F841A3-AF4D-4F92-85CB-87C7B8C9274F}" presName="connectorText" presStyleLbl="sibTrans1D1" presStyleIdx="0" presStyleCnt="3"/>
      <dgm:spPr/>
    </dgm:pt>
    <dgm:pt modelId="{7FD19429-7DD9-4A21-89AC-BC4A60540ABD}" type="pres">
      <dgm:prSet presAssocID="{EA6C1894-BCEE-4B36-9ECD-645081A4007B}" presName="node" presStyleLbl="node1" presStyleIdx="1" presStyleCnt="4" custScaleX="140151">
        <dgm:presLayoutVars>
          <dgm:bulletEnabled val="1"/>
        </dgm:presLayoutVars>
      </dgm:prSet>
      <dgm:spPr/>
    </dgm:pt>
    <dgm:pt modelId="{75F98D3E-433A-43AE-B9F1-B2AE649E795E}" type="pres">
      <dgm:prSet presAssocID="{78074B96-B444-48E3-84F4-DCC791D7E92E}" presName="sibTrans" presStyleLbl="sibTrans1D1" presStyleIdx="1" presStyleCnt="3"/>
      <dgm:spPr/>
    </dgm:pt>
    <dgm:pt modelId="{3A3CF621-8B9A-40D1-9029-9950537B5A0E}" type="pres">
      <dgm:prSet presAssocID="{78074B96-B444-48E3-84F4-DCC791D7E92E}" presName="connectorText" presStyleLbl="sibTrans1D1" presStyleIdx="1" presStyleCnt="3"/>
      <dgm:spPr/>
    </dgm:pt>
    <dgm:pt modelId="{88C44A6B-8D87-4733-9726-0C0F4B19A601}" type="pres">
      <dgm:prSet presAssocID="{8D570A58-ADCD-47A7-BACB-668D30997A3C}" presName="node" presStyleLbl="node1" presStyleIdx="2" presStyleCnt="4" custScaleX="137431">
        <dgm:presLayoutVars>
          <dgm:bulletEnabled val="1"/>
        </dgm:presLayoutVars>
      </dgm:prSet>
      <dgm:spPr/>
    </dgm:pt>
    <dgm:pt modelId="{D852B46A-E3F4-425F-8519-E66AE1F379B6}" type="pres">
      <dgm:prSet presAssocID="{5ECA2CDB-8C50-4F4D-9626-0D10E680E167}" presName="sibTrans" presStyleLbl="sibTrans1D1" presStyleIdx="2" presStyleCnt="3"/>
      <dgm:spPr/>
    </dgm:pt>
    <dgm:pt modelId="{7B284B71-37C7-4E99-ADAF-B814B0D9BF52}" type="pres">
      <dgm:prSet presAssocID="{5ECA2CDB-8C50-4F4D-9626-0D10E680E167}" presName="connectorText" presStyleLbl="sibTrans1D1" presStyleIdx="2" presStyleCnt="3"/>
      <dgm:spPr/>
    </dgm:pt>
    <dgm:pt modelId="{43EE7DB1-A87B-4091-A4BC-9F285959B5A2}" type="pres">
      <dgm:prSet presAssocID="{369498C2-4144-400C-8363-DE938C635EEF}" presName="node" presStyleLbl="node1" presStyleIdx="3" presStyleCnt="4" custScaleX="147887">
        <dgm:presLayoutVars>
          <dgm:bulletEnabled val="1"/>
        </dgm:presLayoutVars>
      </dgm:prSet>
      <dgm:spPr/>
    </dgm:pt>
  </dgm:ptLst>
  <dgm:cxnLst>
    <dgm:cxn modelId="{0B1D3904-7ABE-461D-93BA-272ED24DE014}" type="presOf" srcId="{3C262D9B-C2B2-451B-AE8D-7A6121B94A3C}" destId="{7E435E39-14EC-46A5-8194-F6B50692A024}" srcOrd="0" destOrd="0" presId="urn:microsoft.com/office/officeart/2005/8/layout/bProcess3"/>
    <dgm:cxn modelId="{3567C705-B9CA-4803-ACC4-7CC53DB27A58}" srcId="{73EB4E6F-6610-42E7-807E-825DDFC4AB00}" destId="{EA6C1894-BCEE-4B36-9ECD-645081A4007B}" srcOrd="1" destOrd="0" parTransId="{08C9E638-8C3F-46B7-933A-61459C7B2DD0}" sibTransId="{78074B96-B444-48E3-84F4-DCC791D7E92E}"/>
    <dgm:cxn modelId="{2D386D12-5FB0-4177-AC5D-20C03DE40FE8}" type="presOf" srcId="{73EB4E6F-6610-42E7-807E-825DDFC4AB00}" destId="{4C56C1E4-A12E-4673-875D-08E4C01257A2}" srcOrd="0" destOrd="0" presId="urn:microsoft.com/office/officeart/2005/8/layout/bProcess3"/>
    <dgm:cxn modelId="{8475A02F-F152-4B7E-9EE0-DDF65887C6F7}" type="presOf" srcId="{78074B96-B444-48E3-84F4-DCC791D7E92E}" destId="{75F98D3E-433A-43AE-B9F1-B2AE649E795E}" srcOrd="0" destOrd="0" presId="urn:microsoft.com/office/officeart/2005/8/layout/bProcess3"/>
    <dgm:cxn modelId="{F7E87D30-E979-4E58-8052-6F296839DF0A}" type="presOf" srcId="{B5F841A3-AF4D-4F92-85CB-87C7B8C9274F}" destId="{86F7235B-65D1-470F-A42C-14F2B0129488}" srcOrd="1" destOrd="0" presId="urn:microsoft.com/office/officeart/2005/8/layout/bProcess3"/>
    <dgm:cxn modelId="{75857060-04AF-4466-AAF4-9BA8194E7D12}" type="presOf" srcId="{5ECA2CDB-8C50-4F4D-9626-0D10E680E167}" destId="{7B284B71-37C7-4E99-ADAF-B814B0D9BF52}" srcOrd="1" destOrd="0" presId="urn:microsoft.com/office/officeart/2005/8/layout/bProcess3"/>
    <dgm:cxn modelId="{C2A99E62-EFA3-4210-B121-3218FD47015B}" srcId="{73EB4E6F-6610-42E7-807E-825DDFC4AB00}" destId="{369498C2-4144-400C-8363-DE938C635EEF}" srcOrd="3" destOrd="0" parTransId="{70548EDD-08B3-4433-A61B-3D813825BCFD}" sibTransId="{8401B1E7-DC9F-4193-9A56-B69950C22D0F}"/>
    <dgm:cxn modelId="{CBD1A54A-6173-4782-A3BD-28AD78C7AD65}" type="presOf" srcId="{5ECA2CDB-8C50-4F4D-9626-0D10E680E167}" destId="{D852B46A-E3F4-425F-8519-E66AE1F379B6}" srcOrd="0" destOrd="0" presId="urn:microsoft.com/office/officeart/2005/8/layout/bProcess3"/>
    <dgm:cxn modelId="{6F729E4F-30D8-449F-A5B5-CE3225D1C94F}" type="presOf" srcId="{369498C2-4144-400C-8363-DE938C635EEF}" destId="{43EE7DB1-A87B-4091-A4BC-9F285959B5A2}" srcOrd="0" destOrd="0" presId="urn:microsoft.com/office/officeart/2005/8/layout/bProcess3"/>
    <dgm:cxn modelId="{09A67D80-D71C-4EBF-821B-1BD9B9FE7201}" srcId="{73EB4E6F-6610-42E7-807E-825DDFC4AB00}" destId="{3C262D9B-C2B2-451B-AE8D-7A6121B94A3C}" srcOrd="0" destOrd="0" parTransId="{7F45F768-06E1-4658-9B26-956E156942D4}" sibTransId="{B5F841A3-AF4D-4F92-85CB-87C7B8C9274F}"/>
    <dgm:cxn modelId="{36930982-9B9E-4F8C-84EB-CA5274701237}" type="presOf" srcId="{78074B96-B444-48E3-84F4-DCC791D7E92E}" destId="{3A3CF621-8B9A-40D1-9029-9950537B5A0E}" srcOrd="1" destOrd="0" presId="urn:microsoft.com/office/officeart/2005/8/layout/bProcess3"/>
    <dgm:cxn modelId="{CA4A09AE-0AF0-4D1F-9222-898AAEED6831}" type="presOf" srcId="{EA6C1894-BCEE-4B36-9ECD-645081A4007B}" destId="{7FD19429-7DD9-4A21-89AC-BC4A60540ABD}" srcOrd="0" destOrd="0" presId="urn:microsoft.com/office/officeart/2005/8/layout/bProcess3"/>
    <dgm:cxn modelId="{6A3E8BB7-2580-4D81-B330-AD8D7B7DBBBD}" type="presOf" srcId="{8D570A58-ADCD-47A7-BACB-668D30997A3C}" destId="{88C44A6B-8D87-4733-9726-0C0F4B19A601}" srcOrd="0" destOrd="0" presId="urn:microsoft.com/office/officeart/2005/8/layout/bProcess3"/>
    <dgm:cxn modelId="{C07A68C6-2F20-478B-AC9E-B2830D898627}" srcId="{73EB4E6F-6610-42E7-807E-825DDFC4AB00}" destId="{8D570A58-ADCD-47A7-BACB-668D30997A3C}" srcOrd="2" destOrd="0" parTransId="{DEC62F3E-C1C2-47FA-8FB8-DEDF67F9F3BA}" sibTransId="{5ECA2CDB-8C50-4F4D-9626-0D10E680E167}"/>
    <dgm:cxn modelId="{A06F52EE-BDE2-42F3-9D7C-51B04F7AE115}" type="presOf" srcId="{B5F841A3-AF4D-4F92-85CB-87C7B8C9274F}" destId="{E03B3712-165C-4671-8CD3-521B8527C739}" srcOrd="0" destOrd="0" presId="urn:microsoft.com/office/officeart/2005/8/layout/bProcess3"/>
    <dgm:cxn modelId="{03C9A547-C893-4237-9120-CC9D56F396A4}" type="presParOf" srcId="{4C56C1E4-A12E-4673-875D-08E4C01257A2}" destId="{7E435E39-14EC-46A5-8194-F6B50692A024}" srcOrd="0" destOrd="0" presId="urn:microsoft.com/office/officeart/2005/8/layout/bProcess3"/>
    <dgm:cxn modelId="{21BF0091-821E-424E-BE03-562F3082579A}" type="presParOf" srcId="{4C56C1E4-A12E-4673-875D-08E4C01257A2}" destId="{E03B3712-165C-4671-8CD3-521B8527C739}" srcOrd="1" destOrd="0" presId="urn:microsoft.com/office/officeart/2005/8/layout/bProcess3"/>
    <dgm:cxn modelId="{6040C0CA-DF7E-4AB1-B982-781EB8D91402}" type="presParOf" srcId="{E03B3712-165C-4671-8CD3-521B8527C739}" destId="{86F7235B-65D1-470F-A42C-14F2B0129488}" srcOrd="0" destOrd="0" presId="urn:microsoft.com/office/officeart/2005/8/layout/bProcess3"/>
    <dgm:cxn modelId="{9EF053E4-703B-4DD7-BA2B-03E1E3B07468}" type="presParOf" srcId="{4C56C1E4-A12E-4673-875D-08E4C01257A2}" destId="{7FD19429-7DD9-4A21-89AC-BC4A60540ABD}" srcOrd="2" destOrd="0" presId="urn:microsoft.com/office/officeart/2005/8/layout/bProcess3"/>
    <dgm:cxn modelId="{AFBEB673-AB9D-46EA-8141-B6776CF3AD3E}" type="presParOf" srcId="{4C56C1E4-A12E-4673-875D-08E4C01257A2}" destId="{75F98D3E-433A-43AE-B9F1-B2AE649E795E}" srcOrd="3" destOrd="0" presId="urn:microsoft.com/office/officeart/2005/8/layout/bProcess3"/>
    <dgm:cxn modelId="{3A2AFCC3-24B0-4882-B083-CD23FC5B7789}" type="presParOf" srcId="{75F98D3E-433A-43AE-B9F1-B2AE649E795E}" destId="{3A3CF621-8B9A-40D1-9029-9950537B5A0E}" srcOrd="0" destOrd="0" presId="urn:microsoft.com/office/officeart/2005/8/layout/bProcess3"/>
    <dgm:cxn modelId="{254F96F3-25F9-4084-9CD3-6A7BB361E5B1}" type="presParOf" srcId="{4C56C1E4-A12E-4673-875D-08E4C01257A2}" destId="{88C44A6B-8D87-4733-9726-0C0F4B19A601}" srcOrd="4" destOrd="0" presId="urn:microsoft.com/office/officeart/2005/8/layout/bProcess3"/>
    <dgm:cxn modelId="{45FE7DC3-E663-4DA8-9D4C-D702D85395AC}" type="presParOf" srcId="{4C56C1E4-A12E-4673-875D-08E4C01257A2}" destId="{D852B46A-E3F4-425F-8519-E66AE1F379B6}" srcOrd="5" destOrd="0" presId="urn:microsoft.com/office/officeart/2005/8/layout/bProcess3"/>
    <dgm:cxn modelId="{64DFE219-BDD3-4D8C-9DFE-5F4B96162355}" type="presParOf" srcId="{D852B46A-E3F4-425F-8519-E66AE1F379B6}" destId="{7B284B71-37C7-4E99-ADAF-B814B0D9BF52}" srcOrd="0" destOrd="0" presId="urn:microsoft.com/office/officeart/2005/8/layout/bProcess3"/>
    <dgm:cxn modelId="{8E708A0E-20A9-4767-9A5D-A5EE1A22B5ED}" type="presParOf" srcId="{4C56C1E4-A12E-4673-875D-08E4C01257A2}" destId="{43EE7DB1-A87B-4091-A4BC-9F285959B5A2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B3712-165C-4671-8CD3-521B8527C739}">
      <dsp:nvSpPr>
        <dsp:cNvPr id="0" name=""/>
        <dsp:cNvSpPr/>
      </dsp:nvSpPr>
      <dsp:spPr>
        <a:xfrm>
          <a:off x="3617591" y="886314"/>
          <a:ext cx="6839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3957" y="45720"/>
              </a:lnTo>
            </a:path>
          </a:pathLst>
        </a:custGeom>
        <a:noFill/>
        <a:ln w="9525" cap="flat" cmpd="sng" algn="ctr">
          <a:solidFill>
            <a:srgbClr val="E67CAA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41706" y="928461"/>
        <a:ext cx="35727" cy="7145"/>
      </dsp:txXfrm>
    </dsp:sp>
    <dsp:sp modelId="{7E435E39-14EC-46A5-8194-F6B50692A024}">
      <dsp:nvSpPr>
        <dsp:cNvPr id="0" name=""/>
        <dsp:cNvSpPr/>
      </dsp:nvSpPr>
      <dsp:spPr>
        <a:xfrm>
          <a:off x="512617" y="2"/>
          <a:ext cx="3106773" cy="1864064"/>
        </a:xfrm>
        <a:prstGeom prst="rect">
          <a:avLst/>
        </a:prstGeom>
        <a:solidFill>
          <a:srgbClr val="E67CA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u="sng" kern="1200" dirty="0"/>
            <a:t>Rule One:</a:t>
          </a:r>
          <a:endParaRPr lang="en-US" sz="3800" b="0" u="none" kern="1200" dirty="0"/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u="none" kern="1200" dirty="0"/>
            <a:t>Add 4</a:t>
          </a:r>
          <a:endParaRPr lang="en-US" sz="3800" b="1" u="sng" kern="1200" dirty="0"/>
        </a:p>
      </dsp:txBody>
      <dsp:txXfrm>
        <a:off x="512617" y="2"/>
        <a:ext cx="3106773" cy="1864064"/>
      </dsp:txXfrm>
    </dsp:sp>
    <dsp:sp modelId="{75F98D3E-433A-43AE-B9F1-B2AE649E795E}">
      <dsp:nvSpPr>
        <dsp:cNvPr id="0" name=""/>
        <dsp:cNvSpPr/>
      </dsp:nvSpPr>
      <dsp:spPr>
        <a:xfrm>
          <a:off x="2066004" y="1862266"/>
          <a:ext cx="3821331" cy="683957"/>
        </a:xfrm>
        <a:custGeom>
          <a:avLst/>
          <a:gdLst/>
          <a:ahLst/>
          <a:cxnLst/>
          <a:rect l="0" t="0" r="0" b="0"/>
          <a:pathLst>
            <a:path>
              <a:moveTo>
                <a:pt x="3821331" y="0"/>
              </a:moveTo>
              <a:lnTo>
                <a:pt x="3821331" y="359078"/>
              </a:lnTo>
              <a:lnTo>
                <a:pt x="0" y="359078"/>
              </a:lnTo>
              <a:lnTo>
                <a:pt x="0" y="683957"/>
              </a:lnTo>
            </a:path>
          </a:pathLst>
        </a:custGeom>
        <a:noFill/>
        <a:ln w="9525" cap="flat" cmpd="sng" algn="ctr">
          <a:solidFill>
            <a:srgbClr val="FA386D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9480" y="2200672"/>
        <a:ext cx="194378" cy="7145"/>
      </dsp:txXfrm>
    </dsp:sp>
    <dsp:sp modelId="{7FD19429-7DD9-4A21-89AC-BC4A60540ABD}">
      <dsp:nvSpPr>
        <dsp:cNvPr id="0" name=""/>
        <dsp:cNvSpPr/>
      </dsp:nvSpPr>
      <dsp:spPr>
        <a:xfrm>
          <a:off x="4333948" y="2"/>
          <a:ext cx="3106773" cy="1864064"/>
        </a:xfrm>
        <a:prstGeom prst="rect">
          <a:avLst/>
        </a:prstGeom>
        <a:solidFill>
          <a:srgbClr val="FA386D"/>
        </a:solidFill>
        <a:ln w="15875" cap="flat" cmpd="sng" algn="ctr">
          <a:solidFill>
            <a:srgbClr val="FA38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u="sng" kern="1200" dirty="0"/>
            <a:t>Rule Two:</a:t>
          </a:r>
          <a:endParaRPr lang="en-US" sz="3800" b="0" u="none" kern="1200" dirty="0"/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u="none" kern="1200" dirty="0"/>
            <a:t>Subtract 2</a:t>
          </a:r>
          <a:endParaRPr lang="en-US" sz="3800" kern="1200" dirty="0"/>
        </a:p>
      </dsp:txBody>
      <dsp:txXfrm>
        <a:off x="4333948" y="2"/>
        <a:ext cx="3106773" cy="1864064"/>
      </dsp:txXfrm>
    </dsp:sp>
    <dsp:sp modelId="{D852B46A-E3F4-425F-8519-E66AE1F379B6}">
      <dsp:nvSpPr>
        <dsp:cNvPr id="0" name=""/>
        <dsp:cNvSpPr/>
      </dsp:nvSpPr>
      <dsp:spPr>
        <a:xfrm>
          <a:off x="3617591" y="3464936"/>
          <a:ext cx="6839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3957" y="45720"/>
              </a:lnTo>
            </a:path>
          </a:pathLst>
        </a:custGeom>
        <a:noFill/>
        <a:ln w="9525" cap="flat" cmpd="sng" algn="ctr">
          <a:solidFill>
            <a:srgbClr val="FFC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41706" y="3507083"/>
        <a:ext cx="35727" cy="7145"/>
      </dsp:txXfrm>
    </dsp:sp>
    <dsp:sp modelId="{88C44A6B-8D87-4733-9726-0C0F4B19A601}">
      <dsp:nvSpPr>
        <dsp:cNvPr id="0" name=""/>
        <dsp:cNvSpPr/>
      </dsp:nvSpPr>
      <dsp:spPr>
        <a:xfrm>
          <a:off x="512617" y="2578624"/>
          <a:ext cx="3106773" cy="1864064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u="sng" kern="1200" dirty="0"/>
            <a:t>Rule Three:</a:t>
          </a:r>
          <a:endParaRPr lang="en-US" sz="3800" b="0" u="none" kern="1200" dirty="0"/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u="none" kern="1200" dirty="0"/>
            <a:t>Multiply by 2</a:t>
          </a:r>
          <a:endParaRPr lang="en-US" sz="3800" kern="1200" dirty="0"/>
        </a:p>
      </dsp:txBody>
      <dsp:txXfrm>
        <a:off x="512617" y="2578624"/>
        <a:ext cx="3106773" cy="1864064"/>
      </dsp:txXfrm>
    </dsp:sp>
    <dsp:sp modelId="{43EE7DB1-A87B-4091-A4BC-9F285959B5A2}">
      <dsp:nvSpPr>
        <dsp:cNvPr id="0" name=""/>
        <dsp:cNvSpPr/>
      </dsp:nvSpPr>
      <dsp:spPr>
        <a:xfrm>
          <a:off x="4333948" y="2578624"/>
          <a:ext cx="3106773" cy="1864064"/>
        </a:xfrm>
        <a:prstGeom prst="rect">
          <a:avLst/>
        </a:prstGeom>
        <a:solidFill>
          <a:srgbClr val="FD763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u="sng" kern="1200" dirty="0"/>
            <a:t>Rule Four:</a:t>
          </a:r>
          <a:endParaRPr lang="en-US" sz="3800" b="0" u="none" kern="1200" dirty="0"/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u="none" kern="1200" dirty="0"/>
            <a:t>Divide by 2</a:t>
          </a:r>
          <a:endParaRPr lang="en-US" sz="3800" kern="1200" dirty="0"/>
        </a:p>
      </dsp:txBody>
      <dsp:txXfrm>
        <a:off x="4333948" y="2578624"/>
        <a:ext cx="3106773" cy="1864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B3712-165C-4671-8CD3-521B8527C739}">
      <dsp:nvSpPr>
        <dsp:cNvPr id="0" name=""/>
        <dsp:cNvSpPr/>
      </dsp:nvSpPr>
      <dsp:spPr>
        <a:xfrm>
          <a:off x="3640504" y="614858"/>
          <a:ext cx="4757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777" y="45720"/>
              </a:lnTo>
            </a:path>
          </a:pathLst>
        </a:custGeom>
        <a:noFill/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5733" y="658046"/>
        <a:ext cx="25318" cy="5063"/>
      </dsp:txXfrm>
    </dsp:sp>
    <dsp:sp modelId="{7E435E39-14EC-46A5-8194-F6B50692A024}">
      <dsp:nvSpPr>
        <dsp:cNvPr id="0" name=""/>
        <dsp:cNvSpPr/>
      </dsp:nvSpPr>
      <dsp:spPr>
        <a:xfrm>
          <a:off x="547371" y="86"/>
          <a:ext cx="3094933" cy="132098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/>
            <a:t>Rule Five?</a:t>
          </a:r>
          <a:endParaRPr lang="en-US" sz="2100" b="0" u="none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u="none" kern="1200" dirty="0"/>
            <a:t>3 11 19 27 35 43 51 59</a:t>
          </a:r>
        </a:p>
      </dsp:txBody>
      <dsp:txXfrm>
        <a:off x="547371" y="86"/>
        <a:ext cx="3094933" cy="1320983"/>
      </dsp:txXfrm>
    </dsp:sp>
    <dsp:sp modelId="{75F98D3E-433A-43AE-B9F1-B2AE649E795E}">
      <dsp:nvSpPr>
        <dsp:cNvPr id="0" name=""/>
        <dsp:cNvSpPr/>
      </dsp:nvSpPr>
      <dsp:spPr>
        <a:xfrm>
          <a:off x="2060238" y="1319269"/>
          <a:ext cx="3631252" cy="475777"/>
        </a:xfrm>
        <a:custGeom>
          <a:avLst/>
          <a:gdLst/>
          <a:ahLst/>
          <a:cxnLst/>
          <a:rect l="0" t="0" r="0" b="0"/>
          <a:pathLst>
            <a:path>
              <a:moveTo>
                <a:pt x="3631252" y="0"/>
              </a:moveTo>
              <a:lnTo>
                <a:pt x="3631252" y="254988"/>
              </a:lnTo>
              <a:lnTo>
                <a:pt x="0" y="254988"/>
              </a:lnTo>
              <a:lnTo>
                <a:pt x="0" y="475777"/>
              </a:lnTo>
            </a:path>
          </a:pathLst>
        </a:custGeom>
        <a:noFill/>
        <a:ln w="9525" cap="flat" cmpd="sng" algn="ctr">
          <a:solidFill>
            <a:schemeClr val="accent1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84205" y="1554626"/>
        <a:ext cx="183319" cy="5063"/>
      </dsp:txXfrm>
    </dsp:sp>
    <dsp:sp modelId="{7FD19429-7DD9-4A21-89AC-BC4A60540ABD}">
      <dsp:nvSpPr>
        <dsp:cNvPr id="0" name=""/>
        <dsp:cNvSpPr/>
      </dsp:nvSpPr>
      <dsp:spPr>
        <a:xfrm>
          <a:off x="4148681" y="86"/>
          <a:ext cx="3085620" cy="1320983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/>
            <a:t>Rule Six?</a:t>
          </a:r>
          <a:endParaRPr lang="en-US" sz="2100" b="0" u="none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u="none" kern="1200" dirty="0"/>
            <a:t>6 24 96 384 1536</a:t>
          </a:r>
          <a:endParaRPr lang="en-US" sz="2100" kern="1200" dirty="0"/>
        </a:p>
      </dsp:txBody>
      <dsp:txXfrm>
        <a:off x="4148681" y="86"/>
        <a:ext cx="3085620" cy="1320983"/>
      </dsp:txXfrm>
    </dsp:sp>
    <dsp:sp modelId="{D852B46A-E3F4-425F-8519-E66AE1F379B6}">
      <dsp:nvSpPr>
        <dsp:cNvPr id="0" name=""/>
        <dsp:cNvSpPr/>
      </dsp:nvSpPr>
      <dsp:spPr>
        <a:xfrm>
          <a:off x="3571306" y="2442218"/>
          <a:ext cx="4757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777" y="45720"/>
              </a:lnTo>
            </a:path>
          </a:pathLst>
        </a:custGeom>
        <a:noFill/>
        <a:ln w="9525" cap="flat" cmpd="sng" algn="ctr">
          <a:solidFill>
            <a:schemeClr val="accent4">
              <a:lumMod val="60000"/>
              <a:lumOff val="4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6535" y="2485407"/>
        <a:ext cx="25318" cy="5063"/>
      </dsp:txXfrm>
    </dsp:sp>
    <dsp:sp modelId="{88C44A6B-8D87-4733-9726-0C0F4B19A601}">
      <dsp:nvSpPr>
        <dsp:cNvPr id="0" name=""/>
        <dsp:cNvSpPr/>
      </dsp:nvSpPr>
      <dsp:spPr>
        <a:xfrm>
          <a:off x="547371" y="1827447"/>
          <a:ext cx="3025735" cy="132098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/>
            <a:t>Rule Seven?</a:t>
          </a:r>
          <a:endParaRPr lang="en-US" sz="2100" b="0" u="none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u="none" kern="1200" dirty="0"/>
            <a:t>6400 1600 400 100 25</a:t>
          </a:r>
          <a:endParaRPr lang="en-US" sz="2100" kern="1200" dirty="0"/>
        </a:p>
      </dsp:txBody>
      <dsp:txXfrm>
        <a:off x="547371" y="1827447"/>
        <a:ext cx="3025735" cy="1320983"/>
      </dsp:txXfrm>
    </dsp:sp>
    <dsp:sp modelId="{43EE7DB1-A87B-4091-A4BC-9F285959B5A2}">
      <dsp:nvSpPr>
        <dsp:cNvPr id="0" name=""/>
        <dsp:cNvSpPr/>
      </dsp:nvSpPr>
      <dsp:spPr>
        <a:xfrm>
          <a:off x="4079483" y="1827447"/>
          <a:ext cx="3255938" cy="1320983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/>
            <a:t>Rule Eight?</a:t>
          </a:r>
          <a:endParaRPr lang="en-US" sz="2100" b="0" u="none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u="none" kern="1200" dirty="0"/>
            <a:t>59 53 47 41 35 29 23</a:t>
          </a:r>
          <a:endParaRPr lang="en-US" sz="2100" kern="1200" dirty="0"/>
        </a:p>
      </dsp:txBody>
      <dsp:txXfrm>
        <a:off x="4079483" y="1827447"/>
        <a:ext cx="3255938" cy="1320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3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8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95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40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55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Create your own pattern and have a partner determine the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46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1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u="sng" dirty="0"/>
              <a:t>Indicators Addressed: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a table of values for number patterns involving one operation (including patterns that decrease) and describe the pattern in words,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the pattern in a variety of ways and record descriptions in words,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'It goes up by ones, starting from four'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a rule to describe the pattern from the table,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'To get the value of the term, you add three to the position in the pattern'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rule to calculate the value of the term for a large position number,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'What is the 55th term of the pattern?'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why it is useful to describe the rule for a pattern by describing the connection between the 'position in the pattern' and the 'value of the term' (Communicating, Reasoning) 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 explanations written by peers and teachers that accurately describe geometric and number patterns (Communicating) 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generalisations about numbers and number relationships,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'If you add a number and then subtract the same number, the result is the number you started with'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6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3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5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9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05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0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7465C7-2B04-445F-8DB3-456E0173FCC0}" type="datetime1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42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1712" y="2324100"/>
            <a:ext cx="3113532" cy="384962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1" y="2978150"/>
            <a:ext cx="2744391" cy="319405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3001" y="1333500"/>
            <a:ext cx="2744391" cy="160020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4BA-F6BA-48C5-B8E5-DE739A78F4B9}" type="datetime1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34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0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48020A2-ABDB-4797-85B4-0B5D91075C2A}" type="datetime1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92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20" userDrawn="1">
          <p15:clr>
            <a:srgbClr val="F26B43"/>
          </p15:clr>
        </p15:guide>
        <p15:guide id="4" pos="4482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orient="horz" pos="840" userDrawn="1">
          <p15:clr>
            <a:srgbClr val="F26B43"/>
          </p15:clr>
        </p15:guide>
        <p15:guide id="7" orient="horz" pos="1464" userDrawn="1">
          <p15:clr>
            <a:srgbClr val="F26B43"/>
          </p15:clr>
        </p15:guide>
        <p15:guide id="8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DPpoaGc7y1xNoC2P9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XZtywJueAKOJ6Po6lOXdTg&amp;r=0&amp;pid=OfficeInsert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348" y="5450716"/>
            <a:ext cx="2832652" cy="43324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Stage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92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42589"/>
            <a:ext cx="6141023" cy="1884784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HelloFickleJuice" panose="02000603000000000000" pitchFamily="2" charset="0"/>
                <a:ea typeface="HelloFickleJuice" panose="02000603000000000000" pitchFamily="2" charset="0"/>
              </a:rPr>
              <a:t>Patterns </a:t>
            </a:r>
            <a:br>
              <a:rPr lang="en-US" sz="4800" dirty="0">
                <a:latin typeface="HelloFickleJuice" panose="02000603000000000000" pitchFamily="2" charset="0"/>
                <a:ea typeface="HelloFickleJuice" panose="02000603000000000000" pitchFamily="2" charset="0"/>
              </a:rPr>
            </a:br>
            <a:r>
              <a:rPr lang="en-US" sz="4800" dirty="0">
                <a:latin typeface="HelloFickleJuice" panose="02000603000000000000" pitchFamily="2" charset="0"/>
                <a:ea typeface="HelloFickleJuice" panose="02000603000000000000" pitchFamily="2" charset="0"/>
              </a:rPr>
              <a:t>and </a:t>
            </a:r>
            <a:br>
              <a:rPr lang="en-US" sz="4800" dirty="0">
                <a:latin typeface="HelloFickleJuice" panose="02000603000000000000" pitchFamily="2" charset="0"/>
                <a:ea typeface="HelloFickleJuice" panose="02000603000000000000" pitchFamily="2" charset="0"/>
              </a:rPr>
            </a:br>
            <a:r>
              <a:rPr lang="en-US" sz="4800" dirty="0">
                <a:latin typeface="HelloFickleJuice" panose="02000603000000000000" pitchFamily="2" charset="0"/>
                <a:ea typeface="HelloFickleJuice" panose="02000603000000000000" pitchFamily="2" charset="0"/>
              </a:rPr>
              <a:t>Algebra II</a:t>
            </a:r>
          </a:p>
        </p:txBody>
      </p:sp>
    </p:spTree>
    <p:extLst>
      <p:ext uri="{BB962C8B-B14F-4D97-AF65-F5344CB8AC3E}">
        <p14:creationId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1.48148E-6 L -3.88889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550" y="900932"/>
            <a:ext cx="8021340" cy="1567543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Independent Investigation: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Work out what rule is being used in each pattern below and create your own pattern using this rule.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6" y="288546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identify a rule for a number pattern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67CAA"/>
          </a:solidFill>
          <a:ln>
            <a:solidFill>
              <a:srgbClr val="FA386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Building Explanations &amp; Reasoning with Evidence</a:t>
            </a:r>
          </a:p>
        </p:txBody>
      </p:sp>
      <p:sp>
        <p:nvSpPr>
          <p:cNvPr id="8" name="Oval 7"/>
          <p:cNvSpPr/>
          <p:nvPr/>
        </p:nvSpPr>
        <p:spPr>
          <a:xfrm>
            <a:off x="7928264" y="-1"/>
            <a:ext cx="1215736" cy="11118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Assessment</a:t>
            </a:r>
          </a:p>
          <a:p>
            <a:pPr algn="ctr"/>
            <a:r>
              <a:rPr lang="en-AU" sz="900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MA3-8NA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9550" y="5290457"/>
            <a:ext cx="8021340" cy="15675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A pattern was made using the following rule: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Subtract 3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. If the last number in the pattern was 14: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What were the previous 3 numbers?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What would the next 2 numbers be?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159406784"/>
              </p:ext>
            </p:extLst>
          </p:nvPr>
        </p:nvGraphicFramePr>
        <p:xfrm>
          <a:off x="768096" y="2046938"/>
          <a:ext cx="7882794" cy="3148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2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Graphic spid="1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184987"/>
            <a:ext cx="8021340" cy="5475585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Exit Ticket: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Choose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two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of these sentence starters to answer about today’s lesson.</a:t>
            </a:r>
          </a:p>
          <a:p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Today I learnt… 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This connected to what I already knew because…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This extended what I knew by…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One thing that still puzzles me is…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5" y="361282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identify a rule for a number pattern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67CAA"/>
          </a:solidFill>
          <a:ln>
            <a:solidFill>
              <a:srgbClr val="FA386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Reflecting on Learning</a:t>
            </a:r>
          </a:p>
        </p:txBody>
      </p:sp>
    </p:spTree>
    <p:extLst>
      <p:ext uri="{BB962C8B-B14F-4D97-AF65-F5344CB8AC3E}">
        <p14:creationId xmlns:p14="http://schemas.microsoft.com/office/powerpoint/2010/main" val="6989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HelloFickleJuice" panose="02000603000000000000" pitchFamily="2" charset="0"/>
                <a:ea typeface="HelloFickleJuice" panose="02000603000000000000" pitchFamily="2" charset="0"/>
              </a:rPr>
              <a:t>Session Three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write rules from number patterns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8" b="247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49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86244"/>
            <a:ext cx="8021340" cy="5393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Tickets to the movies cost $12 for adults.</a:t>
            </a: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indent="0">
              <a:buNone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do you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see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, observe or notice about this pattern?</a:t>
            </a: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could you describe this rule?</a:t>
            </a: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Explain the pattern: How much would it cost for 5 adults or 10 adults?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5" y="361282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write rules from number patterns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FD97E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D763F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Activating Prior Knowledge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792899"/>
              </p:ext>
            </p:extLst>
          </p:nvPr>
        </p:nvGraphicFramePr>
        <p:xfrm>
          <a:off x="768095" y="1421053"/>
          <a:ext cx="794669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674">
                  <a:extLst>
                    <a:ext uri="{9D8B030D-6E8A-4147-A177-3AD203B41FA5}">
                      <a16:colId xmlns:a16="http://schemas.microsoft.com/office/drawing/2014/main" val="297315944"/>
                    </a:ext>
                  </a:extLst>
                </a:gridCol>
                <a:gridCol w="1986674">
                  <a:extLst>
                    <a:ext uri="{9D8B030D-6E8A-4147-A177-3AD203B41FA5}">
                      <a16:colId xmlns:a16="http://schemas.microsoft.com/office/drawing/2014/main" val="474482218"/>
                    </a:ext>
                  </a:extLst>
                </a:gridCol>
                <a:gridCol w="1986674">
                  <a:extLst>
                    <a:ext uri="{9D8B030D-6E8A-4147-A177-3AD203B41FA5}">
                      <a16:colId xmlns:a16="http://schemas.microsoft.com/office/drawing/2014/main" val="1849653884"/>
                    </a:ext>
                  </a:extLst>
                </a:gridCol>
                <a:gridCol w="1986674">
                  <a:extLst>
                    <a:ext uri="{9D8B030D-6E8A-4147-A177-3AD203B41FA5}">
                      <a16:colId xmlns:a16="http://schemas.microsoft.com/office/drawing/2014/main" val="1119015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Number of Adults</a:t>
                      </a:r>
                    </a:p>
                  </a:txBody>
                  <a:tcPr anchor="ctr">
                    <a:solidFill>
                      <a:srgbClr val="EFD9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FD9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FD9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FD9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8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Cost per ticket</a:t>
                      </a:r>
                    </a:p>
                  </a:txBody>
                  <a:tcPr anchor="ctr">
                    <a:solidFill>
                      <a:srgbClr val="F6E9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$12</a:t>
                      </a:r>
                    </a:p>
                  </a:txBody>
                  <a:tcPr anchor="ctr">
                    <a:solidFill>
                      <a:srgbClr val="F6E9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$24</a:t>
                      </a:r>
                    </a:p>
                  </a:txBody>
                  <a:tcPr anchor="ctr">
                    <a:solidFill>
                      <a:srgbClr val="F6E9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$36</a:t>
                      </a:r>
                    </a:p>
                  </a:txBody>
                  <a:tcPr anchor="ctr">
                    <a:solidFill>
                      <a:srgbClr val="F6E9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74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3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14825"/>
            <a:ext cx="8021340" cy="934758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Independent Investigation: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indent="0">
              <a:buNone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Jenny earned $4 each hour she worked.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7" y="288546"/>
            <a:ext cx="7160168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write rules from number patterns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FD97E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D763F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Building Explanations &amp; Reasoning with Evidence</a:t>
            </a:r>
          </a:p>
        </p:txBody>
      </p:sp>
      <p:sp>
        <p:nvSpPr>
          <p:cNvPr id="8" name="Oval 7"/>
          <p:cNvSpPr/>
          <p:nvPr/>
        </p:nvSpPr>
        <p:spPr>
          <a:xfrm>
            <a:off x="7928264" y="-1"/>
            <a:ext cx="1215736" cy="1111827"/>
          </a:xfrm>
          <a:prstGeom prst="ellipse">
            <a:avLst/>
          </a:prstGeom>
          <a:solidFill>
            <a:srgbClr val="BAE9F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accent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Assessment</a:t>
            </a:r>
          </a:p>
          <a:p>
            <a:pPr algn="ctr"/>
            <a:r>
              <a:rPr lang="en-AU" sz="900" dirty="0">
                <a:solidFill>
                  <a:schemeClr val="accent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MA3-8NA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42352"/>
              </p:ext>
            </p:extLst>
          </p:nvPr>
        </p:nvGraphicFramePr>
        <p:xfrm>
          <a:off x="544056" y="1849583"/>
          <a:ext cx="846942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570">
                  <a:extLst>
                    <a:ext uri="{9D8B030D-6E8A-4147-A177-3AD203B41FA5}">
                      <a16:colId xmlns:a16="http://schemas.microsoft.com/office/drawing/2014/main" val="297315944"/>
                    </a:ext>
                  </a:extLst>
                </a:gridCol>
                <a:gridCol w="1411570">
                  <a:extLst>
                    <a:ext uri="{9D8B030D-6E8A-4147-A177-3AD203B41FA5}">
                      <a16:colId xmlns:a16="http://schemas.microsoft.com/office/drawing/2014/main" val="474482218"/>
                    </a:ext>
                  </a:extLst>
                </a:gridCol>
                <a:gridCol w="1411570">
                  <a:extLst>
                    <a:ext uri="{9D8B030D-6E8A-4147-A177-3AD203B41FA5}">
                      <a16:colId xmlns:a16="http://schemas.microsoft.com/office/drawing/2014/main" val="1849653884"/>
                    </a:ext>
                  </a:extLst>
                </a:gridCol>
                <a:gridCol w="1411570">
                  <a:extLst>
                    <a:ext uri="{9D8B030D-6E8A-4147-A177-3AD203B41FA5}">
                      <a16:colId xmlns:a16="http://schemas.microsoft.com/office/drawing/2014/main" val="1119015937"/>
                    </a:ext>
                  </a:extLst>
                </a:gridCol>
                <a:gridCol w="1411570">
                  <a:extLst>
                    <a:ext uri="{9D8B030D-6E8A-4147-A177-3AD203B41FA5}">
                      <a16:colId xmlns:a16="http://schemas.microsoft.com/office/drawing/2014/main" val="4200865860"/>
                    </a:ext>
                  </a:extLst>
                </a:gridCol>
                <a:gridCol w="1411570">
                  <a:extLst>
                    <a:ext uri="{9D8B030D-6E8A-4147-A177-3AD203B41FA5}">
                      <a16:colId xmlns:a16="http://schemas.microsoft.com/office/drawing/2014/main" val="1020596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Hours Worked</a:t>
                      </a:r>
                    </a:p>
                  </a:txBody>
                  <a:tcPr anchor="ctr">
                    <a:solidFill>
                      <a:srgbClr val="5AB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5AB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5AB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5AB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5AB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5AB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8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Money Earned</a:t>
                      </a:r>
                    </a:p>
                  </a:txBody>
                  <a:tcPr anchor="ctr">
                    <a:solidFill>
                      <a:srgbClr val="BA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$4</a:t>
                      </a:r>
                    </a:p>
                  </a:txBody>
                  <a:tcPr anchor="ctr">
                    <a:solidFill>
                      <a:srgbClr val="BA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$8</a:t>
                      </a:r>
                    </a:p>
                  </a:txBody>
                  <a:tcPr anchor="ctr">
                    <a:solidFill>
                      <a:srgbClr val="BA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$12</a:t>
                      </a:r>
                    </a:p>
                  </a:txBody>
                  <a:tcPr anchor="ctr">
                    <a:solidFill>
                      <a:srgbClr val="BA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$16</a:t>
                      </a:r>
                    </a:p>
                  </a:txBody>
                  <a:tcPr anchor="ctr">
                    <a:solidFill>
                      <a:srgbClr val="BA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$20</a:t>
                      </a:r>
                    </a:p>
                  </a:txBody>
                  <a:tcPr anchor="ctr">
                    <a:solidFill>
                      <a:srgbClr val="BAE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74834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768096" y="3633778"/>
            <a:ext cx="8021340" cy="314109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do you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see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, observe or notice about this pattern?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could you describe the rule being used?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would you record the rule?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Explain the pattern: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1900" dirty="0">
                <a:latin typeface="FSFFatBottom" panose="02000603000000000000" pitchFamily="2" charset="0"/>
                <a:ea typeface="FSFFatBottom" panose="02000603000000000000" pitchFamily="2" charset="0"/>
              </a:rPr>
              <a:t>How much money would Jenny earn after 6 hours?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1900" dirty="0">
                <a:latin typeface="FSFFatBottom" panose="02000603000000000000" pitchFamily="2" charset="0"/>
                <a:ea typeface="FSFFatBottom" panose="02000603000000000000" pitchFamily="2" charset="0"/>
              </a:rPr>
              <a:t>How much money would Jenny earn after 10 hours?</a:t>
            </a:r>
          </a:p>
        </p:txBody>
      </p:sp>
    </p:spTree>
    <p:extLst>
      <p:ext uri="{BB962C8B-B14F-4D97-AF65-F5344CB8AC3E}">
        <p14:creationId xmlns:p14="http://schemas.microsoft.com/office/powerpoint/2010/main" val="377803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14825"/>
            <a:ext cx="8021340" cy="934758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Independent Investigation: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indent="0">
              <a:buNone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Michael was five years older than Sam.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7" y="288546"/>
            <a:ext cx="7160168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write rules from number patterns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FD97E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D763F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Building Explanations &amp; Reasoning with Evidence</a:t>
            </a:r>
          </a:p>
        </p:txBody>
      </p:sp>
      <p:sp>
        <p:nvSpPr>
          <p:cNvPr id="8" name="Oval 7"/>
          <p:cNvSpPr/>
          <p:nvPr/>
        </p:nvSpPr>
        <p:spPr>
          <a:xfrm>
            <a:off x="7928264" y="-1"/>
            <a:ext cx="1215736" cy="1111827"/>
          </a:xfrm>
          <a:prstGeom prst="ellipse">
            <a:avLst/>
          </a:prstGeom>
          <a:solidFill>
            <a:srgbClr val="BAE9F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accent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Assessment</a:t>
            </a:r>
          </a:p>
          <a:p>
            <a:pPr algn="ctr"/>
            <a:r>
              <a:rPr lang="en-AU" sz="900" dirty="0">
                <a:solidFill>
                  <a:schemeClr val="accent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MA3-8NA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33714"/>
              </p:ext>
            </p:extLst>
          </p:nvPr>
        </p:nvGraphicFramePr>
        <p:xfrm>
          <a:off x="544056" y="1743192"/>
          <a:ext cx="846942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208">
                  <a:extLst>
                    <a:ext uri="{9D8B030D-6E8A-4147-A177-3AD203B41FA5}">
                      <a16:colId xmlns:a16="http://schemas.microsoft.com/office/drawing/2014/main" val="297315944"/>
                    </a:ext>
                  </a:extLst>
                </a:gridCol>
                <a:gridCol w="1361209">
                  <a:extLst>
                    <a:ext uri="{9D8B030D-6E8A-4147-A177-3AD203B41FA5}">
                      <a16:colId xmlns:a16="http://schemas.microsoft.com/office/drawing/2014/main" val="474482218"/>
                    </a:ext>
                  </a:extLst>
                </a:gridCol>
                <a:gridCol w="1381991">
                  <a:extLst>
                    <a:ext uri="{9D8B030D-6E8A-4147-A177-3AD203B41FA5}">
                      <a16:colId xmlns:a16="http://schemas.microsoft.com/office/drawing/2014/main" val="1849653884"/>
                    </a:ext>
                  </a:extLst>
                </a:gridCol>
                <a:gridCol w="1402772">
                  <a:extLst>
                    <a:ext uri="{9D8B030D-6E8A-4147-A177-3AD203B41FA5}">
                      <a16:colId xmlns:a16="http://schemas.microsoft.com/office/drawing/2014/main" val="1119015937"/>
                    </a:ext>
                  </a:extLst>
                </a:gridCol>
                <a:gridCol w="1381991">
                  <a:extLst>
                    <a:ext uri="{9D8B030D-6E8A-4147-A177-3AD203B41FA5}">
                      <a16:colId xmlns:a16="http://schemas.microsoft.com/office/drawing/2014/main" val="4200865860"/>
                    </a:ext>
                  </a:extLst>
                </a:gridCol>
                <a:gridCol w="1272249">
                  <a:extLst>
                    <a:ext uri="{9D8B030D-6E8A-4147-A177-3AD203B41FA5}">
                      <a16:colId xmlns:a16="http://schemas.microsoft.com/office/drawing/2014/main" val="1020596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Sam’s Age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8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Michael’s Age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74834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768096" y="3633778"/>
            <a:ext cx="8021340" cy="314109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do you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see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, observe or notice about this pattern?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could you describe the rule being used?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would you record the rule?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Explain the pattern: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1900" dirty="0">
                <a:latin typeface="FSFFatBottom" panose="02000603000000000000" pitchFamily="2" charset="0"/>
                <a:ea typeface="FSFFatBottom" panose="02000603000000000000" pitchFamily="2" charset="0"/>
              </a:rPr>
              <a:t>How old will Michael be when Sam is 6?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1900" dirty="0">
                <a:latin typeface="FSFFatBottom" panose="02000603000000000000" pitchFamily="2" charset="0"/>
                <a:ea typeface="FSFFatBottom" panose="02000603000000000000" pitchFamily="2" charset="0"/>
              </a:rPr>
              <a:t>How old will Michael be when Sam is 10?</a:t>
            </a:r>
          </a:p>
        </p:txBody>
      </p:sp>
    </p:spTree>
    <p:extLst>
      <p:ext uri="{BB962C8B-B14F-4D97-AF65-F5344CB8AC3E}">
        <p14:creationId xmlns:p14="http://schemas.microsoft.com/office/powerpoint/2010/main" val="92149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14825"/>
            <a:ext cx="8021340" cy="934758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Independent Investigation: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indent="0">
              <a:buNone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Michelle always had 3 times more lollies than Tyler.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7" y="288546"/>
            <a:ext cx="7160168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write rules from number patterns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FD97E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D763F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Building Explanations &amp; Reasoning with Evidence</a:t>
            </a:r>
          </a:p>
        </p:txBody>
      </p:sp>
      <p:sp>
        <p:nvSpPr>
          <p:cNvPr id="8" name="Oval 7"/>
          <p:cNvSpPr/>
          <p:nvPr/>
        </p:nvSpPr>
        <p:spPr>
          <a:xfrm>
            <a:off x="7928264" y="-1"/>
            <a:ext cx="1215736" cy="1111827"/>
          </a:xfrm>
          <a:prstGeom prst="ellipse">
            <a:avLst/>
          </a:prstGeom>
          <a:solidFill>
            <a:srgbClr val="BAE9F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accent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Assessment</a:t>
            </a:r>
          </a:p>
          <a:p>
            <a:pPr algn="ctr"/>
            <a:r>
              <a:rPr lang="en-AU" sz="900" dirty="0">
                <a:solidFill>
                  <a:schemeClr val="accent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MA3-8NA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11403"/>
              </p:ext>
            </p:extLst>
          </p:nvPr>
        </p:nvGraphicFramePr>
        <p:xfrm>
          <a:off x="544056" y="1743192"/>
          <a:ext cx="846942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208">
                  <a:extLst>
                    <a:ext uri="{9D8B030D-6E8A-4147-A177-3AD203B41FA5}">
                      <a16:colId xmlns:a16="http://schemas.microsoft.com/office/drawing/2014/main" val="297315944"/>
                    </a:ext>
                  </a:extLst>
                </a:gridCol>
                <a:gridCol w="1361209">
                  <a:extLst>
                    <a:ext uri="{9D8B030D-6E8A-4147-A177-3AD203B41FA5}">
                      <a16:colId xmlns:a16="http://schemas.microsoft.com/office/drawing/2014/main" val="474482218"/>
                    </a:ext>
                  </a:extLst>
                </a:gridCol>
                <a:gridCol w="1381991">
                  <a:extLst>
                    <a:ext uri="{9D8B030D-6E8A-4147-A177-3AD203B41FA5}">
                      <a16:colId xmlns:a16="http://schemas.microsoft.com/office/drawing/2014/main" val="1849653884"/>
                    </a:ext>
                  </a:extLst>
                </a:gridCol>
                <a:gridCol w="1402772">
                  <a:extLst>
                    <a:ext uri="{9D8B030D-6E8A-4147-A177-3AD203B41FA5}">
                      <a16:colId xmlns:a16="http://schemas.microsoft.com/office/drawing/2014/main" val="1119015937"/>
                    </a:ext>
                  </a:extLst>
                </a:gridCol>
                <a:gridCol w="1381991">
                  <a:extLst>
                    <a:ext uri="{9D8B030D-6E8A-4147-A177-3AD203B41FA5}">
                      <a16:colId xmlns:a16="http://schemas.microsoft.com/office/drawing/2014/main" val="4200865860"/>
                    </a:ext>
                  </a:extLst>
                </a:gridCol>
                <a:gridCol w="1272249">
                  <a:extLst>
                    <a:ext uri="{9D8B030D-6E8A-4147-A177-3AD203B41FA5}">
                      <a16:colId xmlns:a16="http://schemas.microsoft.com/office/drawing/2014/main" val="1020596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Tyler’s Lollies</a:t>
                      </a:r>
                    </a:p>
                  </a:txBody>
                  <a:tcPr anchor="ctr">
                    <a:solidFill>
                      <a:srgbClr val="FA38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A38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A38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A38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A38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FA38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8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Michelle’s Lollies</a:t>
                      </a:r>
                    </a:p>
                  </a:txBody>
                  <a:tcPr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74834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768096" y="3633778"/>
            <a:ext cx="8021340" cy="314109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do you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see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, observe or notice about this pattern?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could you describe the rule being used?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would you record the rule?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Explain the pattern: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1900" dirty="0">
                <a:latin typeface="FSFFatBottom" panose="02000603000000000000" pitchFamily="2" charset="0"/>
                <a:ea typeface="FSFFatBottom" panose="02000603000000000000" pitchFamily="2" charset="0"/>
              </a:rPr>
              <a:t>How many lollies would Michelle have if Tyler had 6?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1900" dirty="0">
                <a:latin typeface="FSFFatBottom" panose="02000603000000000000" pitchFamily="2" charset="0"/>
                <a:ea typeface="FSFFatBottom" panose="02000603000000000000" pitchFamily="2" charset="0"/>
              </a:rPr>
              <a:t>How many lollies would Michelle have if Tyler had 10?</a:t>
            </a:r>
          </a:p>
        </p:txBody>
      </p:sp>
    </p:spTree>
    <p:extLst>
      <p:ext uri="{BB962C8B-B14F-4D97-AF65-F5344CB8AC3E}">
        <p14:creationId xmlns:p14="http://schemas.microsoft.com/office/powerpoint/2010/main" val="410864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184987"/>
            <a:ext cx="8021340" cy="5475585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Exit Ticket: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Choose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two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of these sentence starters to answer about today’s lesson.</a:t>
            </a:r>
          </a:p>
          <a:p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Today I learnt… 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This connected to what I already knew because…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This extended what I knew by…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One thing that still puzzles me is…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5" y="361282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write rules from number patterns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FD97E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D763F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Reflecting on Learning</a:t>
            </a:r>
          </a:p>
        </p:txBody>
      </p:sp>
    </p:spTree>
    <p:extLst>
      <p:ext uri="{BB962C8B-B14F-4D97-AF65-F5344CB8AC3E}">
        <p14:creationId xmlns:p14="http://schemas.microsoft.com/office/powerpoint/2010/main" val="27410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457" y="113915"/>
            <a:ext cx="6491718" cy="987303"/>
          </a:xfrm>
        </p:spPr>
        <p:txBody>
          <a:bodyPr>
            <a:normAutofit/>
          </a:bodyPr>
          <a:lstStyle/>
          <a:p>
            <a:pPr algn="ctr"/>
            <a:r>
              <a:rPr lang="en-AU" sz="3600" dirty="0">
                <a:latin typeface="FSFRainyFriday" panose="02000603000000000000" pitchFamily="2" charset="0"/>
                <a:ea typeface="FSFRainyFriday" panose="02000603000000000000" pitchFamily="2" charset="0"/>
              </a:rPr>
              <a:t>Teaching and Learning Sessions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73005"/>
            <a:ext cx="719593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Describes and represents mathematical situations in a variety of ways using mathematical terminology and some conventions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MA3-1WM</a:t>
            </a:r>
            <a:endParaRPr lang="en-AU" sz="1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Selects and applies appropriate problem-solving strategies, including the use of digital technologies, in undertaking investigations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MA3-2WM</a:t>
            </a:r>
            <a:endParaRPr lang="en-AU" sz="1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Gives a valid reason for supporting one possible solution over another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MA3-3WM</a:t>
            </a:r>
            <a:endParaRPr lang="en-AU" sz="1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Analyses and creates geometric and number patterns, constructs and completes number sentences, and locates points on the Cartesian plane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MA3-8NA</a:t>
            </a:r>
            <a:endParaRPr lang="en-AU" sz="1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4" y="0"/>
            <a:ext cx="2028826" cy="6858000"/>
          </a:xfrm>
          <a:prstGeom prst="rect">
            <a:avLst/>
          </a:prstGeom>
        </p:spPr>
      </p:pic>
      <p:sp>
        <p:nvSpPr>
          <p:cNvPr id="9" name="Rectangle: Rounded Corners 8">
            <a:hlinkClick r:id="rId4" action="ppaction://hlinksldjump"/>
          </p:cNvPr>
          <p:cNvSpPr/>
          <p:nvPr/>
        </p:nvSpPr>
        <p:spPr>
          <a:xfrm>
            <a:off x="1135319" y="1101107"/>
            <a:ext cx="2462646" cy="1974491"/>
          </a:xfrm>
          <a:prstGeom prst="roundRect">
            <a:avLst/>
          </a:prstGeom>
          <a:solidFill>
            <a:srgbClr val="5AB6A8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Session One: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ctr"/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identify a rule for number patterns</a:t>
            </a:r>
          </a:p>
        </p:txBody>
      </p:sp>
      <p:sp>
        <p:nvSpPr>
          <p:cNvPr id="11" name="Rectangle: Rounded Corners 10">
            <a:hlinkClick r:id="rId5" action="ppaction://hlinksldjump"/>
          </p:cNvPr>
          <p:cNvSpPr/>
          <p:nvPr/>
        </p:nvSpPr>
        <p:spPr>
          <a:xfrm>
            <a:off x="3945081" y="1101106"/>
            <a:ext cx="2462646" cy="197449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Session Two: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ctr"/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create a number pattern based on a rule</a:t>
            </a:r>
          </a:p>
        </p:txBody>
      </p:sp>
      <p:sp>
        <p:nvSpPr>
          <p:cNvPr id="12" name="Rectangle: Rounded Corners 11">
            <a:hlinkClick r:id="rId6" action="ppaction://hlinksldjump"/>
          </p:cNvPr>
          <p:cNvSpPr/>
          <p:nvPr/>
        </p:nvSpPr>
        <p:spPr>
          <a:xfrm>
            <a:off x="2637993" y="3287055"/>
            <a:ext cx="2462646" cy="1974491"/>
          </a:xfrm>
          <a:prstGeom prst="roundRect">
            <a:avLst/>
          </a:prstGeom>
          <a:solidFill>
            <a:srgbClr val="EFD97E"/>
          </a:solidFill>
          <a:ln>
            <a:solidFill>
              <a:srgbClr val="EFD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Session Three: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ctr"/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write rules from number patterns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60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5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</a:t>
            </a:r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identify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a rule for a number pattern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3" b="2827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HelloFickleJuice" panose="02000603000000000000" pitchFamily="2" charset="0"/>
                <a:ea typeface="HelloFickleJuice" panose="02000603000000000000" pitchFamily="2" charset="0"/>
              </a:rPr>
              <a:t>Session One</a:t>
            </a:r>
          </a:p>
        </p:txBody>
      </p:sp>
    </p:spTree>
    <p:extLst>
      <p:ext uri="{BB962C8B-B14F-4D97-AF65-F5344CB8AC3E}">
        <p14:creationId xmlns:p14="http://schemas.microsoft.com/office/powerpoint/2010/main" val="76190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361282"/>
            <a:ext cx="8021341" cy="721070"/>
          </a:xfrm>
        </p:spPr>
        <p:txBody>
          <a:bodyPr>
            <a:noAutofit/>
          </a:bodyPr>
          <a:lstStyle/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identify a rule for a number pattern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2495513"/>
            <a:ext cx="8095986" cy="294100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do you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see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, observe or notice about this pattern?</a:t>
            </a: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rule might this pattern be following? Is there more than one? Explain. </a:t>
            </a: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If we apply this rule, what would the next number in the sequence be? How do you know?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987136" y="1226127"/>
            <a:ext cx="862446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5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2240972" y="1226127"/>
            <a:ext cx="862446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10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3494808" y="1226127"/>
            <a:ext cx="862446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15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4741716" y="1226127"/>
            <a:ext cx="862446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20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6040578" y="1226127"/>
            <a:ext cx="862446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25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7339440" y="1226127"/>
            <a:ext cx="862446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30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BAE9F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Activating Prior Knowledge</a:t>
            </a:r>
          </a:p>
        </p:txBody>
      </p:sp>
    </p:spTree>
    <p:extLst>
      <p:ext uri="{BB962C8B-B14F-4D97-AF65-F5344CB8AC3E}">
        <p14:creationId xmlns:p14="http://schemas.microsoft.com/office/powerpoint/2010/main" val="18646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14824"/>
            <a:ext cx="8021340" cy="1567543"/>
          </a:xfrm>
        </p:spPr>
        <p:txBody>
          <a:bodyPr>
            <a:normAutofit fontScale="92500" lnSpcReduction="20000"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Independent Investigation: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do you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see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, observe or notice about each of these patterns?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operation is being used to generate the next term, e.g. the rule may be </a:t>
            </a: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add 4 each time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or </a:t>
            </a: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multiply by two each time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6" y="288546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identify a rule for a number pattern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BAE9F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Building Explanations &amp; Reasoning with Evidence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2296"/>
              </p:ext>
            </p:extLst>
          </p:nvPr>
        </p:nvGraphicFramePr>
        <p:xfrm>
          <a:off x="557645" y="2404917"/>
          <a:ext cx="8388927" cy="4357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664">
                  <a:extLst>
                    <a:ext uri="{9D8B030D-6E8A-4147-A177-3AD203B41FA5}">
                      <a16:colId xmlns:a16="http://schemas.microsoft.com/office/drawing/2014/main" val="1638979855"/>
                    </a:ext>
                  </a:extLst>
                </a:gridCol>
                <a:gridCol w="3988954">
                  <a:extLst>
                    <a:ext uri="{9D8B030D-6E8A-4147-A177-3AD203B41FA5}">
                      <a16:colId xmlns:a16="http://schemas.microsoft.com/office/drawing/2014/main" val="3987140048"/>
                    </a:ext>
                  </a:extLst>
                </a:gridCol>
                <a:gridCol w="2796309">
                  <a:extLst>
                    <a:ext uri="{9D8B030D-6E8A-4147-A177-3AD203B41FA5}">
                      <a16:colId xmlns:a16="http://schemas.microsoft.com/office/drawing/2014/main" val="4139696743"/>
                    </a:ext>
                  </a:extLst>
                </a:gridCol>
              </a:tblGrid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Pattern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Pattern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Rule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2022762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0 2 4 6 8 10 12 14 16 18 20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403365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Two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0 3 6 9 12 15 18 21 24 27 30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1564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Three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18 16 14 12 10 8 6 4 2 0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6318089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Four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2 4 8 16 32 64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249403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Five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24 12 6 3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98665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Six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6 11 16 21 26 31 36 41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20780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Seven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32 29 26 23 20 17 14 11 8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97691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2 6 18 54 162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148287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Nine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270 90 30 10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1549321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Ten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52 47 42 37 32 27 22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379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4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184987"/>
            <a:ext cx="8021340" cy="5475585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Exit Ticket: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Choose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two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of these sentence starters to answer about today’s lesson.</a:t>
            </a:r>
          </a:p>
          <a:p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Today I learnt… 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This connected to what I already knew because…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This extended what I knew by…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One thing that still puzzles me is…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5" y="361282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identify a rule for a number pattern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BAE9F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Reflecting on Learning</a:t>
            </a:r>
          </a:p>
        </p:txBody>
      </p:sp>
    </p:spTree>
    <p:extLst>
      <p:ext uri="{BB962C8B-B14F-4D97-AF65-F5344CB8AC3E}">
        <p14:creationId xmlns:p14="http://schemas.microsoft.com/office/powerpoint/2010/main" val="40467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create a number pattern based on a rule.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6" b="2499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HelloFickleJuice" panose="02000603000000000000" pitchFamily="2" charset="0"/>
                <a:ea typeface="HelloFickleJuice" panose="02000603000000000000" pitchFamily="2" charset="0"/>
              </a:rPr>
              <a:t>Session Two</a:t>
            </a:r>
          </a:p>
        </p:txBody>
      </p:sp>
    </p:spTree>
    <p:extLst>
      <p:ext uri="{BB962C8B-B14F-4D97-AF65-F5344CB8AC3E}">
        <p14:creationId xmlns:p14="http://schemas.microsoft.com/office/powerpoint/2010/main" val="24598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50" y="2948472"/>
            <a:ext cx="8021340" cy="37042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If this is the rule, what might the pattern look like?</a:t>
            </a: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Pairs: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create a pattern that follows this rule.</a:t>
            </a:r>
            <a:endParaRPr lang="en-AU" u="sng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5" y="361282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create a number pattern based on a rule.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67CAA"/>
          </a:solidFill>
          <a:ln>
            <a:solidFill>
              <a:srgbClr val="FA386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Activating Prior Knowledge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2368074" y="1082352"/>
            <a:ext cx="4821382" cy="1070264"/>
          </a:xfrm>
          <a:prstGeom prst="roundRect">
            <a:avLst/>
          </a:prstGeom>
          <a:solidFill>
            <a:srgbClr val="FA386D"/>
          </a:solidFill>
          <a:ln>
            <a:solidFill>
              <a:srgbClr val="FA3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400" dirty="0">
                <a:latin typeface="FSFFatBottom" panose="02000603000000000000" pitchFamily="2" charset="0"/>
                <a:ea typeface="FSFFatBottom" panose="02000603000000000000" pitchFamily="2" charset="0"/>
              </a:rPr>
              <a:t>Add 10</a:t>
            </a:r>
          </a:p>
        </p:txBody>
      </p:sp>
    </p:spTree>
    <p:extLst>
      <p:ext uri="{BB962C8B-B14F-4D97-AF65-F5344CB8AC3E}">
        <p14:creationId xmlns:p14="http://schemas.microsoft.com/office/powerpoint/2010/main" val="10943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14824"/>
            <a:ext cx="8021340" cy="1567543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Independent Investigation: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Create </a:t>
            </a:r>
            <a:r>
              <a:rPr lang="en-AU" sz="3200" b="1" dirty="0">
                <a:latin typeface="FSFFatBottom" panose="02000603000000000000" pitchFamily="2" charset="0"/>
                <a:ea typeface="FSFFatBottom" panose="02000603000000000000" pitchFamily="2" charset="0"/>
              </a:rPr>
              <a:t>3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different number patterns based on each one of these rules.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6" y="288546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identify a rule for a number pattern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67CAA"/>
          </a:solidFill>
          <a:ln>
            <a:solidFill>
              <a:srgbClr val="FA386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Building Explanations &amp; Reasoning with Evidence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97743163"/>
              </p:ext>
            </p:extLst>
          </p:nvPr>
        </p:nvGraphicFramePr>
        <p:xfrm>
          <a:off x="836096" y="2207490"/>
          <a:ext cx="7953340" cy="444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7928264" y="-1"/>
            <a:ext cx="1215736" cy="11118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Assessment</a:t>
            </a:r>
          </a:p>
          <a:p>
            <a:pPr algn="ctr"/>
            <a:r>
              <a:rPr lang="en-AU" sz="900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MA3-8NA</a:t>
            </a:r>
          </a:p>
        </p:txBody>
      </p:sp>
    </p:spTree>
    <p:extLst>
      <p:ext uri="{BB962C8B-B14F-4D97-AF65-F5344CB8AC3E}">
        <p14:creationId xmlns:p14="http://schemas.microsoft.com/office/powerpoint/2010/main" val="17120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1167</Words>
  <Application>Microsoft Office PowerPoint</Application>
  <PresentationFormat>On-screen Show (4:3)</PresentationFormat>
  <Paragraphs>264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Century Gothic</vt:lpstr>
      <vt:lpstr>Tw Cen MT Condensed</vt:lpstr>
      <vt:lpstr>Wingdings 3</vt:lpstr>
      <vt:lpstr>Tw Cen MT</vt:lpstr>
      <vt:lpstr>FSFFatBottom</vt:lpstr>
      <vt:lpstr>Wingdings</vt:lpstr>
      <vt:lpstr>FSFRainyFriday</vt:lpstr>
      <vt:lpstr>HelloFickleJuice</vt:lpstr>
      <vt:lpstr>Integral</vt:lpstr>
      <vt:lpstr>Patterns  and  Algebra II</vt:lpstr>
      <vt:lpstr>Teaching and Learning Sessions</vt:lpstr>
      <vt:lpstr>Session One</vt:lpstr>
      <vt:lpstr>We are learning to identify a rule for a number pattern </vt:lpstr>
      <vt:lpstr>PowerPoint Presentation</vt:lpstr>
      <vt:lpstr>PowerPoint Presentation</vt:lpstr>
      <vt:lpstr>Session Two</vt:lpstr>
      <vt:lpstr>PowerPoint Presentation</vt:lpstr>
      <vt:lpstr>PowerPoint Presentation</vt:lpstr>
      <vt:lpstr>PowerPoint Presentation</vt:lpstr>
      <vt:lpstr>PowerPoint Presentation</vt:lpstr>
      <vt:lpstr>Session Three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2017-03-19T06:55:15Z</dcterms:created>
  <dcterms:modified xsi:type="dcterms:W3CDTF">2017-07-17T10:16:28Z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