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1" r:id="rId2"/>
    <p:sldId id="322" r:id="rId3"/>
    <p:sldId id="307" r:id="rId4"/>
    <p:sldId id="308" r:id="rId5"/>
    <p:sldId id="310" r:id="rId6"/>
    <p:sldId id="313" r:id="rId7"/>
    <p:sldId id="319" r:id="rId8"/>
    <p:sldId id="315" r:id="rId9"/>
    <p:sldId id="316" r:id="rId10"/>
    <p:sldId id="32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92"/>
    <a:srgbClr val="FFE9C0"/>
    <a:srgbClr val="FCCC78"/>
    <a:srgbClr val="87A342"/>
    <a:srgbClr val="67CFF6"/>
    <a:srgbClr val="AEDDF7"/>
    <a:srgbClr val="B4E1F8"/>
    <a:srgbClr val="384595"/>
    <a:srgbClr val="7FDBF8"/>
    <a:srgbClr val="59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598" autoAdjust="0"/>
  </p:normalViewPr>
  <p:slideViewPr>
    <p:cSldViewPr snapToGrid="0" snapToObjects="1">
      <p:cViewPr>
        <p:scale>
          <a:sx n="81" d="100"/>
          <a:sy n="81" d="100"/>
        </p:scale>
        <p:origin x="-104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3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4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7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5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5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1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0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E4F-D048-484D-9FDD-D8151D4CD833}" type="datetimeFigureOut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D63D7-18F7-F54D-8CA5-2CDA203C7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6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375" y="223607"/>
            <a:ext cx="2747503" cy="830997"/>
          </a:xfrm>
          <a:prstGeom prst="rect">
            <a:avLst/>
          </a:prstGeom>
          <a:solidFill>
            <a:srgbClr val="59C8F5"/>
          </a:solidFill>
          <a:ln w="28575" cmpd="sng">
            <a:solidFill>
              <a:srgbClr val="7FDBF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Reading Clusters 1-8 </a:t>
            </a:r>
          </a:p>
          <a:p>
            <a:pPr algn="ctr"/>
            <a:r>
              <a:rPr lang="en-US" sz="2400" b="1" dirty="0" smtClean="0"/>
              <a:t>Learning Intentions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32727" y="6299111"/>
            <a:ext cx="3185460" cy="400110"/>
          </a:xfrm>
          <a:prstGeom prst="rect">
            <a:avLst/>
          </a:prstGeom>
          <a:solidFill>
            <a:srgbClr val="FFE9C0"/>
          </a:solidFill>
          <a:ln w="28575" cmpd="sng">
            <a:solidFill>
              <a:srgbClr val="FCCC78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Created </a:t>
            </a:r>
            <a:r>
              <a:rPr lang="en-US" sz="2000" dirty="0" smtClean="0"/>
              <a:t>by Shellie Tancred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9825" y="3040725"/>
            <a:ext cx="2757485" cy="738664"/>
          </a:xfrm>
          <a:prstGeom prst="rect">
            <a:avLst/>
          </a:prstGeom>
          <a:solidFill>
            <a:srgbClr val="7FDBF8"/>
          </a:solidFill>
          <a:ln w="28575" cmpd="sng">
            <a:solidFill>
              <a:srgbClr val="59C8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“Sail” through the Reading clusters</a:t>
            </a:r>
          </a:p>
          <a:p>
            <a:pPr algn="ctr"/>
            <a:r>
              <a:rPr lang="en-US" sz="1400" b="1" dirty="0" smtClean="0"/>
              <a:t>with </a:t>
            </a:r>
          </a:p>
          <a:p>
            <a:pPr algn="ctr"/>
            <a:r>
              <a:rPr lang="en-US" sz="1400" b="1" dirty="0" smtClean="0"/>
              <a:t>“Sailing” Learning Intentions!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8824" y="4492943"/>
            <a:ext cx="2853269" cy="1077218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Print</a:t>
            </a:r>
          </a:p>
          <a:p>
            <a:pPr algn="ctr"/>
            <a:r>
              <a:rPr lang="en-US" sz="1600" b="1" dirty="0" smtClean="0"/>
              <a:t>Laminate</a:t>
            </a:r>
          </a:p>
          <a:p>
            <a:pPr algn="ctr"/>
            <a:r>
              <a:rPr lang="en-US" sz="1600" b="1" dirty="0" smtClean="0"/>
              <a:t>Display</a:t>
            </a:r>
          </a:p>
          <a:p>
            <a:pPr algn="ctr"/>
            <a:r>
              <a:rPr lang="en-US" sz="1600" b="1" dirty="0" smtClean="0"/>
              <a:t>Embed into Teaching - Learning</a:t>
            </a:r>
            <a:endParaRPr lang="en-US" sz="1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80781" y="98585"/>
            <a:ext cx="5042356" cy="6622943"/>
            <a:chOff x="3725465" y="76278"/>
            <a:chExt cx="5042356" cy="66229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111156" y="76278"/>
              <a:ext cx="4656665" cy="662294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465" y="1302152"/>
              <a:ext cx="1246479" cy="2014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5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33" y="1364021"/>
            <a:ext cx="1830197" cy="163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7732" y="6422623"/>
            <a:ext cx="3185460" cy="307777"/>
          </a:xfrm>
          <a:prstGeom prst="rect">
            <a:avLst/>
          </a:prstGeom>
          <a:solidFill>
            <a:srgbClr val="FFE9C0"/>
          </a:solidFill>
          <a:ln w="28575" cmpd="sng">
            <a:solidFill>
              <a:srgbClr val="FCCC7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Graphics</a:t>
            </a:r>
            <a:r>
              <a:rPr lang="en-US" sz="1400" dirty="0" smtClean="0"/>
              <a:t> from </a:t>
            </a:r>
            <a:r>
              <a:rPr lang="en-US" sz="1400" dirty="0" err="1" smtClean="0"/>
              <a:t>Scrappin</a:t>
            </a:r>
            <a:r>
              <a:rPr lang="en-US" sz="1400" dirty="0" smtClean="0"/>
              <a:t> Doodles, </a:t>
            </a:r>
            <a:r>
              <a:rPr lang="en-US" sz="1400" dirty="0" err="1" smtClean="0"/>
              <a:t>iClip</a:t>
            </a:r>
            <a:r>
              <a:rPr lang="en-US" sz="1400" dirty="0" smtClean="0"/>
              <a:t> Art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09333" y="5691251"/>
            <a:ext cx="2953645" cy="400110"/>
          </a:xfrm>
          <a:prstGeom prst="rect">
            <a:avLst/>
          </a:prstGeom>
          <a:solidFill>
            <a:srgbClr val="FFE9C0"/>
          </a:solidFill>
          <a:ln w="28575" cmpd="sng">
            <a:solidFill>
              <a:srgbClr val="FCD59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Created </a:t>
            </a:r>
            <a:r>
              <a:rPr lang="en-US" sz="2000" dirty="0" smtClean="0"/>
              <a:t>by Shellie Tancred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67109" y="2908012"/>
            <a:ext cx="2757485" cy="738664"/>
          </a:xfrm>
          <a:prstGeom prst="rect">
            <a:avLst/>
          </a:prstGeom>
          <a:solidFill>
            <a:srgbClr val="7FDBF8"/>
          </a:solidFill>
          <a:ln w="28575" cmpd="sng">
            <a:solidFill>
              <a:srgbClr val="59C8F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“Sail” through the Reading clusters</a:t>
            </a:r>
          </a:p>
          <a:p>
            <a:pPr algn="ctr"/>
            <a:r>
              <a:rPr lang="en-US" sz="1400" b="1" dirty="0" smtClean="0"/>
              <a:t>with </a:t>
            </a:r>
          </a:p>
          <a:p>
            <a:pPr algn="ctr"/>
            <a:r>
              <a:rPr lang="en-US" sz="1400" b="1" dirty="0" smtClean="0"/>
              <a:t>“Sailing” Learning Intentions!</a:t>
            </a:r>
            <a:endParaRPr lang="en-US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9144" y="0"/>
            <a:ext cx="5292924" cy="6858000"/>
            <a:chOff x="59144" y="0"/>
            <a:chExt cx="5292924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513" y="0"/>
              <a:ext cx="4823555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4" y="2365209"/>
              <a:ext cx="1462928" cy="2364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6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2499" y="1486747"/>
            <a:ext cx="2712400" cy="2418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9087" y="3905697"/>
            <a:ext cx="7163704" cy="2554545"/>
          </a:xfrm>
          <a:prstGeom prst="rect">
            <a:avLst/>
          </a:prstGeom>
          <a:solidFill>
            <a:srgbClr val="67CFF6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/>
              <a:t>Recognise</a:t>
            </a:r>
            <a:r>
              <a:rPr lang="en-US" sz="3200" dirty="0" smtClean="0"/>
              <a:t> my name </a:t>
            </a:r>
          </a:p>
          <a:p>
            <a:r>
              <a:rPr lang="en-US" sz="3200" dirty="0" smtClean="0"/>
              <a:t>Join in shared reading with repeated parts Look at books and other print material </a:t>
            </a:r>
          </a:p>
          <a:p>
            <a:r>
              <a:rPr lang="en-US" sz="3200" dirty="0" smtClean="0"/>
              <a:t>Tell a story using pictures </a:t>
            </a:r>
          </a:p>
          <a:p>
            <a:r>
              <a:rPr lang="en-US" sz="3200" dirty="0" smtClean="0"/>
              <a:t>Try to read words in the environment 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662410" y="4102519"/>
            <a:ext cx="235215" cy="188011"/>
          </a:xfrm>
          <a:prstGeom prst="ellipse">
            <a:avLst/>
          </a:prstGeom>
          <a:solidFill>
            <a:srgbClr val="FEC24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410" y="4574599"/>
            <a:ext cx="235215" cy="188011"/>
          </a:xfrm>
          <a:prstGeom prst="ellipse">
            <a:avLst/>
          </a:prstGeom>
          <a:solidFill>
            <a:srgbClr val="E74507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2410" y="5067079"/>
            <a:ext cx="235215" cy="188011"/>
          </a:xfrm>
          <a:prstGeom prst="ellipse">
            <a:avLst/>
          </a:prstGeom>
          <a:solidFill>
            <a:srgbClr val="FEC24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5" y="1486747"/>
            <a:ext cx="2712400" cy="241895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0704" y="137231"/>
            <a:ext cx="3439023" cy="584775"/>
          </a:xfrm>
          <a:prstGeom prst="rect">
            <a:avLst/>
          </a:prstGeom>
          <a:solidFill>
            <a:srgbClr val="FEC24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37321" y="3320922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8" name="Oval 17"/>
          <p:cNvSpPr/>
          <p:nvPr/>
        </p:nvSpPr>
        <p:spPr>
          <a:xfrm>
            <a:off x="662996" y="5559559"/>
            <a:ext cx="235215" cy="188011"/>
          </a:xfrm>
          <a:prstGeom prst="ellipse">
            <a:avLst/>
          </a:prstGeom>
          <a:solidFill>
            <a:srgbClr val="E74507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2996" y="6052039"/>
            <a:ext cx="235215" cy="188011"/>
          </a:xfrm>
          <a:prstGeom prst="ellipse">
            <a:avLst/>
          </a:prstGeom>
          <a:solidFill>
            <a:srgbClr val="FEC24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7416" y="807080"/>
            <a:ext cx="2837778" cy="27775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4" y="807080"/>
            <a:ext cx="2837778" cy="277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2105" y="3570767"/>
            <a:ext cx="7683754" cy="3108544"/>
          </a:xfrm>
          <a:prstGeom prst="rect">
            <a:avLst/>
          </a:prstGeom>
          <a:solidFill>
            <a:srgbClr val="A7E1F1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Read </a:t>
            </a:r>
            <a:r>
              <a:rPr lang="en-US" sz="2800" dirty="0"/>
              <a:t>one or two words in the environment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some words in a sentence correctly </a:t>
            </a:r>
          </a:p>
          <a:p>
            <a:r>
              <a:rPr lang="en-US" sz="2800" dirty="0" smtClean="0"/>
              <a:t>Hold </a:t>
            </a:r>
            <a:r>
              <a:rPr lang="en-US" sz="2800" dirty="0"/>
              <a:t>a book the right way up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ell </a:t>
            </a:r>
            <a:r>
              <a:rPr lang="en-US" sz="2800" dirty="0"/>
              <a:t>the difference between words and pictures 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oint </a:t>
            </a:r>
            <a:r>
              <a:rPr lang="en-US" sz="2800" dirty="0"/>
              <a:t>to each word as I read it </a:t>
            </a:r>
            <a:endParaRPr lang="en-US" sz="2800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some common words in simple books </a:t>
            </a:r>
            <a:r>
              <a:rPr lang="en-US" sz="2800" dirty="0" err="1">
                <a:solidFill>
                  <a:srgbClr val="FF0000"/>
                </a:solidFill>
              </a:rPr>
              <a:t>eg</a:t>
            </a:r>
            <a:r>
              <a:rPr lang="en-US" sz="2800" dirty="0"/>
              <a:t> my, I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with fluency and rhythm some of the time </a:t>
            </a:r>
          </a:p>
        </p:txBody>
      </p:sp>
      <p:sp>
        <p:nvSpPr>
          <p:cNvPr id="7" name="Oval 6"/>
          <p:cNvSpPr/>
          <p:nvPr/>
        </p:nvSpPr>
        <p:spPr>
          <a:xfrm>
            <a:off x="513526" y="3811365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672" y="4629045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672" y="5043765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526" y="5475765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3526" y="5907765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3526" y="6339765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0704" y="137231"/>
            <a:ext cx="3439023" cy="584775"/>
          </a:xfrm>
          <a:prstGeom prst="rect">
            <a:avLst/>
          </a:prstGeom>
          <a:solidFill>
            <a:srgbClr val="FEC24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40243" y="2985992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8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84" y="3115304"/>
            <a:ext cx="6702028" cy="3539430"/>
          </a:xfrm>
          <a:prstGeom prst="rect">
            <a:avLst/>
          </a:prstGeom>
          <a:solidFill>
            <a:srgbClr val="FFE9C0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one or more sentences correctly in the </a:t>
            </a:r>
            <a:r>
              <a:rPr lang="en-US" sz="2800" dirty="0" smtClean="0"/>
              <a:t>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environment </a:t>
            </a:r>
            <a:endParaRPr lang="en-US" sz="2800" dirty="0"/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one or more sentences correctly in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simple </a:t>
            </a:r>
            <a:r>
              <a:rPr lang="en-US" sz="2800" dirty="0"/>
              <a:t>books 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the context to predict meaning in books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words by sounding out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more simple books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with fluency and rhythm more often </a:t>
            </a:r>
          </a:p>
        </p:txBody>
      </p:sp>
      <p:sp>
        <p:nvSpPr>
          <p:cNvPr id="7" name="Oval 6"/>
          <p:cNvSpPr/>
          <p:nvPr/>
        </p:nvSpPr>
        <p:spPr>
          <a:xfrm>
            <a:off x="278373" y="3233108"/>
            <a:ext cx="235215" cy="188011"/>
          </a:xfrm>
          <a:prstGeom prst="ellipse">
            <a:avLst/>
          </a:prstGeom>
          <a:solidFill>
            <a:srgbClr val="3744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0379" y="4157239"/>
            <a:ext cx="235215" cy="188011"/>
          </a:xfrm>
          <a:prstGeom prst="ellipse">
            <a:avLst/>
          </a:prstGeom>
          <a:solidFill>
            <a:srgbClr val="F8B724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374" y="5000839"/>
            <a:ext cx="235215" cy="188011"/>
          </a:xfrm>
          <a:prstGeom prst="ellipse">
            <a:avLst/>
          </a:prstGeom>
          <a:solidFill>
            <a:srgbClr val="3744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374" y="5415559"/>
            <a:ext cx="235215" cy="188011"/>
          </a:xfrm>
          <a:prstGeom prst="ellipse">
            <a:avLst/>
          </a:prstGeom>
          <a:solidFill>
            <a:srgbClr val="F8B724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374" y="5847559"/>
            <a:ext cx="235215" cy="188011"/>
          </a:xfrm>
          <a:prstGeom prst="ellipse">
            <a:avLst/>
          </a:prstGeom>
          <a:solidFill>
            <a:srgbClr val="3744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8374" y="6253639"/>
            <a:ext cx="235215" cy="188011"/>
          </a:xfrm>
          <a:prstGeom prst="ellipse">
            <a:avLst/>
          </a:prstGeom>
          <a:solidFill>
            <a:srgbClr val="F8B724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60704" y="137231"/>
            <a:ext cx="3439023" cy="584775"/>
          </a:xfrm>
          <a:prstGeom prst="rect">
            <a:avLst/>
          </a:prstGeom>
          <a:solidFill>
            <a:srgbClr val="F8B724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3589" y="2481200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73" y="431903"/>
            <a:ext cx="3771483" cy="2683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7446" y="2463899"/>
            <a:ext cx="1948168" cy="429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916" y="147231"/>
            <a:ext cx="3146694" cy="396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4584" y="4128710"/>
            <a:ext cx="7675638" cy="2246769"/>
          </a:xfrm>
          <a:prstGeom prst="rect">
            <a:avLst/>
          </a:prstGeom>
          <a:solidFill>
            <a:srgbClr val="AEE1F6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most/all of a more difficult book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with fluency and rhythm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top </a:t>
            </a:r>
            <a:r>
              <a:rPr lang="en-US" sz="2800" dirty="0"/>
              <a:t>reading when I make a mistake and it doesn’t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make </a:t>
            </a:r>
            <a:r>
              <a:rPr lang="en-US" sz="2800" dirty="0"/>
              <a:t>sense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aloud with fluency and intonation </a:t>
            </a:r>
          </a:p>
        </p:txBody>
      </p:sp>
      <p:sp>
        <p:nvSpPr>
          <p:cNvPr id="7" name="Oval 6"/>
          <p:cNvSpPr/>
          <p:nvPr/>
        </p:nvSpPr>
        <p:spPr>
          <a:xfrm>
            <a:off x="300694" y="5979634"/>
            <a:ext cx="235215" cy="188011"/>
          </a:xfrm>
          <a:prstGeom prst="ellipse">
            <a:avLst/>
          </a:prstGeom>
          <a:solidFill>
            <a:srgbClr val="16B5F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0694" y="5215159"/>
            <a:ext cx="235215" cy="188011"/>
          </a:xfrm>
          <a:prstGeom prst="ellipse">
            <a:avLst/>
          </a:prstGeom>
          <a:solidFill>
            <a:srgbClr val="16B5F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0694" y="4732354"/>
            <a:ext cx="235215" cy="188011"/>
          </a:xfrm>
          <a:prstGeom prst="ellipse">
            <a:avLst/>
          </a:prstGeom>
          <a:solidFill>
            <a:srgbClr val="16B5F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0694" y="4308994"/>
            <a:ext cx="235215" cy="188011"/>
          </a:xfrm>
          <a:prstGeom prst="ellipse">
            <a:avLst/>
          </a:prstGeom>
          <a:solidFill>
            <a:srgbClr val="16B5F1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704" y="322426"/>
            <a:ext cx="3439023" cy="584775"/>
          </a:xfrm>
          <a:prstGeom prst="rect">
            <a:avLst/>
          </a:prstGeom>
          <a:solidFill>
            <a:srgbClr val="FEC24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673" y="3448932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959" y="1502623"/>
            <a:ext cx="2325932" cy="37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0704" y="137231"/>
            <a:ext cx="3439023" cy="584775"/>
          </a:xfrm>
          <a:prstGeom prst="rect">
            <a:avLst/>
          </a:prstGeom>
          <a:solidFill>
            <a:srgbClr val="FEC24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0" y="629204"/>
            <a:ext cx="3590431" cy="2319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79535" y="-10611"/>
            <a:ext cx="1954797" cy="27792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7719" y="2768667"/>
            <a:ext cx="7675638" cy="3970318"/>
          </a:xfrm>
          <a:prstGeom prst="rect">
            <a:avLst/>
          </a:prstGeom>
          <a:solidFill>
            <a:srgbClr val="D3BD98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books with different kinds of sentences </a:t>
            </a:r>
          </a:p>
          <a:p>
            <a:r>
              <a:rPr lang="en-US" sz="2800" dirty="0"/>
              <a:t>I can read books with several lines of text per page </a:t>
            </a:r>
          </a:p>
          <a:p>
            <a:r>
              <a:rPr lang="en-US" sz="2800" dirty="0" err="1"/>
              <a:t>R</a:t>
            </a:r>
            <a:r>
              <a:rPr lang="en-US" sz="2800" dirty="0" err="1" smtClean="0"/>
              <a:t>ecognise</a:t>
            </a:r>
            <a:r>
              <a:rPr lang="en-US" sz="2800" dirty="0" smtClean="0"/>
              <a:t> </a:t>
            </a:r>
            <a:r>
              <a:rPr lang="en-US" sz="2800" dirty="0"/>
              <a:t>and work out unknown words quickly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when </a:t>
            </a:r>
            <a:r>
              <a:rPr lang="en-US" sz="2800" dirty="0"/>
              <a:t>reading 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top </a:t>
            </a:r>
            <a:r>
              <a:rPr lang="en-US" sz="2800" dirty="0"/>
              <a:t>reading when I make a mistake and try to fix it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fluently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accurately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using punctuation </a:t>
            </a:r>
            <a:r>
              <a:rPr lang="en-US" sz="2800" dirty="0" err="1"/>
              <a:t>eg</a:t>
            </a:r>
            <a:r>
              <a:rPr lang="en-US" sz="2800" dirty="0"/>
              <a:t> take a breath at a full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stop</a:t>
            </a:r>
            <a:r>
              <a:rPr lang="en-US" sz="2800" dirty="0"/>
              <a:t>, take a quick rest at a comma </a:t>
            </a:r>
          </a:p>
        </p:txBody>
      </p:sp>
      <p:sp>
        <p:nvSpPr>
          <p:cNvPr id="7" name="Oval 6"/>
          <p:cNvSpPr/>
          <p:nvPr/>
        </p:nvSpPr>
        <p:spPr>
          <a:xfrm>
            <a:off x="743435" y="2949010"/>
            <a:ext cx="235215" cy="188011"/>
          </a:xfrm>
          <a:prstGeom prst="ellipse">
            <a:avLst/>
          </a:prstGeom>
          <a:solidFill>
            <a:srgbClr val="735536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3435" y="3386530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435" y="3844450"/>
            <a:ext cx="235215" cy="188011"/>
          </a:xfrm>
          <a:prstGeom prst="ellipse">
            <a:avLst/>
          </a:prstGeom>
          <a:solidFill>
            <a:srgbClr val="735536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5778" y="4665250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4692" y="5088610"/>
            <a:ext cx="235215" cy="188011"/>
          </a:xfrm>
          <a:prstGeom prst="ellipse">
            <a:avLst/>
          </a:prstGeom>
          <a:solidFill>
            <a:srgbClr val="735536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5778" y="5503330"/>
            <a:ext cx="235215" cy="1880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4692" y="5949490"/>
            <a:ext cx="235215" cy="188011"/>
          </a:xfrm>
          <a:prstGeom prst="ellipse">
            <a:avLst/>
          </a:prstGeom>
          <a:solidFill>
            <a:srgbClr val="735536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6926" y="2183892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531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" y="1157738"/>
            <a:ext cx="2128600" cy="2083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33" y="60822"/>
            <a:ext cx="2263055" cy="32476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0453" y="3212898"/>
            <a:ext cx="7914653" cy="3539430"/>
          </a:xfrm>
          <a:prstGeom prst="rect">
            <a:avLst/>
          </a:prstGeom>
          <a:solidFill>
            <a:srgbClr val="E2F7FF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that different types of text means that I might need to read it a different way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eg</a:t>
            </a:r>
            <a:r>
              <a:rPr lang="en-US" sz="2800" dirty="0" smtClean="0"/>
              <a:t> </a:t>
            </a:r>
            <a:r>
              <a:rPr lang="en-US" sz="2800" dirty="0"/>
              <a:t>books left to right, factual texts </a:t>
            </a:r>
            <a:r>
              <a:rPr lang="en-US" sz="2800" dirty="0" smtClean="0"/>
              <a:t>with </a:t>
            </a:r>
            <a:r>
              <a:rPr lang="en-US" sz="2800" dirty="0"/>
              <a:t>a diagram </a:t>
            </a:r>
            <a:endParaRPr lang="en-US" sz="2800" dirty="0" smtClean="0"/>
          </a:p>
          <a:p>
            <a:r>
              <a:rPr lang="en-US" sz="2800" dirty="0"/>
              <a:t>F</a:t>
            </a:r>
            <a:r>
              <a:rPr lang="en-US" sz="2800" dirty="0" smtClean="0"/>
              <a:t>ix </a:t>
            </a:r>
            <a:r>
              <a:rPr lang="en-US" sz="2800" dirty="0"/>
              <a:t>my mistakes when reading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aloud with fluency and phrasing 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changes when reading aloud to enhance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meaning </a:t>
            </a:r>
            <a:r>
              <a:rPr lang="en-US" sz="2800" dirty="0"/>
              <a:t>and expression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eg</a:t>
            </a:r>
            <a:r>
              <a:rPr lang="en-US" sz="2800" dirty="0" smtClean="0"/>
              <a:t> </a:t>
            </a:r>
            <a:r>
              <a:rPr lang="en-US" sz="2800" dirty="0"/>
              <a:t>speed, volume, pitch and pronunciation </a:t>
            </a:r>
          </a:p>
        </p:txBody>
      </p:sp>
      <p:sp>
        <p:nvSpPr>
          <p:cNvPr id="6" name="Oval 5"/>
          <p:cNvSpPr/>
          <p:nvPr/>
        </p:nvSpPr>
        <p:spPr>
          <a:xfrm>
            <a:off x="774854" y="3385485"/>
            <a:ext cx="235215" cy="188011"/>
          </a:xfrm>
          <a:prstGeom prst="ellipse">
            <a:avLst/>
          </a:prstGeom>
          <a:solidFill>
            <a:srgbClr val="3845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4854" y="4657965"/>
            <a:ext cx="235215" cy="188011"/>
          </a:xfrm>
          <a:prstGeom prst="ellipse">
            <a:avLst/>
          </a:prstGeom>
          <a:solidFill>
            <a:srgbClr val="3845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4854" y="5081325"/>
            <a:ext cx="235215" cy="188011"/>
          </a:xfrm>
          <a:prstGeom prst="ellipse">
            <a:avLst/>
          </a:prstGeom>
          <a:solidFill>
            <a:srgbClr val="3845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4854" y="5504685"/>
            <a:ext cx="235215" cy="188011"/>
          </a:xfrm>
          <a:prstGeom prst="ellipse">
            <a:avLst/>
          </a:prstGeom>
          <a:solidFill>
            <a:srgbClr val="384595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7786" y="151049"/>
            <a:ext cx="3439023" cy="584775"/>
          </a:xfrm>
          <a:prstGeom prst="rect">
            <a:avLst/>
          </a:prstGeom>
          <a:solidFill>
            <a:srgbClr val="7FDBF8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86734" y="2642311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581">
            <a:off x="2314847" y="1461162"/>
            <a:ext cx="1180643" cy="14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34481" y="102833"/>
            <a:ext cx="2610091" cy="2327709"/>
            <a:chOff x="3834481" y="102833"/>
            <a:chExt cx="2610091" cy="232770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80"/>
            <a:stretch/>
          </p:blipFill>
          <p:spPr>
            <a:xfrm>
              <a:off x="5522407" y="561057"/>
              <a:ext cx="693197" cy="11516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481" y="102833"/>
              <a:ext cx="2610091" cy="2327709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58915" y="2279229"/>
            <a:ext cx="7865839" cy="4401205"/>
          </a:xfrm>
          <a:prstGeom prst="rect">
            <a:avLst/>
          </a:prstGeom>
          <a:gradFill flip="none" rotWithShape="1">
            <a:gsLst>
              <a:gs pos="38000">
                <a:srgbClr val="67CFF6"/>
              </a:gs>
              <a:gs pos="90000">
                <a:srgbClr val="FFE9C0"/>
              </a:gs>
              <a:gs pos="49000">
                <a:srgbClr val="AEDDF7"/>
              </a:gs>
            </a:gsLst>
            <a:lin ang="2700000" scaled="1"/>
            <a:tileRect/>
          </a:gra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how illustrations help the meaning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of </a:t>
            </a:r>
            <a:r>
              <a:rPr lang="en-US" sz="2800" dirty="0"/>
              <a:t>the text 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how diagrams, tables, maps and graphs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help </a:t>
            </a:r>
            <a:r>
              <a:rPr lang="en-US" sz="2800" dirty="0"/>
              <a:t>the meaning of the text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utomatically </a:t>
            </a:r>
            <a:r>
              <a:rPr lang="en-US" sz="2800" dirty="0"/>
              <a:t>use a variety of strategies to help me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read </a:t>
            </a:r>
            <a:r>
              <a:rPr lang="en-US" sz="2800" dirty="0"/>
              <a:t>fluently and with phrasing </a:t>
            </a:r>
            <a:endParaRPr lang="en-US" sz="2800" dirty="0" smtClean="0"/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eg</a:t>
            </a:r>
            <a:r>
              <a:rPr lang="en-US" sz="2800" dirty="0" smtClean="0"/>
              <a:t> </a:t>
            </a:r>
            <a:r>
              <a:rPr lang="en-US" sz="2800" dirty="0"/>
              <a:t>meaning, grammar and letter/sound match ups.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different texts in different ways </a:t>
            </a:r>
            <a:endParaRPr lang="en-US" sz="2800" dirty="0" smtClean="0"/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eg</a:t>
            </a:r>
            <a:r>
              <a:rPr lang="en-US" sz="2800" dirty="0" smtClean="0"/>
              <a:t> </a:t>
            </a:r>
            <a:r>
              <a:rPr lang="en-US" sz="2800" dirty="0"/>
              <a:t>books left to right, factual texts with a diagram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hange </a:t>
            </a:r>
            <a:r>
              <a:rPr lang="en-US" sz="2800" dirty="0"/>
              <a:t>my expression when reading aloud </a:t>
            </a:r>
          </a:p>
        </p:txBody>
      </p:sp>
      <p:sp>
        <p:nvSpPr>
          <p:cNvPr id="7" name="Oval 6"/>
          <p:cNvSpPr/>
          <p:nvPr/>
        </p:nvSpPr>
        <p:spPr>
          <a:xfrm>
            <a:off x="320819" y="3342115"/>
            <a:ext cx="235215" cy="1880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9921" y="4166349"/>
            <a:ext cx="235215" cy="1880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0819" y="5465357"/>
            <a:ext cx="235215" cy="1880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819" y="2430542"/>
            <a:ext cx="235215" cy="1880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704" y="137231"/>
            <a:ext cx="3439023" cy="584775"/>
          </a:xfrm>
          <a:prstGeom prst="rect">
            <a:avLst/>
          </a:prstGeom>
          <a:solidFill>
            <a:srgbClr val="67CFF6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E7450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Cluster 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5136" y="1694454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</a:t>
            </a:r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63603" y="260301"/>
            <a:ext cx="1580397" cy="348587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29921" y="6291985"/>
            <a:ext cx="235215" cy="18801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548" y="259958"/>
            <a:ext cx="2268115" cy="2861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75" y="423286"/>
            <a:ext cx="2581098" cy="25263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30767" y="2964160"/>
            <a:ext cx="7538671" cy="3539430"/>
          </a:xfrm>
          <a:prstGeom prst="rect">
            <a:avLst/>
          </a:prstGeom>
          <a:solidFill>
            <a:srgbClr val="F8CE2C"/>
          </a:solidFill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more difficult texts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more difficult texts with less familiar content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and </a:t>
            </a:r>
            <a:r>
              <a:rPr lang="en-US" sz="2800" dirty="0"/>
              <a:t>vocabulary 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ead </a:t>
            </a:r>
            <a:r>
              <a:rPr lang="en-US" sz="2800" dirty="0"/>
              <a:t>more difficult texts with longer descriptions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ngage </a:t>
            </a:r>
            <a:r>
              <a:rPr lang="en-US" sz="2800" dirty="0"/>
              <a:t>with longer literary and factual texts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ngage </a:t>
            </a:r>
            <a:r>
              <a:rPr lang="en-US" sz="2800" dirty="0"/>
              <a:t>with more difficult literary and </a:t>
            </a:r>
            <a:r>
              <a:rPr lang="en-US" sz="2800" dirty="0" smtClean="0"/>
              <a:t>factual </a:t>
            </a:r>
            <a:r>
              <a:rPr lang="en-US" sz="2800" dirty="0"/>
              <a:t>texts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ngage </a:t>
            </a:r>
            <a:r>
              <a:rPr lang="en-US" sz="2800" dirty="0"/>
              <a:t>with literary and factual texts for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at </a:t>
            </a:r>
            <a:r>
              <a:rPr lang="en-US" sz="2800" dirty="0"/>
              <a:t>least 10 </a:t>
            </a:r>
            <a:r>
              <a:rPr lang="en-US" sz="2800" dirty="0" err="1" smtClean="0"/>
              <a:t>mins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815448" y="3120989"/>
            <a:ext cx="235215" cy="188011"/>
          </a:xfrm>
          <a:prstGeom prst="ellipse">
            <a:avLst/>
          </a:prstGeom>
          <a:solidFill>
            <a:srgbClr val="87A34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5449" y="3568992"/>
            <a:ext cx="235215" cy="188011"/>
          </a:xfrm>
          <a:prstGeom prst="ellipse">
            <a:avLst/>
          </a:prstGeom>
          <a:solidFill>
            <a:srgbClr val="87A34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6396" y="4432992"/>
            <a:ext cx="235215" cy="188011"/>
          </a:xfrm>
          <a:prstGeom prst="ellipse">
            <a:avLst/>
          </a:prstGeom>
          <a:solidFill>
            <a:srgbClr val="87A34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449" y="5744995"/>
            <a:ext cx="235215" cy="188011"/>
          </a:xfrm>
          <a:prstGeom prst="ellipse">
            <a:avLst/>
          </a:prstGeom>
          <a:solidFill>
            <a:srgbClr val="87A34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32430"/>
            <a:ext cx="343902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Reading – Cluster 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8481" y="2379385"/>
            <a:ext cx="294541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am learning to: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03" y="506700"/>
            <a:ext cx="1806765" cy="244292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96396" y="4880995"/>
            <a:ext cx="235215" cy="188011"/>
          </a:xfrm>
          <a:prstGeom prst="ellipse">
            <a:avLst/>
          </a:prstGeom>
          <a:solidFill>
            <a:srgbClr val="87A34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6396" y="5287644"/>
            <a:ext cx="235215" cy="188011"/>
          </a:xfrm>
          <a:prstGeom prst="ellipse">
            <a:avLst/>
          </a:prstGeom>
          <a:solidFill>
            <a:srgbClr val="87A34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537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</dc:creator>
  <cp:lastModifiedBy>Karen</cp:lastModifiedBy>
  <cp:revision>437</cp:revision>
  <dcterms:created xsi:type="dcterms:W3CDTF">2015-09-26T23:37:50Z</dcterms:created>
  <dcterms:modified xsi:type="dcterms:W3CDTF">2017-05-31T01:54:42Z</dcterms:modified>
</cp:coreProperties>
</file>