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4"/>
  </p:sldMasterIdLst>
  <p:notesMasterIdLst>
    <p:notesMasterId r:id="rId45"/>
  </p:notesMasterIdLst>
  <p:sldIdLst>
    <p:sldId id="275"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94687" autoAdjust="0"/>
  </p:normalViewPr>
  <p:slideViewPr>
    <p:cSldViewPr snapToGrid="0">
      <p:cViewPr>
        <p:scale>
          <a:sx n="92" d="100"/>
          <a:sy n="92" d="100"/>
        </p:scale>
        <p:origin x="96" y="3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AA8329-31AA-4B44-BF99-664FCA3A7C1D}" type="datetimeFigureOut">
              <a:rPr lang="en-AU" smtClean="0"/>
              <a:t>13/07/2015</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7DBD97-D6A4-489C-ABE7-4BC9A5A6F330}" type="slidenum">
              <a:rPr lang="en-AU" smtClean="0"/>
              <a:t>‹#›</a:t>
            </a:fld>
            <a:endParaRPr lang="en-AU"/>
          </a:p>
        </p:txBody>
      </p:sp>
    </p:spTree>
    <p:extLst>
      <p:ext uri="{BB962C8B-B14F-4D97-AF65-F5344CB8AC3E}">
        <p14:creationId xmlns:p14="http://schemas.microsoft.com/office/powerpoint/2010/main" val="1824677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C7DBD97-D6A4-489C-ABE7-4BC9A5A6F330}" type="slidenum">
              <a:rPr lang="en-AU" smtClean="0"/>
              <a:t>1</a:t>
            </a:fld>
            <a:endParaRPr lang="en-AU"/>
          </a:p>
        </p:txBody>
      </p:sp>
    </p:spTree>
    <p:extLst>
      <p:ext uri="{BB962C8B-B14F-4D97-AF65-F5344CB8AC3E}">
        <p14:creationId xmlns:p14="http://schemas.microsoft.com/office/powerpoint/2010/main" val="2310432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2069C06D-4ED8-42C6-905D-CA84CA1B6CBF}" type="datetime2">
              <a:rPr lang="en-US" smtClean="0"/>
              <a:t>Monday, July 13, 2015</a:t>
            </a:fld>
            <a:endParaRPr lang="en-US" dirty="0"/>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1789C0F2-17E0-497A-9BBE-0C73201AAFE3}" type="slidenum">
              <a:rPr lang="en-US" smtClean="0"/>
              <a:pPr/>
              <a:t>‹#›</a:t>
            </a:fld>
            <a:endParaRPr lang="en-US" dirty="0"/>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0DAAFF-05B7-4C81-BD78-A1BD9D7F1170}" type="datetimeFigureOut">
              <a:rPr lang="en-AU" smtClean="0"/>
              <a:t>13/07/2015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776132D-6618-4402-A184-9892761530B3}"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0DAAFF-05B7-4C81-BD78-A1BD9D7F1170}" type="datetimeFigureOut">
              <a:rPr lang="en-AU" smtClean="0"/>
              <a:t>13/07/2015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776132D-6618-4402-A184-9892761530B3}"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CB1CAA-32CD-4B55-B92A-B8F0843CACF4}" type="datetime2">
              <a:rPr lang="en-US" smtClean="0"/>
              <a:t>Monday, July 13, 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0DAAFF-05B7-4C81-BD78-A1BD9D7F1170}" type="datetimeFigureOut">
              <a:rPr lang="en-AU" smtClean="0"/>
              <a:t>13/07/2015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776132D-6618-4402-A184-9892761530B3}"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70DAAFF-05B7-4C81-BD78-A1BD9D7F1170}" type="datetimeFigureOut">
              <a:rPr lang="en-AU" smtClean="0"/>
              <a:t>13/07/2015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776132D-6618-4402-A184-9892761530B3}" type="slidenum">
              <a:rPr lang="en-AU" smtClean="0"/>
              <a:t>‹#›</a:t>
            </a:fld>
            <a:endParaRPr lang="en-AU"/>
          </a:p>
        </p:txBody>
      </p:sp>
      <p:sp>
        <p:nvSpPr>
          <p:cNvPr id="9" name="Content Placeholder 8"/>
          <p:cNvSpPr>
            <a:spLocks noGrp="1"/>
          </p:cNvSpPr>
          <p:nvPr>
            <p:ph sz="quarter" idx="13"/>
          </p:nvPr>
        </p:nvSpPr>
        <p:spPr>
          <a:xfrm>
            <a:off x="1389888" y="2313432"/>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0DAAFF-05B7-4C81-BD78-A1BD9D7F1170}" type="datetimeFigureOut">
              <a:rPr lang="en-AU" smtClean="0"/>
              <a:t>13/07/2015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776132D-6618-4402-A184-9892761530B3}"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0DAAFF-05B7-4C81-BD78-A1BD9D7F1170}" type="datetimeFigureOut">
              <a:rPr lang="en-AU" smtClean="0"/>
              <a:t>13/07/2015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776132D-6618-4402-A184-9892761530B3}"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0DAAFF-05B7-4C81-BD78-A1BD9D7F1170}" type="datetimeFigureOut">
              <a:rPr lang="en-AU" smtClean="0"/>
              <a:t>13/07/2015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776132D-6618-4402-A184-9892761530B3}"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70DAAFF-05B7-4C81-BD78-A1BD9D7F1170}" type="datetimeFigureOut">
              <a:rPr lang="en-AU" smtClean="0"/>
              <a:t>13/07/2015</a:t>
            </a:fld>
            <a:endParaRPr lang="en-AU"/>
          </a:p>
        </p:txBody>
      </p:sp>
      <p:sp>
        <p:nvSpPr>
          <p:cNvPr id="7" name="Slide Number Placeholder 6"/>
          <p:cNvSpPr>
            <a:spLocks noGrp="1"/>
          </p:cNvSpPr>
          <p:nvPr>
            <p:ph type="sldNum" sz="quarter" idx="12"/>
          </p:nvPr>
        </p:nvSpPr>
        <p:spPr/>
        <p:txBody>
          <a:bodyPr/>
          <a:lstStyle/>
          <a:p>
            <a:fld id="{F776132D-6618-4402-A184-9892761530B3}" type="slidenum">
              <a:rPr lang="en-AU" smtClean="0"/>
              <a:t>‹#›</a:t>
            </a:fld>
            <a:endParaRPr lang="en-AU"/>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AU"/>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0DAAFF-05B7-4C81-BD78-A1BD9D7F1170}" type="datetimeFigureOut">
              <a:rPr lang="en-AU" smtClean="0"/>
              <a:t>13/07/2015</a:t>
            </a:fld>
            <a:endParaRPr lang="en-AU"/>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AU"/>
          </a:p>
        </p:txBody>
      </p:sp>
      <p:sp>
        <p:nvSpPr>
          <p:cNvPr id="7" name="Slide Number Placeholder 6"/>
          <p:cNvSpPr>
            <a:spLocks noGrp="1"/>
          </p:cNvSpPr>
          <p:nvPr>
            <p:ph type="sldNum" sz="quarter" idx="12"/>
          </p:nvPr>
        </p:nvSpPr>
        <p:spPr/>
        <p:txBody>
          <a:bodyPr/>
          <a:lstStyle/>
          <a:p>
            <a:fld id="{F776132D-6618-4402-A184-9892761530B3}"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7"/>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0B385921-A91A-409C-921C-0E0EC1E750EC}" type="datetime2">
              <a:rPr lang="en-US" smtClean="0"/>
              <a:t>Monday, July 13, 2015</a:t>
            </a:fld>
            <a:endParaRPr lang="en-US" dirty="0"/>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1789C0F2-17E0-497A-9BBE-0C73201AAFE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47.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5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47.png"/><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21158344">
            <a:off x="5930840" y="331298"/>
            <a:ext cx="5264763" cy="144655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400" b="1" spc="150" dirty="0" smtClean="0">
                <a:ln w="11430"/>
                <a:solidFill>
                  <a:srgbClr val="F8F8F8"/>
                </a:solidFill>
                <a:effectLst>
                  <a:outerShdw blurRad="25400" algn="tl" rotWithShape="0">
                    <a:srgbClr val="000000">
                      <a:alpha val="43000"/>
                    </a:srgbClr>
                  </a:outerShdw>
                </a:effectLst>
              </a:rPr>
              <a:t>Stage Two</a:t>
            </a:r>
          </a:p>
          <a:p>
            <a:pPr algn="ctr"/>
            <a:r>
              <a:rPr lang="en-US" sz="4400" b="1" spc="150" dirty="0" smtClean="0">
                <a:ln w="11430"/>
                <a:solidFill>
                  <a:srgbClr val="F8F8F8"/>
                </a:solidFill>
                <a:effectLst>
                  <a:outerShdw blurRad="25400" algn="tl" rotWithShape="0">
                    <a:srgbClr val="000000">
                      <a:alpha val="43000"/>
                    </a:srgbClr>
                  </a:outerShdw>
                </a:effectLst>
              </a:rPr>
              <a:t>Problem Solving</a:t>
            </a:r>
            <a:endParaRPr lang="en-US" sz="4400" b="1" spc="150" dirty="0">
              <a:ln w="11430"/>
              <a:solidFill>
                <a:srgbClr val="F8F8F8"/>
              </a:solidFill>
              <a:effectLst>
                <a:outerShdw blurRad="25400" algn="tl" rotWithShape="0">
                  <a:srgbClr val="000000">
                    <a:alpha val="43000"/>
                  </a:srgbClr>
                </a:outerShdw>
              </a:effectLst>
            </a:endParaRPr>
          </a:p>
        </p:txBody>
      </p:sp>
      <p:sp>
        <p:nvSpPr>
          <p:cNvPr id="7" name="TextBox 6"/>
          <p:cNvSpPr txBox="1"/>
          <p:nvPr/>
        </p:nvSpPr>
        <p:spPr>
          <a:xfrm>
            <a:off x="9944453" y="6560614"/>
            <a:ext cx="2160606" cy="307777"/>
          </a:xfrm>
          <a:prstGeom prst="rect">
            <a:avLst/>
          </a:prstGeom>
          <a:noFill/>
        </p:spPr>
        <p:txBody>
          <a:bodyPr wrap="square" rtlCol="0">
            <a:spAutoFit/>
          </a:bodyPr>
          <a:lstStyle/>
          <a:p>
            <a:r>
              <a:rPr lang="en-AU" sz="1400" b="1" dirty="0" smtClean="0">
                <a:latin typeface="Black Chancery" pitchFamily="2" charset="0"/>
              </a:rPr>
              <a:t>Leanne Williamson, 2015</a:t>
            </a:r>
            <a:endParaRPr lang="en-AU" sz="1400" b="1" dirty="0">
              <a:latin typeface="Black Chancery" pitchFamily="2" charset="0"/>
            </a:endParaRPr>
          </a:p>
        </p:txBody>
      </p:sp>
      <p:pic>
        <p:nvPicPr>
          <p:cNvPr id="2051" name="Picture 3" descr="C:\Users\Stephanie\AppData\Local\Temp\Temp1_dwstc-softspringowls1(1).zip\dwstc-softspringowls1\owl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418" y="983469"/>
            <a:ext cx="5641859" cy="556261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Stephanie\AppData\Local\Temp\Temp1_dws2013-cuteowls1.zip\clip art 1\dws2013-cuteowls1 (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4376" y="2109147"/>
            <a:ext cx="4297689" cy="4206249"/>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Stephanie\AppData\Local\Temp\Temp1_dwstc-rainydayowls1.zip\dwstc-rainydayowls1\flower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2065" y="4177911"/>
            <a:ext cx="1899191" cy="2397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959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230" y="209656"/>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80411" y="887264"/>
            <a:ext cx="5598971" cy="2554545"/>
          </a:xfrm>
          <a:prstGeom prst="rect">
            <a:avLst/>
          </a:prstGeom>
        </p:spPr>
        <p:txBody>
          <a:bodyPr wrap="square">
            <a:spAutoFit/>
          </a:bodyPr>
          <a:lstStyle/>
          <a:p>
            <a:r>
              <a:rPr lang="en-AU" sz="3200" dirty="0" smtClean="0"/>
              <a:t>Fiona has one bag of 140 peanuts and one bag of 80 peanuts. How many peanuts does she have altogether</a:t>
            </a:r>
            <a:r>
              <a:rPr lang="en-AU" sz="3200" dirty="0" smtClean="0">
                <a:latin typeface="Arial" panose="020B0604020202020204" pitchFamily="34" charset="0"/>
                <a:cs typeface="Arial" panose="020B0604020202020204" pitchFamily="34" charset="0"/>
              </a:rPr>
              <a:t>?</a:t>
            </a:r>
            <a:endParaRPr lang="en-AU" sz="3200" b="1" dirty="0" smtClean="0">
              <a:latin typeface="Arial" panose="020B0604020202020204" pitchFamily="34" charset="0"/>
              <a:cs typeface="Arial" panose="020B0604020202020204" pitchFamily="34" charset="0"/>
            </a:endParaRPr>
          </a:p>
        </p:txBody>
      </p:sp>
      <p:pic>
        <p:nvPicPr>
          <p:cNvPr id="7171" name="Picture 3" descr="C:\Users\Stephanie\AppData\Local\Temp\Temp1_dws2013-cuteowls2.zip\clip art 2\dws2013-cuteowls2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Stephanie\AppData\Local\Temp\Temp1_dws2013-cuteowls2.zip\clip art 2\dws2013-cuteowls2 (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5173" y="4314621"/>
            <a:ext cx="2800006" cy="23459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C:\Users\Stephanie\AppData\Local\Temp\Temp1_dwstc-rainydayowls1.zip\dwstc-rainydayowls1\flower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24683" y="5354138"/>
            <a:ext cx="967317" cy="1220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302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230" y="209656"/>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80411" y="887264"/>
            <a:ext cx="5598971" cy="2554545"/>
          </a:xfrm>
          <a:prstGeom prst="rect">
            <a:avLst/>
          </a:prstGeom>
        </p:spPr>
        <p:txBody>
          <a:bodyPr wrap="square">
            <a:spAutoFit/>
          </a:bodyPr>
          <a:lstStyle/>
          <a:p>
            <a:r>
              <a:rPr lang="en-AU" sz="3200" dirty="0" smtClean="0"/>
              <a:t>Jacob took three and ten photos on his iPad but deleted one hundred and nine of them. How many photos are left</a:t>
            </a:r>
            <a:r>
              <a:rPr lang="en-AU" sz="3200" dirty="0" smtClean="0">
                <a:latin typeface="Arial" panose="020B0604020202020204" pitchFamily="34" charset="0"/>
                <a:cs typeface="Arial" panose="020B0604020202020204" pitchFamily="34" charset="0"/>
              </a:rPr>
              <a:t>?</a:t>
            </a:r>
            <a:endParaRPr lang="en-AU" sz="3200" b="1" dirty="0" smtClean="0">
              <a:latin typeface="Arial" panose="020B0604020202020204" pitchFamily="34" charset="0"/>
              <a:cs typeface="Arial" panose="020B0604020202020204" pitchFamily="34" charset="0"/>
            </a:endParaRPr>
          </a:p>
        </p:txBody>
      </p:sp>
      <p:pic>
        <p:nvPicPr>
          <p:cNvPr id="7171" name="Picture 3" descr="C:\Users\Stephanie\AppData\Local\Temp\Temp1_dws2013-cuteowls2.zip\clip art 2\dws2013-cuteowls2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Stephanie\AppData\Local\Temp\Temp1_lravz-tc-springowls3.zip\lravz-tc-springowls3\owl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6864" y="3772012"/>
            <a:ext cx="3293918" cy="2738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926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230" y="209656"/>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80411" y="887264"/>
            <a:ext cx="5598971" cy="2062103"/>
          </a:xfrm>
          <a:prstGeom prst="rect">
            <a:avLst/>
          </a:prstGeom>
        </p:spPr>
        <p:txBody>
          <a:bodyPr wrap="square">
            <a:spAutoFit/>
          </a:bodyPr>
          <a:lstStyle/>
          <a:p>
            <a:r>
              <a:rPr lang="en-AU" sz="3200" dirty="0" smtClean="0"/>
              <a:t>In the money box there are 124 gold coins and 157 silver coins. How many coins altogether</a:t>
            </a:r>
            <a:r>
              <a:rPr lang="en-AU" sz="3200" dirty="0" smtClean="0">
                <a:latin typeface="Arial" panose="020B0604020202020204" pitchFamily="34" charset="0"/>
                <a:cs typeface="Arial" panose="020B0604020202020204" pitchFamily="34" charset="0"/>
              </a:rPr>
              <a:t>?</a:t>
            </a:r>
            <a:endParaRPr lang="en-AU" sz="3200" b="1" dirty="0" smtClean="0">
              <a:latin typeface="Arial" panose="020B0604020202020204" pitchFamily="34" charset="0"/>
              <a:cs typeface="Arial" panose="020B0604020202020204" pitchFamily="34" charset="0"/>
            </a:endParaRPr>
          </a:p>
        </p:txBody>
      </p:sp>
      <p:pic>
        <p:nvPicPr>
          <p:cNvPr id="7171" name="Picture 3" descr="C:\Users\Stephanie\AppData\Local\Temp\Temp1_dws2013-cuteowls2.zip\clip art 2\dws2013-cuteowls2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Stephanie\AppData\Local\Temp\Temp1_lravz-tc-springowls3.zip\lravz-tc-springowls3\owl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1099" y="3760772"/>
            <a:ext cx="2743201" cy="289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204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230" y="209656"/>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80411" y="887264"/>
            <a:ext cx="5598971" cy="2554545"/>
          </a:xfrm>
          <a:prstGeom prst="rect">
            <a:avLst/>
          </a:prstGeom>
        </p:spPr>
        <p:txBody>
          <a:bodyPr wrap="square">
            <a:spAutoFit/>
          </a:bodyPr>
          <a:lstStyle/>
          <a:p>
            <a:r>
              <a:rPr lang="en-AU" sz="3200" dirty="0" smtClean="0"/>
              <a:t>60 cars were stolen from a car dealer last week and all there wheels were sold. How many wheels were sold in total</a:t>
            </a:r>
            <a:r>
              <a:rPr lang="en-AU" sz="3200" dirty="0" smtClean="0">
                <a:latin typeface="Arial" panose="020B0604020202020204" pitchFamily="34" charset="0"/>
                <a:cs typeface="Arial" panose="020B0604020202020204" pitchFamily="34" charset="0"/>
              </a:rPr>
              <a:t>?</a:t>
            </a:r>
            <a:endParaRPr lang="en-AU" sz="3200" b="1" dirty="0" smtClean="0">
              <a:latin typeface="Arial" panose="020B0604020202020204" pitchFamily="34" charset="0"/>
              <a:cs typeface="Arial" panose="020B0604020202020204" pitchFamily="34" charset="0"/>
            </a:endParaRPr>
          </a:p>
        </p:txBody>
      </p:sp>
      <p:pic>
        <p:nvPicPr>
          <p:cNvPr id="7171" name="Picture 3" descr="C:\Users\Stephanie\AppData\Local\Temp\Temp1_dws2013-cuteowls2.zip\clip art 2\dws2013-cuteowls2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C:\Users\Stephanie\AppData\Local\Temp\Temp1_lravz-tc-springowls3.zip\lravz-tc-springowls3\owl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0688" y="3843099"/>
            <a:ext cx="3295723" cy="269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455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230" y="209656"/>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80411" y="887264"/>
            <a:ext cx="5598971" cy="2554545"/>
          </a:xfrm>
          <a:prstGeom prst="rect">
            <a:avLst/>
          </a:prstGeom>
        </p:spPr>
        <p:txBody>
          <a:bodyPr wrap="square">
            <a:spAutoFit/>
          </a:bodyPr>
          <a:lstStyle/>
          <a:p>
            <a:r>
              <a:rPr lang="en-AU" sz="3200" dirty="0" smtClean="0"/>
              <a:t>The police force caught 16 speeding drivers every hour for 6 hours. How many drivers were caught speeding altogether</a:t>
            </a:r>
            <a:r>
              <a:rPr lang="en-AU" sz="3200" dirty="0" smtClean="0">
                <a:latin typeface="Arial" panose="020B0604020202020204" pitchFamily="34" charset="0"/>
                <a:cs typeface="Arial" panose="020B0604020202020204" pitchFamily="34" charset="0"/>
              </a:rPr>
              <a:t>?</a:t>
            </a:r>
            <a:endParaRPr lang="en-AU" sz="3200" b="1" dirty="0" smtClean="0">
              <a:latin typeface="Arial" panose="020B0604020202020204" pitchFamily="34" charset="0"/>
              <a:cs typeface="Arial" panose="020B0604020202020204" pitchFamily="34" charset="0"/>
            </a:endParaRPr>
          </a:p>
        </p:txBody>
      </p:sp>
      <p:pic>
        <p:nvPicPr>
          <p:cNvPr id="7171" name="Picture 3" descr="C:\Users\Stephanie\AppData\Local\Temp\Temp1_dws2013-cuteowls2.zip\clip art 2\dws2013-cuteowls2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C:\Users\Stephanie\AppData\Local\Temp\Temp1_lravz-tc-springowls3.zip\lravz-tc-springowls3\owl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4845" y="4174964"/>
            <a:ext cx="2909455" cy="2499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559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230" y="209656"/>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80411" y="887264"/>
            <a:ext cx="5598971" cy="2554545"/>
          </a:xfrm>
          <a:prstGeom prst="rect">
            <a:avLst/>
          </a:prstGeom>
        </p:spPr>
        <p:txBody>
          <a:bodyPr wrap="square">
            <a:spAutoFit/>
          </a:bodyPr>
          <a:lstStyle/>
          <a:p>
            <a:r>
              <a:rPr lang="en-AU" sz="3200" dirty="0" smtClean="0"/>
              <a:t>Nancy had a hair appointment at 3.45pm. The hairdresser took 27 minutes to cut her hair. What time did she finish</a:t>
            </a:r>
            <a:r>
              <a:rPr lang="en-AU" sz="3200" dirty="0" smtClean="0">
                <a:latin typeface="Arial" panose="020B0604020202020204" pitchFamily="34" charset="0"/>
                <a:cs typeface="Arial" panose="020B0604020202020204" pitchFamily="34" charset="0"/>
              </a:rPr>
              <a:t>?</a:t>
            </a:r>
            <a:endParaRPr lang="en-AU" sz="3200" b="1" dirty="0" smtClean="0">
              <a:latin typeface="Arial" panose="020B0604020202020204" pitchFamily="34" charset="0"/>
              <a:cs typeface="Arial" panose="020B0604020202020204" pitchFamily="34" charset="0"/>
            </a:endParaRPr>
          </a:p>
        </p:txBody>
      </p:sp>
      <p:pic>
        <p:nvPicPr>
          <p:cNvPr id="7171" name="Picture 3" descr="C:\Users\Stephanie\AppData\Local\Temp\Temp1_dws2013-cuteowls2.zip\clip art 2\dws2013-cuteowls2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Users\Stephanie\AppData\Local\Temp\Temp1_lravz-tc-springowls2.zip\lravz-tc-springowls2\owl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28362" y="4737495"/>
            <a:ext cx="2071537" cy="1792988"/>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Stephanie\AppData\Local\Temp\Temp1_lravz-tc-springowls2.zip\lravz-tc-springowls2\flower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28362" y="5885758"/>
            <a:ext cx="793315" cy="6507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Stephanie\AppData\Local\Temp\Temp1_lravz-tc-springowls3.zip\lravz-tc-springowls3\tre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76916" y="3325091"/>
            <a:ext cx="2141119" cy="32219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Stephanie\AppData\Local\Temp\Temp1_lravz-tc-springowls2.zip\lravz-tc-springowls2\flower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03241" y="5832718"/>
            <a:ext cx="793315" cy="65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470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442" y="209654"/>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279570" y="887264"/>
            <a:ext cx="5183334" cy="2554545"/>
          </a:xfrm>
          <a:prstGeom prst="rect">
            <a:avLst/>
          </a:prstGeom>
        </p:spPr>
        <p:txBody>
          <a:bodyPr wrap="square">
            <a:spAutoFit/>
          </a:bodyPr>
          <a:lstStyle/>
          <a:p>
            <a:r>
              <a:rPr lang="en-AU" sz="3200" dirty="0" smtClean="0"/>
              <a:t>Greg got out of the pool at 3.25pm after a one hour and ten minute swim. What time did he start swimming</a:t>
            </a:r>
            <a:r>
              <a:rPr lang="en-AU" sz="3200" dirty="0" smtClean="0">
                <a:latin typeface="Arial" panose="020B0604020202020204" pitchFamily="34" charset="0"/>
                <a:cs typeface="Arial" panose="020B0604020202020204" pitchFamily="34" charset="0"/>
              </a:rPr>
              <a:t>?</a:t>
            </a:r>
            <a:endParaRPr lang="en-AU" sz="3200" b="1" dirty="0" smtClean="0">
              <a:latin typeface="Arial" panose="020B0604020202020204" pitchFamily="34" charset="0"/>
              <a:cs typeface="Arial" panose="020B0604020202020204" pitchFamily="34" charset="0"/>
            </a:endParaRPr>
          </a:p>
        </p:txBody>
      </p:sp>
      <p:pic>
        <p:nvPicPr>
          <p:cNvPr id="7171" name="Picture 3" descr="C:\Users\Stephanie\AppData\Local\Temp\Temp1_dws2013-cuteowls2.zip\clip art 2\dws2013-cuteowls2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C:\Users\Stephanie\AppData\Local\Temp\Temp1_lravz-tc-springowls2.zip\lravz-tc-springowls2\owl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4865" y="3435114"/>
            <a:ext cx="3158426" cy="3341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951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442" y="209654"/>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277840" y="1134792"/>
            <a:ext cx="5183334" cy="1569660"/>
          </a:xfrm>
          <a:prstGeom prst="rect">
            <a:avLst/>
          </a:prstGeom>
        </p:spPr>
        <p:txBody>
          <a:bodyPr wrap="square">
            <a:spAutoFit/>
          </a:bodyPr>
          <a:lstStyle/>
          <a:p>
            <a:r>
              <a:rPr lang="en-AU" sz="3200" dirty="0" smtClean="0"/>
              <a:t>If I have run half of the 800 metre race, how far have I still to go</a:t>
            </a:r>
            <a:r>
              <a:rPr lang="en-AU" sz="3200" dirty="0" smtClean="0">
                <a:latin typeface="Arial" panose="020B0604020202020204" pitchFamily="34" charset="0"/>
                <a:cs typeface="Arial" panose="020B0604020202020204" pitchFamily="34" charset="0"/>
              </a:rPr>
              <a:t>?</a:t>
            </a:r>
            <a:endParaRPr lang="en-AU" sz="3200" b="1" dirty="0" smtClean="0">
              <a:latin typeface="Arial" panose="020B0604020202020204" pitchFamily="34" charset="0"/>
              <a:cs typeface="Arial" panose="020B0604020202020204" pitchFamily="34" charset="0"/>
            </a:endParaRPr>
          </a:p>
        </p:txBody>
      </p:sp>
      <p:pic>
        <p:nvPicPr>
          <p:cNvPr id="7171" name="Picture 3" descr="C:\Users\Stephanie\AppData\Local\Temp\Temp1_dws2013-cuteowls2.zip\clip art 2\dws2013-cuteowls2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C:\Users\Stephanie\AppData\Local\Temp\Temp1_lravz-tc-springowls2.zip\lravz-tc-springowls2\owl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4391" y="4650877"/>
            <a:ext cx="1535050" cy="20096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Stephanie\AppData\Local\Temp\Temp1_lravz-tc-springowls1.zip\lravz-tc-springowls1\tre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5112" y="2286000"/>
            <a:ext cx="2789261" cy="4289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480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442" y="209654"/>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277840" y="1134792"/>
            <a:ext cx="5183334" cy="2062103"/>
          </a:xfrm>
          <a:prstGeom prst="rect">
            <a:avLst/>
          </a:prstGeom>
        </p:spPr>
        <p:txBody>
          <a:bodyPr wrap="square">
            <a:spAutoFit/>
          </a:bodyPr>
          <a:lstStyle/>
          <a:p>
            <a:r>
              <a:rPr lang="en-AU" sz="3200" dirty="0" smtClean="0"/>
              <a:t>What is the cost of buying 6m of  skipping rope worth $2.00 per 50cm</a:t>
            </a:r>
            <a:r>
              <a:rPr lang="en-AU" sz="3200" dirty="0" smtClean="0">
                <a:latin typeface="Arial" panose="020B0604020202020204" pitchFamily="34" charset="0"/>
                <a:cs typeface="Arial" panose="020B0604020202020204" pitchFamily="34" charset="0"/>
              </a:rPr>
              <a:t>?</a:t>
            </a:r>
            <a:endParaRPr lang="en-AU" sz="3200" b="1" dirty="0" smtClean="0">
              <a:latin typeface="Arial" panose="020B0604020202020204" pitchFamily="34" charset="0"/>
              <a:cs typeface="Arial" panose="020B0604020202020204" pitchFamily="34" charset="0"/>
            </a:endParaRPr>
          </a:p>
        </p:txBody>
      </p:sp>
      <p:pic>
        <p:nvPicPr>
          <p:cNvPr id="7171" name="Picture 3" descr="C:\Users\Stephanie\AppData\Local\Temp\Temp1_dws2013-cuteowls2.zip\clip art 2\dws2013-cuteowls2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C:\Users\Stephanie\AppData\Local\Temp\Temp1_lravz-tc-springowls2.zip\lravz-tc-springowls2\owl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05109" y="4430732"/>
            <a:ext cx="1574571" cy="2105570"/>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Stephanie\AppData\Local\Temp\Temp1_lravz-tc-springowls2.zip\lravz-tc-springowls2\owl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3852" y="4976049"/>
            <a:ext cx="2051309" cy="1560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435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442" y="209654"/>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277840" y="1134792"/>
            <a:ext cx="5183334" cy="2862322"/>
          </a:xfrm>
          <a:prstGeom prst="rect">
            <a:avLst/>
          </a:prstGeom>
        </p:spPr>
        <p:txBody>
          <a:bodyPr wrap="square">
            <a:spAutoFit/>
          </a:bodyPr>
          <a:lstStyle/>
          <a:p>
            <a:r>
              <a:rPr lang="en-AU" sz="3600" dirty="0" smtClean="0"/>
              <a:t>Sarah rode her bike 6km and Samantha rode her bike 3000metres. Who rode further</a:t>
            </a:r>
            <a:r>
              <a:rPr lang="en-AU" sz="3600" dirty="0" smtClean="0">
                <a:latin typeface="Arial" panose="020B0604020202020204" pitchFamily="34" charset="0"/>
                <a:cs typeface="Arial" panose="020B0604020202020204" pitchFamily="34" charset="0"/>
              </a:rPr>
              <a:t>?</a:t>
            </a:r>
            <a:endParaRPr lang="en-AU" sz="3600" b="1" dirty="0" smtClean="0">
              <a:latin typeface="Arial" panose="020B0604020202020204" pitchFamily="34" charset="0"/>
              <a:cs typeface="Arial" panose="020B0604020202020204" pitchFamily="34" charset="0"/>
            </a:endParaRPr>
          </a:p>
        </p:txBody>
      </p:sp>
      <p:pic>
        <p:nvPicPr>
          <p:cNvPr id="7171" name="Picture 3" descr="C:\Users\Stephanie\AppData\Local\Temp\Temp1_dws2013-cuteowls2.zip\clip art 2\dws2013-cuteowls2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C:\Users\Stephanie\AppData\Local\Temp\Temp1_lravz-tc-springowls1.zip\lravz-tc-springowls1\owl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2459" y="3446544"/>
            <a:ext cx="2743453" cy="290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233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3782" y="1240962"/>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7" name="Rectangle 6"/>
          <p:cNvSpPr/>
          <p:nvPr/>
        </p:nvSpPr>
        <p:spPr>
          <a:xfrm>
            <a:off x="6277840" y="865179"/>
            <a:ext cx="5593773" cy="3724096"/>
          </a:xfrm>
          <a:prstGeom prst="rect">
            <a:avLst/>
          </a:prstGeom>
        </p:spPr>
        <p:txBody>
          <a:bodyPr wrap="square">
            <a:spAutoFit/>
          </a:bodyPr>
          <a:lstStyle/>
          <a:p>
            <a:endParaRPr lang="en-AU" sz="2000" b="1" dirty="0" smtClean="0"/>
          </a:p>
          <a:p>
            <a:r>
              <a:rPr lang="en-AU" sz="3600" dirty="0" smtClean="0"/>
              <a:t>Emma and Steph went skating. Emma’s skates cost $115 to hire and Steph’s cost $87. How much did the skate hire cost altogether</a:t>
            </a:r>
            <a:r>
              <a:rPr lang="en-AU" sz="3600" dirty="0" smtClean="0">
                <a:latin typeface="Arial" panose="020B0604020202020204" pitchFamily="34" charset="0"/>
                <a:cs typeface="Arial" panose="020B0604020202020204" pitchFamily="34" charset="0"/>
              </a:rPr>
              <a:t>?</a:t>
            </a:r>
            <a:endParaRPr lang="en-AU" sz="3600" b="1" dirty="0" smtClean="0">
              <a:latin typeface="Arial" panose="020B0604020202020204" pitchFamily="34" charset="0"/>
              <a:cs typeface="Arial" panose="020B0604020202020204" pitchFamily="34" charset="0"/>
            </a:endParaRPr>
          </a:p>
        </p:txBody>
      </p:sp>
      <p:sp>
        <p:nvSpPr>
          <p:cNvPr id="6" name="TextBox 5"/>
          <p:cNvSpPr txBox="1"/>
          <p:nvPr/>
        </p:nvSpPr>
        <p:spPr>
          <a:xfrm>
            <a:off x="864176" y="6042244"/>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231" y="209656"/>
            <a:ext cx="5644796" cy="64509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Stephanie\AppData\Local\Temp\Temp1_dwstc-softspringowls1(1).zip\dwstc-softspringowls1\ow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4622" y="5237018"/>
            <a:ext cx="1667628" cy="142355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Users\Stephanie\AppData\Local\Temp\Temp1_lravz-tc-springowls3.zip\lravz-tc-springowls3\tre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84327" y="3798472"/>
            <a:ext cx="2033174" cy="30595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Stephanie\AppData\Local\Temp\Temp1_dmw-cc-owlwaysbethere1.zip\dmw-cc-owlwaysbethere1\du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89707" y="462948"/>
            <a:ext cx="1789526" cy="778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611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442" y="209654"/>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277840" y="1134792"/>
            <a:ext cx="5183334" cy="2308324"/>
          </a:xfrm>
          <a:prstGeom prst="rect">
            <a:avLst/>
          </a:prstGeom>
        </p:spPr>
        <p:txBody>
          <a:bodyPr wrap="square">
            <a:spAutoFit/>
          </a:bodyPr>
          <a:lstStyle/>
          <a:p>
            <a:r>
              <a:rPr lang="en-AU" sz="3600" dirty="0" smtClean="0"/>
              <a:t>If you rode your bike for 7km in half an hour, how far would you ride in 3 hours</a:t>
            </a:r>
            <a:r>
              <a:rPr lang="en-AU" sz="3600" dirty="0" smtClean="0">
                <a:latin typeface="Arial" panose="020B0604020202020204" pitchFamily="34" charset="0"/>
                <a:cs typeface="Arial" panose="020B0604020202020204" pitchFamily="34" charset="0"/>
              </a:rPr>
              <a:t>?</a:t>
            </a:r>
            <a:endParaRPr lang="en-AU" sz="3600" b="1" dirty="0" smtClean="0">
              <a:latin typeface="Arial" panose="020B0604020202020204" pitchFamily="34" charset="0"/>
              <a:cs typeface="Arial" panose="020B0604020202020204" pitchFamily="34" charset="0"/>
            </a:endParaRPr>
          </a:p>
        </p:txBody>
      </p:sp>
      <p:pic>
        <p:nvPicPr>
          <p:cNvPr id="7171" name="Picture 3" descr="C:\Users\Stephanie\AppData\Local\Temp\Temp1_dws2013-cuteowls2.zip\clip art 2\dws2013-cuteowls2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C:\Users\Stephanie\AppData\Local\Temp\Temp1_dwstc-backtoschoolowls1.zip\dwstc-backtoschoolowls1\book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0446" y="4371222"/>
            <a:ext cx="2790728" cy="221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881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442" y="209654"/>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277840" y="1134792"/>
            <a:ext cx="5183334" cy="2862322"/>
          </a:xfrm>
          <a:prstGeom prst="rect">
            <a:avLst/>
          </a:prstGeom>
        </p:spPr>
        <p:txBody>
          <a:bodyPr wrap="square">
            <a:spAutoFit/>
          </a:bodyPr>
          <a:lstStyle/>
          <a:p>
            <a:r>
              <a:rPr lang="en-AU" sz="3600" dirty="0" smtClean="0"/>
              <a:t>How many months are there from 1</a:t>
            </a:r>
            <a:r>
              <a:rPr lang="en-AU" sz="3600" baseline="30000" dirty="0" smtClean="0"/>
              <a:t>st</a:t>
            </a:r>
            <a:r>
              <a:rPr lang="en-AU" sz="3600" dirty="0" smtClean="0"/>
              <a:t> September to the 1</a:t>
            </a:r>
            <a:r>
              <a:rPr lang="en-AU" sz="3600" baseline="30000" dirty="0" smtClean="0"/>
              <a:t>st</a:t>
            </a:r>
            <a:r>
              <a:rPr lang="en-AU" sz="3600" dirty="0" smtClean="0"/>
              <a:t> April the following year</a:t>
            </a:r>
            <a:r>
              <a:rPr lang="en-AU" sz="3600" dirty="0" smtClean="0">
                <a:latin typeface="Arial" panose="020B0604020202020204" pitchFamily="34" charset="0"/>
                <a:cs typeface="Arial" panose="020B0604020202020204" pitchFamily="34" charset="0"/>
              </a:rPr>
              <a:t>?</a:t>
            </a:r>
            <a:endParaRPr lang="en-AU" sz="3600" b="1" dirty="0" smtClean="0">
              <a:latin typeface="Arial" panose="020B0604020202020204" pitchFamily="34" charset="0"/>
              <a:cs typeface="Arial" panose="020B0604020202020204" pitchFamily="34" charset="0"/>
            </a:endParaRPr>
          </a:p>
        </p:txBody>
      </p:sp>
      <p:pic>
        <p:nvPicPr>
          <p:cNvPr id="7171" name="Picture 3" descr="C:\Users\Stephanie\AppData\Local\Temp\Temp1_dws2013-cuteowls2.zip\clip art 2\dws2013-cuteowls2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C:\Users\Stephanie\AppData\Local\Temp\Temp1_dwstc-softspringowls1.zip\dwstc-softspringowls1\owl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7355" y="4168962"/>
            <a:ext cx="2744174" cy="2342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512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442" y="209654"/>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277840" y="1134792"/>
            <a:ext cx="5183334" cy="3416320"/>
          </a:xfrm>
          <a:prstGeom prst="rect">
            <a:avLst/>
          </a:prstGeom>
        </p:spPr>
        <p:txBody>
          <a:bodyPr wrap="square">
            <a:spAutoFit/>
          </a:bodyPr>
          <a:lstStyle/>
          <a:p>
            <a:r>
              <a:rPr lang="en-AU" sz="3600" dirty="0" smtClean="0"/>
              <a:t>If todays date is the 3</a:t>
            </a:r>
            <a:r>
              <a:rPr lang="en-AU" sz="3600" baseline="30000" dirty="0" smtClean="0"/>
              <a:t>rd</a:t>
            </a:r>
            <a:r>
              <a:rPr lang="en-AU" sz="3600" dirty="0" smtClean="0"/>
              <a:t> July, 2015. What was the date of Amy’s birthday party which was exactly one week ago today</a:t>
            </a:r>
            <a:r>
              <a:rPr lang="en-AU" sz="3600" dirty="0" smtClean="0">
                <a:latin typeface="Arial" panose="020B0604020202020204" pitchFamily="34" charset="0"/>
                <a:cs typeface="Arial" panose="020B0604020202020204" pitchFamily="34" charset="0"/>
              </a:rPr>
              <a:t>?</a:t>
            </a:r>
            <a:endParaRPr lang="en-AU" sz="3600" b="1" dirty="0" smtClean="0">
              <a:latin typeface="Arial" panose="020B0604020202020204" pitchFamily="34" charset="0"/>
              <a:cs typeface="Arial" panose="020B0604020202020204" pitchFamily="34" charset="0"/>
            </a:endParaRPr>
          </a:p>
        </p:txBody>
      </p:sp>
      <p:pic>
        <p:nvPicPr>
          <p:cNvPr id="7171" name="Picture 3" descr="C:\Users\Stephanie\AppData\Local\Temp\Temp1_dws2013-cuteowls2.zip\clip art 2\dws2013-cuteowls2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C:\Users\Stephanie\AppData\Local\Temp\Temp1_dwstc-softspringowls1.zip\dwstc-softspringowls1\owl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8918" y="3997114"/>
            <a:ext cx="2557693" cy="25217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Stephanie\AppData\Local\Temp\Temp1_dmw-cc-owlwaysbethere1.zip\dmw-cc-owlwaysbethere1\du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89707" y="687104"/>
            <a:ext cx="1789526" cy="90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9434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442" y="209654"/>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49239" y="1134792"/>
            <a:ext cx="5627236" cy="2862322"/>
          </a:xfrm>
          <a:prstGeom prst="rect">
            <a:avLst/>
          </a:prstGeom>
        </p:spPr>
        <p:txBody>
          <a:bodyPr wrap="square">
            <a:spAutoFit/>
          </a:bodyPr>
          <a:lstStyle/>
          <a:p>
            <a:r>
              <a:rPr lang="en-AU" sz="3600" dirty="0" smtClean="0">
                <a:latin typeface="+mj-lt"/>
                <a:cs typeface="Arial" panose="020B0604020202020204" pitchFamily="34" charset="0"/>
              </a:rPr>
              <a:t>A shop assistant placed 88 oranges equally into 8 bags. How many oranges were in each bag</a:t>
            </a:r>
            <a:r>
              <a:rPr lang="en-AU" sz="3600" dirty="0" smtClean="0">
                <a:latin typeface="Arial" panose="020B0604020202020204" pitchFamily="34" charset="0"/>
                <a:cs typeface="Arial" panose="020B0604020202020204" pitchFamily="34" charset="0"/>
              </a:rPr>
              <a:t>?</a:t>
            </a:r>
          </a:p>
        </p:txBody>
      </p:sp>
      <p:pic>
        <p:nvPicPr>
          <p:cNvPr id="7171" name="Picture 3" descr="C:\Users\Stephanie\AppData\Local\Temp\Temp1_dws2013-cuteowls2.zip\clip art 2\dws2013-cuteowls2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C:\Users\Stephanie\AppData\Local\Temp\Temp1_dwstc-softspringowls1.zip\dwstc-softspringowls1\owl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9506" y="4196551"/>
            <a:ext cx="2806969" cy="2381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61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442" y="209654"/>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49239" y="1134792"/>
            <a:ext cx="5627236" cy="2308324"/>
          </a:xfrm>
          <a:prstGeom prst="rect">
            <a:avLst/>
          </a:prstGeom>
        </p:spPr>
        <p:txBody>
          <a:bodyPr wrap="square">
            <a:spAutoFit/>
          </a:bodyPr>
          <a:lstStyle/>
          <a:p>
            <a:r>
              <a:rPr lang="en-AU" sz="3600" dirty="0" smtClean="0">
                <a:latin typeface="+mj-lt"/>
                <a:cs typeface="Arial" panose="020B0604020202020204" pitchFamily="34" charset="0"/>
              </a:rPr>
              <a:t>A mobile phone call costs 40 cents per 20 seconds. What is the cost per minute</a:t>
            </a:r>
            <a:r>
              <a:rPr lang="en-AU" sz="3600" dirty="0" smtClean="0">
                <a:latin typeface="Arial" panose="020B0604020202020204" pitchFamily="34" charset="0"/>
                <a:cs typeface="Arial" panose="020B0604020202020204" pitchFamily="34" charset="0"/>
              </a:rPr>
              <a:t>?</a:t>
            </a:r>
          </a:p>
        </p:txBody>
      </p:sp>
      <p:pic>
        <p:nvPicPr>
          <p:cNvPr id="7171" name="Picture 3" descr="C:\Users\Stephanie\AppData\Local\Temp\Temp1_dws2013-cuteowls2.zip\clip art 2\dws2013-cuteowls2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descr="C:\Users\Stephanie\AppData\Local\Temp\Temp1_dmw-cc-owlwaysbethere1.zip\dmw-cc-owlwaysbethere1\sitting-branch-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8307" y="3730337"/>
            <a:ext cx="3898335" cy="2761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521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442" y="209654"/>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49239" y="1134792"/>
            <a:ext cx="5627236" cy="3970318"/>
          </a:xfrm>
          <a:prstGeom prst="rect">
            <a:avLst/>
          </a:prstGeom>
        </p:spPr>
        <p:txBody>
          <a:bodyPr wrap="square">
            <a:spAutoFit/>
          </a:bodyPr>
          <a:lstStyle/>
          <a:p>
            <a:r>
              <a:rPr lang="en-AU" sz="3600" dirty="0" smtClean="0">
                <a:latin typeface="+mj-lt"/>
                <a:cs typeface="Arial" panose="020B0604020202020204" pitchFamily="34" charset="0"/>
              </a:rPr>
              <a:t>Nathan caught 16 fish and gave three to his mum and five to his dad. He gave the rest to his cat Tigger. How many fish did Tigger receive</a:t>
            </a:r>
            <a:r>
              <a:rPr lang="en-AU" sz="3600" dirty="0" smtClean="0">
                <a:latin typeface="Arial" panose="020B0604020202020204" pitchFamily="34" charset="0"/>
                <a:cs typeface="Arial" panose="020B0604020202020204" pitchFamily="34" charset="0"/>
              </a:rPr>
              <a:t>?</a:t>
            </a:r>
          </a:p>
        </p:txBody>
      </p:sp>
      <p:pic>
        <p:nvPicPr>
          <p:cNvPr id="7171" name="Picture 3" descr="C:\Users\Stephanie\AppData\Local\Temp\Temp1_dws2013-cuteowls2.zip\clip art 2\dws2013-cuteowls2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descr="C:\Users\Stephanie\AppData\Local\Temp\Temp1_dmw-cc-owlwaysbethere1.zip\dmw-cc-owlwaysbethere1\du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5235" y="4706336"/>
            <a:ext cx="3031239" cy="1643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448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442" y="209654"/>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49239" y="1134792"/>
            <a:ext cx="5627236" cy="3416320"/>
          </a:xfrm>
          <a:prstGeom prst="rect">
            <a:avLst/>
          </a:prstGeom>
        </p:spPr>
        <p:txBody>
          <a:bodyPr wrap="square">
            <a:spAutoFit/>
          </a:bodyPr>
          <a:lstStyle/>
          <a:p>
            <a:r>
              <a:rPr lang="en-AU" sz="3600" dirty="0" smtClean="0">
                <a:latin typeface="+mj-lt"/>
                <a:cs typeface="Arial" panose="020B0604020202020204" pitchFamily="34" charset="0"/>
              </a:rPr>
              <a:t>Erica shared 12 cupcakes equally amongst her three friends. How many cupcakes did each friend receive </a:t>
            </a:r>
            <a:r>
              <a:rPr lang="en-AU" sz="3600" dirty="0" smtClean="0">
                <a:latin typeface="Arial" panose="020B0604020202020204" pitchFamily="34" charset="0"/>
                <a:cs typeface="Arial" panose="020B0604020202020204" pitchFamily="34" charset="0"/>
              </a:rPr>
              <a:t>?</a:t>
            </a:r>
          </a:p>
        </p:txBody>
      </p:sp>
      <p:pic>
        <p:nvPicPr>
          <p:cNvPr id="7171" name="Picture 3" descr="C:\Users\Stephanie\AppData\Local\Temp\Temp1_dws2013-cuteowls2.zip\clip art 2\dws2013-cuteowls2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descr="C:\Users\Stephanie\AppData\Local\Temp\Temp2_dws2013-cuteowls2.zip\clip art 2\dws2013-cuteowls2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5112" y="4058683"/>
            <a:ext cx="2092823" cy="260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5685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442" y="209654"/>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49239" y="1134792"/>
            <a:ext cx="5627236" cy="2862322"/>
          </a:xfrm>
          <a:prstGeom prst="rect">
            <a:avLst/>
          </a:prstGeom>
        </p:spPr>
        <p:txBody>
          <a:bodyPr wrap="square">
            <a:spAutoFit/>
          </a:bodyPr>
          <a:lstStyle/>
          <a:p>
            <a:r>
              <a:rPr lang="en-AU" sz="3600" dirty="0" smtClean="0">
                <a:latin typeface="+mj-lt"/>
                <a:cs typeface="Arial" panose="020B0604020202020204" pitchFamily="34" charset="0"/>
              </a:rPr>
              <a:t>Tyler has 32 cricket balls to share among 4 groups of players. How many will each group get</a:t>
            </a:r>
            <a:r>
              <a:rPr lang="en-AU" sz="3600" dirty="0" smtClean="0">
                <a:latin typeface="Arial" panose="020B0604020202020204" pitchFamily="34" charset="0"/>
                <a:cs typeface="Arial" panose="020B0604020202020204" pitchFamily="34" charset="0"/>
              </a:rPr>
              <a:t>?</a:t>
            </a:r>
          </a:p>
        </p:txBody>
      </p:sp>
      <p:pic>
        <p:nvPicPr>
          <p:cNvPr id="7171" name="Picture 3" descr="C:\Users\Stephanie\AppData\Local\Temp\Temp1_dws2013-cuteowls2.zip\clip art 2\dws2013-cuteowls2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pic>
        <p:nvPicPr>
          <p:cNvPr id="26626" name="Picture 2" descr="C:\Users\Stephanie\AppData\Local\Temp\Temp2_dws2013-cuteowls2.zip\clip art 2\dws2013-cuteowls2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5112" y="4081995"/>
            <a:ext cx="1833654" cy="2578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9513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442" y="209654"/>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49239" y="823064"/>
            <a:ext cx="5627236" cy="4524315"/>
          </a:xfrm>
          <a:prstGeom prst="rect">
            <a:avLst/>
          </a:prstGeom>
        </p:spPr>
        <p:txBody>
          <a:bodyPr wrap="square">
            <a:spAutoFit/>
          </a:bodyPr>
          <a:lstStyle/>
          <a:p>
            <a:r>
              <a:rPr lang="en-AU" sz="3200" dirty="0" smtClean="0"/>
              <a:t>Zac </a:t>
            </a:r>
            <a:r>
              <a:rPr lang="en-AU" sz="3200" dirty="0"/>
              <a:t>wants to buy </a:t>
            </a:r>
            <a:r>
              <a:rPr lang="en-AU" sz="3200" dirty="0" smtClean="0"/>
              <a:t>an atlas </a:t>
            </a:r>
            <a:r>
              <a:rPr lang="en-AU" sz="3200" dirty="0"/>
              <a:t>that costs $13, a </a:t>
            </a:r>
            <a:r>
              <a:rPr lang="en-AU" sz="3200" dirty="0" smtClean="0"/>
              <a:t>football </a:t>
            </a:r>
            <a:r>
              <a:rPr lang="en-AU" sz="3200" dirty="0"/>
              <a:t>book that costs $21, and a children's cookbook that costs $11. He has saved $17 from his </a:t>
            </a:r>
            <a:r>
              <a:rPr lang="en-AU" sz="3200" dirty="0" smtClean="0"/>
              <a:t>pocket money. </a:t>
            </a:r>
            <a:r>
              <a:rPr lang="en-AU" sz="3200" dirty="0"/>
              <a:t>How much more money does </a:t>
            </a:r>
            <a:r>
              <a:rPr lang="en-AU" sz="3200" dirty="0" smtClean="0"/>
              <a:t>Zac </a:t>
            </a:r>
            <a:r>
              <a:rPr lang="en-AU" sz="3200" dirty="0"/>
              <a:t>need to buy all three </a:t>
            </a:r>
            <a:r>
              <a:rPr lang="en-AU" sz="3200" dirty="0" smtClean="0"/>
              <a:t>books</a:t>
            </a:r>
            <a:r>
              <a:rPr lang="en-AU" sz="3200" dirty="0" smtClean="0">
                <a:latin typeface="Arial" panose="020B0604020202020204" pitchFamily="34" charset="0"/>
                <a:cs typeface="Arial" panose="020B0604020202020204" pitchFamily="34" charset="0"/>
              </a:rPr>
              <a:t>?</a:t>
            </a:r>
          </a:p>
        </p:txBody>
      </p:sp>
      <p:pic>
        <p:nvPicPr>
          <p:cNvPr id="7171" name="Picture 3" descr="C:\Users\Stephanie\AppData\Local\Temp\Temp1_dws2013-cuteowls2.zip\clip art 2\dws2013-cuteowls2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Stephanie\AppData\Local\Temp\Temp1_dws2013-cuteowls1.zip\clip art 1\dws2013-cuteowls1 (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7064" y="4650604"/>
            <a:ext cx="1972979" cy="193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1385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442" y="209654"/>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49239" y="823064"/>
            <a:ext cx="5627236" cy="4524315"/>
          </a:xfrm>
          <a:prstGeom prst="rect">
            <a:avLst/>
          </a:prstGeom>
        </p:spPr>
        <p:txBody>
          <a:bodyPr wrap="square">
            <a:spAutoFit/>
          </a:bodyPr>
          <a:lstStyle/>
          <a:p>
            <a:r>
              <a:rPr lang="en-AU" sz="3200" dirty="0" err="1" smtClean="0"/>
              <a:t>Tenniah</a:t>
            </a:r>
            <a:r>
              <a:rPr lang="en-AU" sz="3200" dirty="0" smtClean="0"/>
              <a:t> </a:t>
            </a:r>
            <a:r>
              <a:rPr lang="en-AU" sz="3200" dirty="0"/>
              <a:t>bought 4 packs of </a:t>
            </a:r>
            <a:r>
              <a:rPr lang="en-AU" sz="3200" dirty="0" smtClean="0"/>
              <a:t>teal </a:t>
            </a:r>
            <a:r>
              <a:rPr lang="en-AU" sz="3200" dirty="0"/>
              <a:t>bouncy balls and 2 packs of </a:t>
            </a:r>
            <a:r>
              <a:rPr lang="en-AU" sz="3200" dirty="0" smtClean="0"/>
              <a:t>orange </a:t>
            </a:r>
            <a:r>
              <a:rPr lang="en-AU" sz="3200" dirty="0"/>
              <a:t>bouncy balls. Each package contained 3 bouncy balls. How many more </a:t>
            </a:r>
            <a:r>
              <a:rPr lang="en-AU" sz="3200" dirty="0" smtClean="0"/>
              <a:t>teal bouncy </a:t>
            </a:r>
            <a:r>
              <a:rPr lang="en-AU" sz="3200" dirty="0"/>
              <a:t>balls than </a:t>
            </a:r>
            <a:r>
              <a:rPr lang="en-AU" sz="3200" dirty="0" smtClean="0"/>
              <a:t>orange </a:t>
            </a:r>
            <a:r>
              <a:rPr lang="en-AU" sz="3200" dirty="0"/>
              <a:t>bouncy balls did </a:t>
            </a:r>
            <a:r>
              <a:rPr lang="en-AU" sz="3200" dirty="0" err="1" smtClean="0"/>
              <a:t>Tenniah</a:t>
            </a:r>
            <a:r>
              <a:rPr lang="en-AU" sz="3200" dirty="0" smtClean="0"/>
              <a:t> buy</a:t>
            </a:r>
            <a:r>
              <a:rPr lang="en-AU" sz="3200" dirty="0" smtClean="0">
                <a:latin typeface="Arial" panose="020B0604020202020204" pitchFamily="34" charset="0"/>
                <a:cs typeface="Arial" panose="020B0604020202020204" pitchFamily="34" charset="0"/>
              </a:rPr>
              <a:t>?</a:t>
            </a:r>
          </a:p>
        </p:txBody>
      </p:sp>
      <p:pic>
        <p:nvPicPr>
          <p:cNvPr id="7171" name="Picture 3" descr="C:\Users\Stephanie\AppData\Local\Temp\Temp1_dws2013-cuteowls2.zip\clip art 2\dws2013-cuteowls2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819409" y="4742365"/>
            <a:ext cx="2372591" cy="1780088"/>
            <a:chOff x="9218466" y="4335468"/>
            <a:chExt cx="2973534" cy="2255611"/>
          </a:xfrm>
        </p:grpSpPr>
        <p:pic>
          <p:nvPicPr>
            <p:cNvPr id="10" name="Picture 3" descr="C:\Users\Stephanie\AppData\Local\Temp\Temp1_dws2013-cuteowls2.zip\clip art 2\dws2013-cuteowls2 (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18466" y="4335468"/>
              <a:ext cx="2304646" cy="22556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C:\Users\Stephanie\AppData\Local\Temp\Temp1_dwstc-rainydayowls1.zip\dwstc-rainydayowls1\flower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24683" y="5354138"/>
              <a:ext cx="967317" cy="12209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26599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3782" y="1240962"/>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231" y="209656"/>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141027" y="710619"/>
            <a:ext cx="5593773" cy="4524315"/>
          </a:xfrm>
          <a:prstGeom prst="rect">
            <a:avLst/>
          </a:prstGeom>
        </p:spPr>
        <p:txBody>
          <a:bodyPr wrap="square">
            <a:spAutoFit/>
          </a:bodyPr>
          <a:lstStyle/>
          <a:p>
            <a:r>
              <a:rPr lang="en-AU" sz="3600" dirty="0" smtClean="0"/>
              <a:t>In China, </a:t>
            </a:r>
            <a:r>
              <a:rPr lang="en-AU" sz="3600" dirty="0" err="1" smtClean="0"/>
              <a:t>Cherylene</a:t>
            </a:r>
            <a:r>
              <a:rPr lang="en-AU" sz="3600" dirty="0" smtClean="0"/>
              <a:t> walked along the Great Wall. She walked  205 steps before taking a rest and then climbed another 120. How many steps did she climb altogether</a:t>
            </a:r>
            <a:r>
              <a:rPr lang="en-AU" sz="3600" dirty="0" smtClean="0">
                <a:latin typeface="Arial" panose="020B0604020202020204" pitchFamily="34" charset="0"/>
                <a:cs typeface="Arial" panose="020B0604020202020204" pitchFamily="34" charset="0"/>
              </a:rPr>
              <a:t>?</a:t>
            </a:r>
            <a:endParaRPr lang="en-AU" sz="3600" b="1" dirty="0" smtClean="0">
              <a:latin typeface="Arial" panose="020B0604020202020204" pitchFamily="34" charset="0"/>
              <a:cs typeface="Arial" panose="020B0604020202020204" pitchFamily="34" charset="0"/>
            </a:endParaRPr>
          </a:p>
        </p:txBody>
      </p:sp>
      <p:pic>
        <p:nvPicPr>
          <p:cNvPr id="3074" name="Picture 2" descr="C:\Users\Stephanie\AppData\Local\Temp\Temp1_dwstc-softspringowls1(1).zip\dwstc-softspringowls1\owl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2066" y="4561609"/>
            <a:ext cx="2376731" cy="2016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2914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442" y="209654"/>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49239" y="823064"/>
            <a:ext cx="5627236" cy="4154984"/>
          </a:xfrm>
          <a:prstGeom prst="rect">
            <a:avLst/>
          </a:prstGeom>
        </p:spPr>
        <p:txBody>
          <a:bodyPr wrap="square">
            <a:spAutoFit/>
          </a:bodyPr>
          <a:lstStyle/>
          <a:p>
            <a:r>
              <a:rPr lang="en-AU" sz="2400" dirty="0"/>
              <a:t>A parking </a:t>
            </a:r>
            <a:r>
              <a:rPr lang="en-AU" sz="2400" dirty="0" smtClean="0"/>
              <a:t>station </a:t>
            </a:r>
            <a:r>
              <a:rPr lang="en-AU" sz="2400" dirty="0"/>
              <a:t>near </a:t>
            </a:r>
            <a:r>
              <a:rPr lang="en-AU" sz="2400" dirty="0" smtClean="0"/>
              <a:t>Lily's </a:t>
            </a:r>
            <a:r>
              <a:rPr lang="en-AU" sz="2400" dirty="0"/>
              <a:t>house is 4 storeys tall. There are 36 open parking spots on the first level. There are 8 more open parking spots on the second level than on the first level, and there are 8 more open parking spots on the third level than on the second level. There are 29 open parking spots on the fourth level. How many open parking spots are there in </a:t>
            </a:r>
            <a:r>
              <a:rPr lang="en-AU" sz="2400" dirty="0" smtClean="0"/>
              <a:t>all</a:t>
            </a:r>
            <a:r>
              <a:rPr lang="en-AU" sz="2400" dirty="0" smtClean="0">
                <a:latin typeface="Arial" panose="020B0604020202020204" pitchFamily="34" charset="0"/>
                <a:cs typeface="Arial" panose="020B0604020202020204" pitchFamily="34" charset="0"/>
              </a:rPr>
              <a:t>?</a:t>
            </a:r>
          </a:p>
        </p:txBody>
      </p:sp>
      <p:pic>
        <p:nvPicPr>
          <p:cNvPr id="7171" name="Picture 3" descr="C:\Users\Stephanie\AppData\Local\Temp\Temp1_dws2013-cuteowls2.zip\clip art 2\dws2013-cuteowls2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Stephanie\AppData\Local\Temp\Temp1_lravz-tc-springowls1.zip\lravz-tc-springowls1\owl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1372" y="4494560"/>
            <a:ext cx="2145103" cy="2269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512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442" y="209654"/>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49239" y="823064"/>
            <a:ext cx="5328806" cy="3539430"/>
          </a:xfrm>
          <a:prstGeom prst="rect">
            <a:avLst/>
          </a:prstGeom>
        </p:spPr>
        <p:txBody>
          <a:bodyPr wrap="square">
            <a:spAutoFit/>
          </a:bodyPr>
          <a:lstStyle/>
          <a:p>
            <a:r>
              <a:rPr lang="en-AU" sz="2800" dirty="0"/>
              <a:t>For a school fundraiser, Cassie needs to sell 39 rolls of gift wrap. So far, she has sold 7 rolls to her grandmother, 2 rolls to her uncle, and 8 rolls to a neighbour. How many more rolls of gift wrap does Cassie need to </a:t>
            </a:r>
            <a:r>
              <a:rPr lang="en-AU" sz="2800" dirty="0" smtClean="0"/>
              <a:t>sell</a:t>
            </a:r>
            <a:r>
              <a:rPr lang="en-AU" sz="2800" dirty="0" smtClean="0">
                <a:latin typeface="Arial" panose="020B0604020202020204" pitchFamily="34" charset="0"/>
                <a:cs typeface="Arial" panose="020B0604020202020204" pitchFamily="34" charset="0"/>
              </a:rPr>
              <a:t>?</a:t>
            </a:r>
          </a:p>
        </p:txBody>
      </p:sp>
      <p:pic>
        <p:nvPicPr>
          <p:cNvPr id="7171" name="Picture 3" descr="C:\Users\Stephanie\AppData\Local\Temp\Temp1_dws2013-cuteowls2.zip\clip art 2\dws2013-cuteowls2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Stephanie\AppData\Local\Temp\Temp1_lravz-tc-springowls3.zip\lravz-tc-springowls3\owl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7200" y="4042064"/>
            <a:ext cx="2477100" cy="26185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Stephanie\AppData\Local\Temp\Temp1_dmw-cc-owlwaysbethere1.zip\dmw-cc-owlwaysbethere1\du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89707" y="687104"/>
            <a:ext cx="1789526" cy="90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5948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442" y="209654"/>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49239" y="823064"/>
            <a:ext cx="5627236" cy="3539430"/>
          </a:xfrm>
          <a:prstGeom prst="rect">
            <a:avLst/>
          </a:prstGeom>
        </p:spPr>
        <p:txBody>
          <a:bodyPr wrap="square">
            <a:spAutoFit/>
          </a:bodyPr>
          <a:lstStyle/>
          <a:p>
            <a:r>
              <a:rPr lang="en-AU" sz="3200" dirty="0"/>
              <a:t>A group of 8 children and 6 adults are going to </a:t>
            </a:r>
            <a:r>
              <a:rPr lang="en-AU" sz="3200" dirty="0" smtClean="0"/>
              <a:t>see Inside out at the movies. </a:t>
            </a:r>
            <a:r>
              <a:rPr lang="en-AU" sz="3200" dirty="0"/>
              <a:t>Child tickets cost $5, and adult tickets cost $11. How much will the </a:t>
            </a:r>
            <a:r>
              <a:rPr lang="en-AU" sz="3200" dirty="0" smtClean="0"/>
              <a:t>movie </a:t>
            </a:r>
            <a:r>
              <a:rPr lang="en-AU" sz="3200" dirty="0"/>
              <a:t>tickets cost in </a:t>
            </a:r>
            <a:r>
              <a:rPr lang="en-AU" sz="3200" dirty="0" smtClean="0"/>
              <a:t>all</a:t>
            </a:r>
            <a:r>
              <a:rPr lang="en-AU" sz="3200" dirty="0" smtClean="0">
                <a:latin typeface="Arial" panose="020B0604020202020204" pitchFamily="34" charset="0"/>
                <a:cs typeface="Arial" panose="020B0604020202020204" pitchFamily="34" charset="0"/>
              </a:rPr>
              <a:t>?</a:t>
            </a:r>
          </a:p>
        </p:txBody>
      </p:sp>
      <p:pic>
        <p:nvPicPr>
          <p:cNvPr id="7171" name="Picture 3" descr="C:\Users\Stephanie\AppData\Local\Temp\Temp1_dws2013-cuteowls2.zip\clip art 2\dws2013-cuteowls2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Stephanie\AppData\Local\Temp\Temp1_dmw-cc-owlwaysbethere1.zip\dmw-cc-owlwaysbethere1\du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6681" y="4362494"/>
            <a:ext cx="3665494" cy="1987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9394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442" y="209654"/>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49239" y="823064"/>
            <a:ext cx="5627236" cy="3046988"/>
          </a:xfrm>
          <a:prstGeom prst="rect">
            <a:avLst/>
          </a:prstGeom>
        </p:spPr>
        <p:txBody>
          <a:bodyPr wrap="square">
            <a:spAutoFit/>
          </a:bodyPr>
          <a:lstStyle/>
          <a:p>
            <a:r>
              <a:rPr lang="en-AU" sz="3200" dirty="0"/>
              <a:t>Brad needs 51 paper plates for </a:t>
            </a:r>
            <a:r>
              <a:rPr lang="en-AU" sz="3200" dirty="0" smtClean="0"/>
              <a:t>his daughters </a:t>
            </a:r>
            <a:r>
              <a:rPr lang="en-AU" sz="3200" dirty="0"/>
              <a:t>birthday party. He already has 10 blue plates and 22 </a:t>
            </a:r>
            <a:r>
              <a:rPr lang="en-AU" sz="3200" dirty="0" smtClean="0"/>
              <a:t>pink </a:t>
            </a:r>
            <a:r>
              <a:rPr lang="en-AU" sz="3200" dirty="0"/>
              <a:t>plates. How many more plates should Brad </a:t>
            </a:r>
            <a:r>
              <a:rPr lang="en-AU" sz="3200" dirty="0" smtClean="0"/>
              <a:t>buy</a:t>
            </a:r>
            <a:r>
              <a:rPr lang="en-AU" sz="3200" dirty="0" smtClean="0">
                <a:latin typeface="Arial" panose="020B0604020202020204" pitchFamily="34" charset="0"/>
                <a:cs typeface="Arial" panose="020B0604020202020204" pitchFamily="34" charset="0"/>
              </a:rPr>
              <a:t>?</a:t>
            </a:r>
          </a:p>
        </p:txBody>
      </p:sp>
      <p:pic>
        <p:nvPicPr>
          <p:cNvPr id="7171" name="Picture 3" descr="C:\Users\Stephanie\AppData\Local\Temp\Temp1_dws2013-cuteowls2.zip\clip art 2\dws2013-cuteowls2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Stephanie\AppData\Local\Temp\Temp1_dwstc-softspringowls1.zip\dwstc-softspringowls1\owl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8918" y="3997114"/>
            <a:ext cx="2557693" cy="2521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374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442" y="209654"/>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49239" y="823064"/>
            <a:ext cx="5627236" cy="2554545"/>
          </a:xfrm>
          <a:prstGeom prst="rect">
            <a:avLst/>
          </a:prstGeom>
        </p:spPr>
        <p:txBody>
          <a:bodyPr wrap="square">
            <a:spAutoFit/>
          </a:bodyPr>
          <a:lstStyle/>
          <a:p>
            <a:r>
              <a:rPr lang="en-AU" sz="3200" dirty="0" smtClean="0"/>
              <a:t>Cameron </a:t>
            </a:r>
            <a:r>
              <a:rPr lang="en-AU" sz="3200" dirty="0"/>
              <a:t>had </a:t>
            </a:r>
            <a:r>
              <a:rPr lang="en-AU" sz="3200" dirty="0" smtClean="0"/>
              <a:t>45 </a:t>
            </a:r>
            <a:r>
              <a:rPr lang="en-AU" sz="3200" dirty="0"/>
              <a:t>toys and his sister, </a:t>
            </a:r>
            <a:r>
              <a:rPr lang="en-AU" sz="3200" dirty="0" smtClean="0"/>
              <a:t>Emma had 27 </a:t>
            </a:r>
            <a:r>
              <a:rPr lang="en-AU" sz="3200" dirty="0"/>
              <a:t>toys. </a:t>
            </a:r>
            <a:r>
              <a:rPr lang="en-AU" sz="3200" dirty="0" smtClean="0"/>
              <a:t>They </a:t>
            </a:r>
            <a:r>
              <a:rPr lang="en-AU" sz="3200" dirty="0"/>
              <a:t>sold 33 of the toys at a </a:t>
            </a:r>
            <a:r>
              <a:rPr lang="en-AU" sz="3200" dirty="0" smtClean="0"/>
              <a:t>garage sale</a:t>
            </a:r>
            <a:r>
              <a:rPr lang="en-AU" sz="3200" dirty="0"/>
              <a:t>. How many do they have </a:t>
            </a:r>
            <a:r>
              <a:rPr lang="en-AU" sz="3200" dirty="0" smtClean="0"/>
              <a:t>left</a:t>
            </a:r>
            <a:r>
              <a:rPr lang="en-AU" sz="3200" dirty="0" smtClean="0">
                <a:latin typeface="Arial" panose="020B0604020202020204" pitchFamily="34" charset="0"/>
                <a:cs typeface="Arial" panose="020B0604020202020204" pitchFamily="34" charset="0"/>
              </a:rPr>
              <a:t>?</a:t>
            </a:r>
          </a:p>
        </p:txBody>
      </p:sp>
      <p:pic>
        <p:nvPicPr>
          <p:cNvPr id="7171" name="Picture 3" descr="C:\Users\Stephanie\AppData\Local\Temp\Temp1_dws2013-cuteowls2.zip\clip art 2\dws2013-cuteowls2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Stephanie\AppData\Local\Temp\Temp1_dws2013-cuteowls1.zip\clip art 1\dws2013-cuteowls1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98170" y="4775927"/>
            <a:ext cx="1415977" cy="17604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Stephanie\AppData\Local\Temp\Temp1_lravz-tc-springowls3.zip\lravz-tc-springowls3\tre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41312" y="3288359"/>
            <a:ext cx="2158402" cy="32479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Stephanie\AppData\Local\Temp\Temp1_dwstc-softspringowls1.zip\dwstc-softspringowls1\owl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20513" y="5767141"/>
            <a:ext cx="955962" cy="811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2308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442" y="209654"/>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49239" y="823064"/>
            <a:ext cx="5627236" cy="4031873"/>
          </a:xfrm>
          <a:prstGeom prst="rect">
            <a:avLst/>
          </a:prstGeom>
        </p:spPr>
        <p:txBody>
          <a:bodyPr wrap="square">
            <a:spAutoFit/>
          </a:bodyPr>
          <a:lstStyle/>
          <a:p>
            <a:r>
              <a:rPr lang="en-AU" sz="3200" dirty="0" smtClean="0"/>
              <a:t>Thomas Acres Public School </a:t>
            </a:r>
            <a:r>
              <a:rPr lang="en-AU" sz="3200" dirty="0"/>
              <a:t>lost their first netball match by </a:t>
            </a:r>
            <a:r>
              <a:rPr lang="en-AU" sz="3200" dirty="0" smtClean="0"/>
              <a:t>19 </a:t>
            </a:r>
            <a:r>
              <a:rPr lang="en-AU" sz="3200" dirty="0"/>
              <a:t>goals to </a:t>
            </a:r>
            <a:r>
              <a:rPr lang="en-AU" sz="3200" dirty="0" smtClean="0"/>
              <a:t>13.</a:t>
            </a:r>
            <a:endParaRPr lang="en-AU" sz="3200" dirty="0"/>
          </a:p>
          <a:p>
            <a:r>
              <a:rPr lang="en-AU" sz="3200" dirty="0"/>
              <a:t>They won their second game by </a:t>
            </a:r>
            <a:r>
              <a:rPr lang="en-AU" sz="3200" dirty="0" smtClean="0"/>
              <a:t>27 </a:t>
            </a:r>
            <a:r>
              <a:rPr lang="en-AU" sz="3200" dirty="0"/>
              <a:t>goals to 19. </a:t>
            </a:r>
          </a:p>
          <a:p>
            <a:r>
              <a:rPr lang="en-AU" sz="3200" dirty="0"/>
              <a:t>How many goals were </a:t>
            </a:r>
            <a:r>
              <a:rPr lang="en-AU" sz="3200" dirty="0" smtClean="0"/>
              <a:t>scored altogether in </a:t>
            </a:r>
            <a:r>
              <a:rPr lang="en-AU" sz="3200" dirty="0"/>
              <a:t>the two </a:t>
            </a:r>
            <a:r>
              <a:rPr lang="en-AU" sz="3200" dirty="0" smtClean="0"/>
              <a:t>games</a:t>
            </a:r>
            <a:r>
              <a:rPr lang="en-AU" sz="3200" dirty="0" smtClean="0">
                <a:latin typeface="Arial" panose="020B0604020202020204" pitchFamily="34" charset="0"/>
                <a:cs typeface="Arial" panose="020B0604020202020204" pitchFamily="34" charset="0"/>
              </a:rPr>
              <a:t>?</a:t>
            </a:r>
          </a:p>
        </p:txBody>
      </p:sp>
      <p:pic>
        <p:nvPicPr>
          <p:cNvPr id="7171" name="Picture 3" descr="C:\Users\Stephanie\AppData\Local\Temp\Temp1_dws2013-cuteowls2.zip\clip art 2\dws2013-cuteowls2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Stephanie\AppData\Local\Temp\Temp1_dwstc-softspringowls2.zip\dwstc-softspringowls2\owls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97291" y="4228499"/>
            <a:ext cx="2338375" cy="228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1244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442" y="209654"/>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49239" y="823064"/>
            <a:ext cx="5848352" cy="2554545"/>
          </a:xfrm>
          <a:prstGeom prst="rect">
            <a:avLst/>
          </a:prstGeom>
        </p:spPr>
        <p:txBody>
          <a:bodyPr wrap="square">
            <a:spAutoFit/>
          </a:bodyPr>
          <a:lstStyle/>
          <a:p>
            <a:r>
              <a:rPr lang="en-AU" sz="3200" dirty="0" smtClean="0"/>
              <a:t>Elisha </a:t>
            </a:r>
            <a:r>
              <a:rPr lang="en-AU" sz="3200" dirty="0"/>
              <a:t>bought 10 stamps </a:t>
            </a:r>
            <a:r>
              <a:rPr lang="en-AU" sz="3200" dirty="0" smtClean="0"/>
              <a:t>costing 40 cents </a:t>
            </a:r>
            <a:r>
              <a:rPr lang="en-AU" sz="3200" dirty="0"/>
              <a:t>each and 20 stamps costing </a:t>
            </a:r>
            <a:r>
              <a:rPr lang="en-AU" sz="3200" dirty="0" smtClean="0"/>
              <a:t>55 cents each. How </a:t>
            </a:r>
            <a:r>
              <a:rPr lang="en-AU" sz="3200" dirty="0"/>
              <a:t>much did </a:t>
            </a:r>
            <a:r>
              <a:rPr lang="en-AU" sz="3200" dirty="0" smtClean="0"/>
              <a:t>Elisha spend</a:t>
            </a:r>
            <a:r>
              <a:rPr lang="en-AU" sz="3200" dirty="0" smtClean="0">
                <a:latin typeface="Arial" panose="020B0604020202020204" pitchFamily="34" charset="0"/>
                <a:cs typeface="Arial" panose="020B0604020202020204" pitchFamily="34" charset="0"/>
              </a:rPr>
              <a:t>?</a:t>
            </a:r>
          </a:p>
        </p:txBody>
      </p:sp>
      <p:pic>
        <p:nvPicPr>
          <p:cNvPr id="7171" name="Picture 3" descr="C:\Users\Stephanie\AppData\Local\Temp\Temp1_dws2013-cuteowls2.zip\clip art 2\dws2013-cuteowls2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Stephanie\AppData\Local\Temp\Temp1_dwstc-backtoschoolowls1.zip\dwstc-backtoschoolowls1\book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0446" y="4371222"/>
            <a:ext cx="2790728" cy="221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802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442" y="209654"/>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49238" y="880567"/>
            <a:ext cx="5598971" cy="3046988"/>
          </a:xfrm>
          <a:prstGeom prst="rect">
            <a:avLst/>
          </a:prstGeom>
        </p:spPr>
        <p:txBody>
          <a:bodyPr wrap="square">
            <a:spAutoFit/>
          </a:bodyPr>
          <a:lstStyle/>
          <a:p>
            <a:r>
              <a:rPr lang="en-AU" sz="3200" i="1" dirty="0"/>
              <a:t>I buy </a:t>
            </a:r>
            <a:r>
              <a:rPr lang="en-AU" sz="3200" i="1" dirty="0" smtClean="0"/>
              <a:t>40 apricots. </a:t>
            </a:r>
            <a:r>
              <a:rPr lang="en-AU" sz="3200" i="1" dirty="0"/>
              <a:t>I give 1/5 of these to my </a:t>
            </a:r>
            <a:r>
              <a:rPr lang="en-AU" sz="3200" i="1" dirty="0" smtClean="0"/>
              <a:t>friend, Kelsey. </a:t>
            </a:r>
            <a:r>
              <a:rPr lang="en-AU" sz="3200" i="1" dirty="0"/>
              <a:t>She eats 3 of the </a:t>
            </a:r>
            <a:r>
              <a:rPr lang="en-AU" sz="3200" i="1" dirty="0" smtClean="0"/>
              <a:t>apricots </a:t>
            </a:r>
            <a:r>
              <a:rPr lang="en-AU" sz="3200" i="1" dirty="0"/>
              <a:t>I have given her. How many plums does </a:t>
            </a:r>
            <a:r>
              <a:rPr lang="en-AU" sz="3200" i="1" dirty="0" smtClean="0"/>
              <a:t>Kelsey </a:t>
            </a:r>
            <a:r>
              <a:rPr lang="en-AU" sz="3200" i="1" dirty="0"/>
              <a:t>have </a:t>
            </a:r>
            <a:r>
              <a:rPr lang="en-AU" sz="3200" i="1" dirty="0" smtClean="0"/>
              <a:t>left</a:t>
            </a:r>
            <a:r>
              <a:rPr lang="en-AU" sz="3200" dirty="0" smtClean="0">
                <a:latin typeface="Arial" panose="020B0604020202020204" pitchFamily="34" charset="0"/>
                <a:cs typeface="Arial" panose="020B0604020202020204" pitchFamily="34" charset="0"/>
              </a:rPr>
              <a:t>?</a:t>
            </a:r>
          </a:p>
        </p:txBody>
      </p:sp>
      <p:pic>
        <p:nvPicPr>
          <p:cNvPr id="7171" name="Picture 3" descr="C:\Users\Stephanie\AppData\Local\Temp\Temp1_dws2013-cuteowls2.zip\clip art 2\dws2013-cuteowls2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9819409" y="4729756"/>
            <a:ext cx="2372591" cy="1780088"/>
            <a:chOff x="9218466" y="4335468"/>
            <a:chExt cx="2973534" cy="2255611"/>
          </a:xfrm>
        </p:grpSpPr>
        <p:pic>
          <p:nvPicPr>
            <p:cNvPr id="12" name="Picture 3" descr="C:\Users\Stephanie\AppData\Local\Temp\Temp1_dws2013-cuteowls2.zip\clip art 2\dws2013-cuteowls2 (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18466" y="4335468"/>
              <a:ext cx="2304646" cy="22556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C:\Users\Stephanie\AppData\Local\Temp\Temp1_dwstc-rainydayowls1.zip\dwstc-rainydayowls1\flower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24683" y="5354138"/>
              <a:ext cx="967317" cy="1220964"/>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2" descr="C:\Users\Stephanie\AppData\Local\Temp\Temp1_dwstc-softspringowls1.zip\dwstc-softspringowls1\owl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860472" y="4099035"/>
            <a:ext cx="2421083" cy="235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7965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442" y="209654"/>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49238" y="880567"/>
            <a:ext cx="5598971" cy="4031873"/>
          </a:xfrm>
          <a:prstGeom prst="rect">
            <a:avLst/>
          </a:prstGeom>
        </p:spPr>
        <p:txBody>
          <a:bodyPr wrap="square">
            <a:spAutoFit/>
          </a:bodyPr>
          <a:lstStyle/>
          <a:p>
            <a:r>
              <a:rPr lang="en-AU" sz="3200" dirty="0"/>
              <a:t>Alice bought </a:t>
            </a:r>
            <a:r>
              <a:rPr lang="en-AU" sz="3200" dirty="0" smtClean="0"/>
              <a:t>5 </a:t>
            </a:r>
            <a:r>
              <a:rPr lang="en-AU" sz="3200" dirty="0"/>
              <a:t>books about plants and </a:t>
            </a:r>
            <a:r>
              <a:rPr lang="en-AU" sz="3200" dirty="0" smtClean="0"/>
              <a:t>6 </a:t>
            </a:r>
            <a:r>
              <a:rPr lang="en-AU" sz="3200" dirty="0"/>
              <a:t>books about fish. She also bought 6 science magazines. Each book cost $12 and each magazine cost $2. How much did Alice spend in </a:t>
            </a:r>
            <a:r>
              <a:rPr lang="en-AU" sz="3200" dirty="0" smtClean="0"/>
              <a:t>all</a:t>
            </a:r>
            <a:r>
              <a:rPr lang="en-AU" sz="3200" dirty="0" smtClean="0">
                <a:latin typeface="Arial" panose="020B0604020202020204" pitchFamily="34" charset="0"/>
                <a:cs typeface="Arial" panose="020B0604020202020204" pitchFamily="34" charset="0"/>
              </a:rPr>
              <a:t>?</a:t>
            </a:r>
          </a:p>
        </p:txBody>
      </p:sp>
      <p:pic>
        <p:nvPicPr>
          <p:cNvPr id="7171" name="Picture 3" descr="C:\Users\Stephanie\AppData\Local\Temp\Temp1_dws2013-cuteowls2.zip\clip art 2\dws2013-cuteowls2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Stephanie\AppData\Local\Temp\Temp1_dws2013-cuteowls2.zip\clip art 2\dws2013-cuteowls2 (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5111" y="4498894"/>
            <a:ext cx="2580067" cy="21616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Stephanie\AppData\Local\Temp\Temp1_dwstc-rainydayowls1.zip\dwstc-rainydayowls1\flower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20175" y="5546281"/>
            <a:ext cx="771825" cy="963563"/>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descr="C:\Users\Stephanie\AppData\Local\Temp\Temp1_dwstc-softspringowls1(1).zip\dwstc-softspringowls1\flower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43702" y="6158089"/>
            <a:ext cx="587434" cy="643019"/>
          </a:xfrm>
          <a:prstGeom prst="rect">
            <a:avLst/>
          </a:prstGeom>
          <a:noFill/>
          <a:extLst>
            <a:ext uri="{909E8E84-426E-40DD-AFC4-6F175D3DCCD1}">
              <a14:hiddenFill xmlns:a14="http://schemas.microsoft.com/office/drawing/2010/main">
                <a:solidFill>
                  <a:srgbClr val="FFFFFF"/>
                </a:solidFill>
              </a14:hiddenFill>
            </a:ext>
          </a:extLst>
        </p:spPr>
      </p:pic>
      <p:pic>
        <p:nvPicPr>
          <p:cNvPr id="27651" name="Picture 3" descr="C:\Users\Stephanie\AppData\Local\Temp\Temp1_dwstc-softspringowls1(1).zip\dwstc-softspringowls1\flower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47622" y="6028062"/>
            <a:ext cx="694979" cy="65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2077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442" y="209654"/>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49238" y="880567"/>
            <a:ext cx="5598971" cy="3046988"/>
          </a:xfrm>
          <a:prstGeom prst="rect">
            <a:avLst/>
          </a:prstGeom>
        </p:spPr>
        <p:txBody>
          <a:bodyPr wrap="square">
            <a:spAutoFit/>
          </a:bodyPr>
          <a:lstStyle/>
          <a:p>
            <a:r>
              <a:rPr lang="en-AU" sz="3200" dirty="0" smtClean="0"/>
              <a:t>Luca </a:t>
            </a:r>
            <a:r>
              <a:rPr lang="en-AU" sz="3200" dirty="0"/>
              <a:t>saved $53 in March. He saved $55 in April and $48 in May. Then Ernesto spent $45 on a </a:t>
            </a:r>
            <a:r>
              <a:rPr lang="en-AU" sz="3200" dirty="0" smtClean="0"/>
              <a:t>X box game. </a:t>
            </a:r>
            <a:r>
              <a:rPr lang="en-AU" sz="3200" dirty="0"/>
              <a:t>How much money does </a:t>
            </a:r>
            <a:r>
              <a:rPr lang="en-AU" sz="3200" dirty="0" smtClean="0"/>
              <a:t>Luca </a:t>
            </a:r>
            <a:r>
              <a:rPr lang="en-AU" sz="3200" dirty="0"/>
              <a:t>have </a:t>
            </a:r>
            <a:r>
              <a:rPr lang="en-AU" sz="3200" dirty="0" smtClean="0"/>
              <a:t>left</a:t>
            </a:r>
            <a:r>
              <a:rPr lang="en-AU" sz="3200" dirty="0" smtClean="0">
                <a:latin typeface="Arial" panose="020B0604020202020204" pitchFamily="34" charset="0"/>
                <a:cs typeface="Arial" panose="020B0604020202020204" pitchFamily="34" charset="0"/>
              </a:rPr>
              <a:t>?</a:t>
            </a:r>
          </a:p>
        </p:txBody>
      </p:sp>
      <p:pic>
        <p:nvPicPr>
          <p:cNvPr id="7171" name="Picture 3" descr="C:\Users\Stephanie\AppData\Local\Temp\Temp1_dws2013-cuteowls2.zip\clip art 2\dws2013-cuteowls2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9395112" y="3843099"/>
            <a:ext cx="2222924" cy="2703957"/>
            <a:chOff x="8937912" y="2832901"/>
            <a:chExt cx="2680124" cy="3714155"/>
          </a:xfrm>
        </p:grpSpPr>
        <p:pic>
          <p:nvPicPr>
            <p:cNvPr id="13" name="Picture 6" descr="C:\Users\Stephanie\AppData\Local\Temp\Temp1_lravz-tc-springowls3.zip\lravz-tc-springowls3\tre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9837" y="2832901"/>
              <a:ext cx="2468199" cy="37141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Stephanie\AppData\Local\Temp\Temp1_dws2013-cuteowls2.zip\clip art 2\dws2013-cuteowls2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83438">
              <a:off x="10082601" y="3744405"/>
              <a:ext cx="969517" cy="12053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Stephanie\AppData\Local\Temp\Temp1_dws2013-cuteowls2.zip\clip art 2\dws2013-cuteowls2 (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7912" y="5160905"/>
              <a:ext cx="1416285" cy="1386151"/>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2" descr="C:\Users\Stephanie\AppData\Local\Temp\Temp1_dmw-cc-owlwaysbethere1.zip\dmw-cc-owlwaysbethere1\du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789707" y="687104"/>
            <a:ext cx="1789526" cy="90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266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3782" y="1240962"/>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231" y="209656"/>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141027" y="1115864"/>
            <a:ext cx="5593773" cy="3416320"/>
          </a:xfrm>
          <a:prstGeom prst="rect">
            <a:avLst/>
          </a:prstGeom>
        </p:spPr>
        <p:txBody>
          <a:bodyPr wrap="square">
            <a:spAutoFit/>
          </a:bodyPr>
          <a:lstStyle/>
          <a:p>
            <a:r>
              <a:rPr lang="en-AU" sz="3600" dirty="0" smtClean="0"/>
              <a:t>Shaun swan 560 laps in one week. If he swam the same number of laps each day, how many laps did he swim in one day</a:t>
            </a:r>
            <a:r>
              <a:rPr lang="en-AU" sz="3600" dirty="0" smtClean="0">
                <a:latin typeface="Arial" panose="020B0604020202020204" pitchFamily="34" charset="0"/>
                <a:cs typeface="Arial" panose="020B0604020202020204" pitchFamily="34" charset="0"/>
              </a:rPr>
              <a:t>?</a:t>
            </a:r>
            <a:endParaRPr lang="en-AU" sz="3600" b="1" dirty="0" smtClean="0">
              <a:latin typeface="Arial" panose="020B0604020202020204" pitchFamily="34" charset="0"/>
              <a:cs typeface="Arial" panose="020B0604020202020204" pitchFamily="34" charset="0"/>
            </a:endParaRPr>
          </a:p>
        </p:txBody>
      </p:sp>
      <p:pic>
        <p:nvPicPr>
          <p:cNvPr id="4098" name="Picture 2" descr="C:\Users\Stephanie\AppData\Local\Temp\Temp1_dwstc-softspringowls2.zip\dwstc-softspringowls2\owl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4391" y="3894022"/>
            <a:ext cx="2681276" cy="26154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Stephanie\AppData\Local\Temp\Temp1_dmw-cc-owlwaysbethere1.zip\dmw-cc-owlwaysbethere1\du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84958" y="468895"/>
            <a:ext cx="1789526" cy="90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09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442" y="209654"/>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49238" y="880567"/>
            <a:ext cx="5598971" cy="4031873"/>
          </a:xfrm>
          <a:prstGeom prst="rect">
            <a:avLst/>
          </a:prstGeom>
        </p:spPr>
        <p:txBody>
          <a:bodyPr wrap="square">
            <a:spAutoFit/>
          </a:bodyPr>
          <a:lstStyle/>
          <a:p>
            <a:r>
              <a:rPr lang="en-AU" sz="3200" dirty="0"/>
              <a:t>Debbie saved $53 in September. She saved $30 in October and $23 in November. Then Debbie spent $39 on a </a:t>
            </a:r>
            <a:r>
              <a:rPr lang="en-AU" sz="3200" dirty="0" smtClean="0"/>
              <a:t>Wet n Wild season pass. </a:t>
            </a:r>
            <a:r>
              <a:rPr lang="en-AU" sz="3200" dirty="0"/>
              <a:t>How much money does Debbie have </a:t>
            </a:r>
            <a:r>
              <a:rPr lang="en-AU" sz="3200" dirty="0" smtClean="0"/>
              <a:t>left</a:t>
            </a:r>
            <a:r>
              <a:rPr lang="en-AU" sz="3200" dirty="0" smtClean="0">
                <a:latin typeface="Arial" panose="020B0604020202020204" pitchFamily="34" charset="0"/>
                <a:cs typeface="Arial" panose="020B0604020202020204" pitchFamily="34" charset="0"/>
              </a:rPr>
              <a:t>?</a:t>
            </a:r>
          </a:p>
        </p:txBody>
      </p:sp>
      <p:pic>
        <p:nvPicPr>
          <p:cNvPr id="7171" name="Picture 3" descr="C:\Users\Stephanie\AppData\Local\Temp\Temp1_dws2013-cuteowls2.zip\clip art 2\dws2013-cuteowls2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Stephanie\AppData\Local\Temp\Temp1_dmw-cc-owlwaysbethere1.zip\dmw-cc-owlwaysbethere1\du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89707" y="687104"/>
            <a:ext cx="1789526" cy="9056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Stephanie\AppData\Local\Temp\Temp1_lravz-tc-springowls3.zip\lravz-tc-springowls3\owl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48722" y="4347184"/>
            <a:ext cx="2602059" cy="216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76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3782" y="1240962"/>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231" y="209656"/>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141026" y="887264"/>
            <a:ext cx="5593773" cy="3539430"/>
          </a:xfrm>
          <a:prstGeom prst="rect">
            <a:avLst/>
          </a:prstGeom>
        </p:spPr>
        <p:txBody>
          <a:bodyPr wrap="square">
            <a:spAutoFit/>
          </a:bodyPr>
          <a:lstStyle/>
          <a:p>
            <a:r>
              <a:rPr lang="en-AU" sz="3200" dirty="0" smtClean="0"/>
              <a:t>Four police constables collected a total of 96 pieces of evidence at the crime scene. How many pieces did each constable collect if they all collected the same amount</a:t>
            </a:r>
            <a:r>
              <a:rPr lang="en-AU" sz="3200" dirty="0" smtClean="0">
                <a:latin typeface="Arial" panose="020B0604020202020204" pitchFamily="34" charset="0"/>
                <a:cs typeface="Arial" panose="020B0604020202020204" pitchFamily="34" charset="0"/>
              </a:rPr>
              <a:t>?</a:t>
            </a:r>
            <a:endParaRPr lang="en-AU" sz="3200" b="1" dirty="0" smtClean="0">
              <a:latin typeface="Arial" panose="020B0604020202020204" pitchFamily="34" charset="0"/>
              <a:cs typeface="Arial" panose="020B0604020202020204" pitchFamily="34" charset="0"/>
            </a:endParaRPr>
          </a:p>
        </p:txBody>
      </p:sp>
      <p:pic>
        <p:nvPicPr>
          <p:cNvPr id="5122" name="Picture 2" descr="C:\Users\Stephanie\AppData\Local\Temp\Temp1_lravz-tc-springowls1.zip\lravz-tc-springowls1\tre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8260" y="4068852"/>
            <a:ext cx="1731426" cy="266299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Stephanie\AppData\Local\Temp\Temp1_lravz-tc-springowls1.zip\lravz-tc-springowls1\owl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5112" y="4734232"/>
            <a:ext cx="1604387" cy="169774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Stephanie\AppData\Local\Temp\Temp1_lravz-tc-springowls2.zip\lravz-tc-springowls2\flower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16399" y="6095998"/>
            <a:ext cx="618400" cy="50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511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3782" y="1240962"/>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231" y="209656"/>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141026" y="887264"/>
            <a:ext cx="5593773" cy="3046988"/>
          </a:xfrm>
          <a:prstGeom prst="rect">
            <a:avLst/>
          </a:prstGeom>
        </p:spPr>
        <p:txBody>
          <a:bodyPr wrap="square">
            <a:spAutoFit/>
          </a:bodyPr>
          <a:lstStyle/>
          <a:p>
            <a:r>
              <a:rPr lang="en-AU" sz="3200" dirty="0" smtClean="0"/>
              <a:t>Tim woke up at 6.25am and started eating his breakfast. He took 23 minutes to eat his breakfast. What time did he finish eating</a:t>
            </a:r>
            <a:r>
              <a:rPr lang="en-AU" sz="3200" dirty="0" smtClean="0">
                <a:latin typeface="Arial" panose="020B0604020202020204" pitchFamily="34" charset="0"/>
                <a:cs typeface="Arial" panose="020B0604020202020204" pitchFamily="34" charset="0"/>
              </a:rPr>
              <a:t>?</a:t>
            </a:r>
            <a:endParaRPr lang="en-AU" sz="3200" b="1" dirty="0" smtClean="0">
              <a:latin typeface="Arial" panose="020B0604020202020204" pitchFamily="34" charset="0"/>
              <a:cs typeface="Arial" panose="020B0604020202020204" pitchFamily="34" charset="0"/>
            </a:endParaRPr>
          </a:p>
        </p:txBody>
      </p:sp>
      <p:pic>
        <p:nvPicPr>
          <p:cNvPr id="6146" name="Picture 2" descr="C:\Users\Stephanie\AppData\Local\Temp\Temp1_dws2013-cuteowls1.zip\clip art 1\dws2013-cuteowls1 (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7912" y="3848882"/>
            <a:ext cx="2792131" cy="27327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Stephanie\AppData\Local\Temp\Temp1_dmw-cc-owlwaysbethere1.zip\dmw-cc-owlwaysbethere1\du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84958" y="434415"/>
            <a:ext cx="1789526" cy="90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003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230" y="209656"/>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141026" y="887264"/>
            <a:ext cx="5593773" cy="3046988"/>
          </a:xfrm>
          <a:prstGeom prst="rect">
            <a:avLst/>
          </a:prstGeom>
        </p:spPr>
        <p:txBody>
          <a:bodyPr wrap="square">
            <a:spAutoFit/>
          </a:bodyPr>
          <a:lstStyle/>
          <a:p>
            <a:r>
              <a:rPr lang="en-AU" sz="3200" dirty="0" smtClean="0"/>
              <a:t>The depth of the snow was 118cm. Exactly 37cm of fresh snow fell overnight for the next two consecutive nights. What is the total depth of snow now</a:t>
            </a:r>
            <a:r>
              <a:rPr lang="en-AU" sz="3200" dirty="0" smtClean="0">
                <a:latin typeface="Arial" panose="020B0604020202020204" pitchFamily="34" charset="0"/>
                <a:cs typeface="Arial" panose="020B0604020202020204" pitchFamily="34" charset="0"/>
              </a:rPr>
              <a:t>?</a:t>
            </a:r>
            <a:endParaRPr lang="en-AU" sz="3200" b="1" dirty="0" smtClean="0">
              <a:latin typeface="Arial" panose="020B0604020202020204" pitchFamily="34" charset="0"/>
              <a:cs typeface="Arial" panose="020B0604020202020204" pitchFamily="34" charset="0"/>
            </a:endParaRPr>
          </a:p>
        </p:txBody>
      </p:sp>
      <p:pic>
        <p:nvPicPr>
          <p:cNvPr id="7170" name="Picture 2" descr="C:\Users\Stephanie\AppData\Local\Temp\Temp1_dws2013-cuteowls1.zip\clip art 1\dws2013-cuteowls1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0687" y="4104409"/>
            <a:ext cx="2056045" cy="255616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Stephanie\AppData\Local\Temp\Temp1_dws2013-cuteowls2.zip\clip art 2\dws2013-cuteowls2 (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686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230" y="209656"/>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141026" y="887264"/>
            <a:ext cx="5593773" cy="2554545"/>
          </a:xfrm>
          <a:prstGeom prst="rect">
            <a:avLst/>
          </a:prstGeom>
        </p:spPr>
        <p:txBody>
          <a:bodyPr wrap="square">
            <a:spAutoFit/>
          </a:bodyPr>
          <a:lstStyle/>
          <a:p>
            <a:r>
              <a:rPr lang="en-AU" sz="3200" dirty="0" smtClean="0"/>
              <a:t>It cost $185 for a two day lift pass. If Bianca got a $55  student discount, how much did she pay for the pass</a:t>
            </a:r>
            <a:r>
              <a:rPr lang="en-AU" sz="3200" dirty="0" smtClean="0">
                <a:latin typeface="Arial" panose="020B0604020202020204" pitchFamily="34" charset="0"/>
                <a:cs typeface="Arial" panose="020B0604020202020204" pitchFamily="34" charset="0"/>
              </a:rPr>
              <a:t>?</a:t>
            </a:r>
            <a:endParaRPr lang="en-AU" sz="3200" b="1" dirty="0" smtClean="0">
              <a:latin typeface="Arial" panose="020B0604020202020204" pitchFamily="34" charset="0"/>
              <a:cs typeface="Arial" panose="020B0604020202020204" pitchFamily="34" charset="0"/>
            </a:endParaRPr>
          </a:p>
        </p:txBody>
      </p:sp>
      <p:pic>
        <p:nvPicPr>
          <p:cNvPr id="7171" name="Picture 3" descr="C:\Users\Stephanie\AppData\Local\Temp\Temp1_dws2013-cuteowls2.zip\clip art 2\dws2013-cuteowls2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8937912" y="2832901"/>
            <a:ext cx="2680124" cy="3714155"/>
            <a:chOff x="8937912" y="2832901"/>
            <a:chExt cx="2680124" cy="3714155"/>
          </a:xfrm>
        </p:grpSpPr>
        <p:pic>
          <p:nvPicPr>
            <p:cNvPr id="10" name="Picture 6" descr="C:\Users\Stephanie\AppData\Local\Temp\Temp1_lravz-tc-springowls3.zip\lravz-tc-springowls3\tre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9837" y="2832901"/>
              <a:ext cx="2468199" cy="371415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Stephanie\AppData\Local\Temp\Temp1_dws2013-cuteowls2.zip\clip art 2\dws2013-cuteowls2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583438">
              <a:off x="10082601" y="3744405"/>
              <a:ext cx="969517" cy="120534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Stephanie\AppData\Local\Temp\Temp1_dws2013-cuteowls2.zip\clip art 2\dws2013-cuteowls2 (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7912" y="5160905"/>
              <a:ext cx="1416285" cy="13861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52722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1046" y="1528108"/>
            <a:ext cx="4769426" cy="4629982"/>
          </a:xfrm>
          <a:prstGeom prst="rect">
            <a:avLst/>
          </a:prstGeom>
        </p:spPr>
        <p:txBody>
          <a:bodyPr wrap="square">
            <a:noAutofit/>
          </a:bodyPr>
          <a:lstStyle/>
          <a:p>
            <a:pPr>
              <a:spcAft>
                <a:spcPts val="0"/>
              </a:spcAft>
            </a:pPr>
            <a:r>
              <a:rPr lang="en-AU" sz="2200" b="1" kern="1200" dirty="0">
                <a:solidFill>
                  <a:srgbClr val="000000"/>
                </a:solidFill>
                <a:effectLst/>
                <a:latin typeface="Calibri"/>
                <a:ea typeface="Times New Roman"/>
                <a:cs typeface="Times New Roman"/>
              </a:rPr>
              <a:t>STEP </a:t>
            </a:r>
            <a:r>
              <a:rPr lang="en-AU" sz="2200" kern="1200" dirty="0">
                <a:solidFill>
                  <a:srgbClr val="000000"/>
                </a:solidFill>
                <a:effectLst/>
                <a:latin typeface="Calibri"/>
                <a:ea typeface="Times New Roman"/>
                <a:cs typeface="Times New Roman"/>
              </a:rPr>
              <a:t>1: UNDERSTAND THE PROBLEM</a:t>
            </a:r>
            <a:endParaRPr lang="en-AU" sz="2200" dirty="0">
              <a:effectLst/>
              <a:latin typeface="Times New Roman"/>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Read the problem carefully</a:t>
            </a:r>
            <a:endParaRPr lang="en-AU" sz="1400" dirty="0">
              <a:effectLst/>
              <a:latin typeface="Calibri"/>
              <a:ea typeface="Times New Roman"/>
            </a:endParaRPr>
          </a:p>
          <a:p>
            <a:pPr marL="342900" lvl="0" indent="-342900">
              <a:spcAft>
                <a:spcPts val="0"/>
              </a:spcAft>
              <a:buSzPts val="1200"/>
              <a:buFont typeface="Times New Roman"/>
              <a:buChar char="•"/>
              <a:tabLst>
                <a:tab pos="457200" algn="l"/>
              </a:tabLst>
            </a:pPr>
            <a:r>
              <a:rPr lang="en-AU" sz="1400" kern="1200" dirty="0">
                <a:effectLst/>
                <a:latin typeface="Calibri"/>
                <a:ea typeface="Times New Roman"/>
                <a:cs typeface="Times New Roman"/>
              </a:rPr>
              <a:t>Think: what is the problem asking me to do, what information is relevant and necessary for solving the problem.</a:t>
            </a:r>
            <a:endParaRPr lang="en-AU" sz="1400" dirty="0">
              <a:effectLst/>
              <a:latin typeface="Calibri"/>
              <a:ea typeface="Times New Roman"/>
            </a:endParaRPr>
          </a:p>
          <a:p>
            <a:pPr marL="228600">
              <a:lnSpc>
                <a:spcPct val="115000"/>
              </a:lnSpc>
              <a:spcAft>
                <a:spcPts val="0"/>
              </a:spcAft>
            </a:pPr>
            <a:r>
              <a:rPr lang="en-AU" sz="8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2200" b="1" kern="1200" dirty="0">
                <a:solidFill>
                  <a:srgbClr val="000000"/>
                </a:solidFill>
                <a:effectLst/>
                <a:latin typeface="Calibri"/>
                <a:ea typeface="Times New Roman"/>
                <a:cs typeface="Times New Roman"/>
              </a:rPr>
              <a:t>STEP 2</a:t>
            </a:r>
            <a:r>
              <a:rPr lang="en-AU" sz="2200" kern="1200" dirty="0">
                <a:solidFill>
                  <a:srgbClr val="000000"/>
                </a:solidFill>
                <a:effectLst/>
                <a:latin typeface="Calibri"/>
                <a:ea typeface="Times New Roman"/>
                <a:cs typeface="Times New Roman"/>
              </a:rPr>
              <a:t>: DECIDE ON A STRATEGY OR PLAN</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Draw a sketch, graph or table.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Write a number sentence.</a:t>
            </a:r>
            <a:endParaRPr lang="en-AU" sz="14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Break the problem into smaller parts.</a:t>
            </a:r>
            <a:endParaRPr lang="en-AU" sz="1400" dirty="0">
              <a:effectLst/>
              <a:latin typeface="Times New Roman"/>
              <a:ea typeface="Times New Roman"/>
            </a:endParaRPr>
          </a:p>
          <a:p>
            <a:pPr>
              <a:spcAft>
                <a:spcPts val="0"/>
              </a:spcAft>
            </a:pPr>
            <a:r>
              <a:rPr lang="en-AU" sz="800" dirty="0">
                <a:effectLst/>
                <a:latin typeface="Calibri"/>
                <a:ea typeface="Times New Roman"/>
              </a:rPr>
              <a:t> </a:t>
            </a:r>
            <a:endParaRPr lang="en-AU" sz="12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3: </a:t>
            </a:r>
            <a:r>
              <a:rPr lang="en-AU" sz="2200" kern="1200" dirty="0">
                <a:solidFill>
                  <a:srgbClr val="000000"/>
                </a:solidFill>
                <a:effectLst/>
                <a:latin typeface="Calibri"/>
                <a:ea typeface="Times New Roman"/>
                <a:cs typeface="Times New Roman"/>
              </a:rPr>
              <a:t>SOLVE THE PROBLEM</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latin typeface="Calibri"/>
                <a:ea typeface="Times New Roman"/>
              </a:rPr>
              <a:t>Record working out in workbook</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2200" b="1" kern="1200" dirty="0">
                <a:solidFill>
                  <a:srgbClr val="000000"/>
                </a:solidFill>
                <a:effectLst/>
                <a:latin typeface="Calibri"/>
                <a:ea typeface="Times New Roman"/>
                <a:cs typeface="Times New Roman"/>
              </a:rPr>
              <a:t>STEP 4: </a:t>
            </a:r>
            <a:r>
              <a:rPr lang="en-AU" sz="2200" kern="1200" dirty="0">
                <a:solidFill>
                  <a:srgbClr val="000000"/>
                </a:solidFill>
                <a:effectLst/>
                <a:latin typeface="Calibri"/>
                <a:ea typeface="Times New Roman"/>
                <a:cs typeface="Times New Roman"/>
              </a:rPr>
              <a:t>REFLECT</a:t>
            </a:r>
            <a:endParaRPr lang="en-AU" sz="2200" dirty="0">
              <a:effectLst/>
              <a:latin typeface="Times New Roman"/>
              <a:ea typeface="Times New Roman"/>
            </a:endParaRPr>
          </a:p>
          <a:p>
            <a:pPr marL="342900" lvl="0" indent="-342900">
              <a:spcAft>
                <a:spcPts val="0"/>
              </a:spcAft>
              <a:buSzPts val="1200"/>
              <a:buFont typeface="Symbol"/>
              <a:buChar char=""/>
            </a:pPr>
            <a:r>
              <a:rPr lang="en-AU" sz="1400" dirty="0">
                <a:effectLst/>
                <a:ea typeface="Times New Roman"/>
              </a:rPr>
              <a:t>Think; Does this make sense? Have I answered the question? Is there a simpler way to do this?</a:t>
            </a: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spcAft>
                <a:spcPts val="0"/>
              </a:spcAft>
            </a:pPr>
            <a:r>
              <a:rPr lang="en-AU" sz="1400" dirty="0">
                <a:effectLst/>
                <a:latin typeface="Calibri"/>
                <a:ea typeface="Times New Roman"/>
              </a:rPr>
              <a:t> </a:t>
            </a:r>
            <a:endParaRPr lang="en-AU" sz="1400" dirty="0">
              <a:effectLst/>
              <a:latin typeface="Times New Roman"/>
              <a:ea typeface="Times New Roman"/>
            </a:endParaRPr>
          </a:p>
          <a:p>
            <a:pPr>
              <a:lnSpc>
                <a:spcPct val="115000"/>
              </a:lnSpc>
              <a:spcAft>
                <a:spcPts val="1000"/>
              </a:spcAft>
            </a:pPr>
            <a:r>
              <a:rPr lang="en-AU" sz="1600" dirty="0">
                <a:effectLst/>
                <a:latin typeface="Calibri"/>
                <a:ea typeface="Times New Roman"/>
                <a:cs typeface="Times New Roman"/>
              </a:rPr>
              <a:t> </a:t>
            </a:r>
            <a:endParaRPr lang="en-AU" sz="1100" dirty="0">
              <a:effectLst/>
              <a:latin typeface="Calibri"/>
              <a:ea typeface="Calibri"/>
              <a:cs typeface="Times New Roman"/>
            </a:endParaRPr>
          </a:p>
          <a:p>
            <a:pPr>
              <a:spcAft>
                <a:spcPts val="0"/>
              </a:spcAft>
            </a:pPr>
            <a:r>
              <a:rPr lang="en-AU" sz="1200" dirty="0">
                <a:effectLst/>
                <a:latin typeface="Times New Roman"/>
                <a:ea typeface="Times New Roman"/>
              </a:rPr>
              <a:t> </a:t>
            </a:r>
          </a:p>
        </p:txBody>
      </p:sp>
      <p:sp>
        <p:nvSpPr>
          <p:cNvPr id="6" name="TextBox 5"/>
          <p:cNvSpPr txBox="1"/>
          <p:nvPr/>
        </p:nvSpPr>
        <p:spPr>
          <a:xfrm>
            <a:off x="884958" y="6072631"/>
            <a:ext cx="3117273" cy="276999"/>
          </a:xfrm>
          <a:prstGeom prst="rect">
            <a:avLst/>
          </a:prstGeom>
          <a:noFill/>
        </p:spPr>
        <p:txBody>
          <a:bodyPr wrap="square" rtlCol="0">
            <a:spAutoFit/>
          </a:bodyPr>
          <a:lstStyle/>
          <a:p>
            <a:r>
              <a:rPr lang="en-AU" sz="1200" b="1" dirty="0" smtClean="0">
                <a:solidFill>
                  <a:schemeClr val="bg2">
                    <a:lumMod val="50000"/>
                  </a:schemeClr>
                </a:solidFill>
                <a:latin typeface="Black Chancery" pitchFamily="2" charset="0"/>
              </a:rPr>
              <a:t>Leanne Williamson, 2015</a:t>
            </a:r>
            <a:endParaRPr lang="en-AU" sz="1200" b="1" dirty="0">
              <a:solidFill>
                <a:schemeClr val="bg2">
                  <a:lumMod val="50000"/>
                </a:schemeClr>
              </a:solidFill>
              <a:latin typeface="Black Chancery" pitchFamily="2" charset="0"/>
            </a:endParaRPr>
          </a:p>
        </p:txBody>
      </p:sp>
      <p:sp>
        <p:nvSpPr>
          <p:cNvPr id="3" name="TextBox 2"/>
          <p:cNvSpPr txBox="1"/>
          <p:nvPr/>
        </p:nvSpPr>
        <p:spPr>
          <a:xfrm>
            <a:off x="6277840" y="-20782"/>
            <a:ext cx="3117272" cy="707886"/>
          </a:xfrm>
          <a:prstGeom prst="rect">
            <a:avLst/>
          </a:prstGeom>
          <a:noFill/>
        </p:spPr>
        <p:txBody>
          <a:bodyPr wrap="square" rtlCol="0">
            <a:spAutoFit/>
          </a:bodyPr>
          <a:lstStyle/>
          <a:p>
            <a:r>
              <a:rPr lang="en-AU" sz="4000" b="1" dirty="0"/>
              <a:t>Problem</a:t>
            </a:r>
            <a:endParaRPr lang="en-AU" sz="4000" dirty="0"/>
          </a:p>
        </p:txBody>
      </p:sp>
      <p:pic>
        <p:nvPicPr>
          <p:cNvPr id="1028" name="Picture 4" descr="C:\Users\Stephanie\AppData\Local\Temp\Temp1_FREESimpleGlitterRectangleFramesBordersClipArt.zip\tealglitter_rectangleframe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230" y="209656"/>
            <a:ext cx="5644796" cy="6450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80411" y="887264"/>
            <a:ext cx="5598971" cy="3046988"/>
          </a:xfrm>
          <a:prstGeom prst="rect">
            <a:avLst/>
          </a:prstGeom>
        </p:spPr>
        <p:txBody>
          <a:bodyPr wrap="square">
            <a:spAutoFit/>
          </a:bodyPr>
          <a:lstStyle/>
          <a:p>
            <a:r>
              <a:rPr lang="en-AU" sz="3200" dirty="0" smtClean="0"/>
              <a:t>An island in Hawaii is 153km wide. Leanne’s family drove from one side to the other. After driving 87km, how much further did they have left to drive</a:t>
            </a:r>
            <a:r>
              <a:rPr lang="en-AU" sz="3200" dirty="0" smtClean="0">
                <a:latin typeface="Arial" panose="020B0604020202020204" pitchFamily="34" charset="0"/>
                <a:cs typeface="Arial" panose="020B0604020202020204" pitchFamily="34" charset="0"/>
              </a:rPr>
              <a:t>?</a:t>
            </a:r>
            <a:endParaRPr lang="en-AU" sz="3200" b="1" dirty="0" smtClean="0">
              <a:latin typeface="Arial" panose="020B0604020202020204" pitchFamily="34" charset="0"/>
              <a:cs typeface="Arial" panose="020B0604020202020204" pitchFamily="34" charset="0"/>
            </a:endParaRPr>
          </a:p>
        </p:txBody>
      </p:sp>
      <p:pic>
        <p:nvPicPr>
          <p:cNvPr id="7171" name="Picture 3" descr="C:\Users\Stephanie\AppData\Local\Temp\Temp1_dws2013-cuteowls2.zip\clip art 2\dws2013-cuteowls2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984" y="506803"/>
            <a:ext cx="2048405" cy="116477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9218466" y="4335468"/>
            <a:ext cx="2973534" cy="2255611"/>
            <a:chOff x="9218466" y="4335468"/>
            <a:chExt cx="2973534" cy="2255611"/>
          </a:xfrm>
        </p:grpSpPr>
        <p:pic>
          <p:nvPicPr>
            <p:cNvPr id="8195" name="Picture 3" descr="C:\Users\Stephanie\AppData\Local\Temp\Temp1_dws2013-cuteowls2.zip\clip art 2\dws2013-cuteowls2 (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18466" y="4335468"/>
              <a:ext cx="2304646" cy="22556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C:\Users\Stephanie\AppData\Local\Temp\Temp1_dwstc-rainydayowls1.zip\dwstc-rainydayowls1\flower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24683" y="5354138"/>
              <a:ext cx="967317" cy="12209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441545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EB53960409D646B2B73C51C3513D40" ma:contentTypeVersion="0" ma:contentTypeDescription="Create a new document." ma:contentTypeScope="" ma:versionID="270409d1a13911a33a9c497d77559354">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368D6B-9889-4E72-A255-E5594C7C48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4FD4766-753F-4E1D-A84E-EFE7C252E0E4}">
  <ds:schemaRefs>
    <ds:schemaRef ds:uri="http://www.w3.org/XML/1998/namespace"/>
    <ds:schemaRef ds:uri="http://purl.org/dc/elements/1.1/"/>
    <ds:schemaRef ds:uri="http://schemas.microsoft.com/office/2006/documentManagement/types"/>
    <ds:schemaRef ds:uri="http://schemas.microsoft.com/office/2006/metadata/properties"/>
    <ds:schemaRef ds:uri="http://purl.org/dc/terms/"/>
    <ds:schemaRef ds:uri="http://purl.org/dc/dcmityp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4413A68A-A68E-46C1-BAAD-377E3F82CA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Austin</Template>
  <TotalTime>1016</TotalTime>
  <Words>2603</Words>
  <Application>Microsoft Office PowerPoint</Application>
  <PresentationFormat>Custom</PresentationFormat>
  <Paragraphs>826</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Austin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stephwestwood@bigpond.com</dc:creator>
  <cp:lastModifiedBy>Karen</cp:lastModifiedBy>
  <cp:revision>116</cp:revision>
  <dcterms:created xsi:type="dcterms:W3CDTF">2015-01-19T08:40:20Z</dcterms:created>
  <dcterms:modified xsi:type="dcterms:W3CDTF">2015-07-13T07:23:02Z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0x01010099EB53960409D646B2B73C51C3513D40</vt:lpwstr>
  </property>
</Properties>
</file>