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62" r:id="rId4"/>
    <p:sldId id="268" r:id="rId5"/>
    <p:sldId id="267" r:id="rId6"/>
    <p:sldId id="274" r:id="rId7"/>
    <p:sldId id="271" r:id="rId8"/>
    <p:sldId id="264" r:id="rId9"/>
    <p:sldId id="273" r:id="rId10"/>
    <p:sldId id="272" r:id="rId11"/>
    <p:sldId id="277" r:id="rId12"/>
    <p:sldId id="275" r:id="rId13"/>
    <p:sldId id="279" r:id="rId14"/>
    <p:sldId id="269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E69D-0232-4041-A388-7E0BB06F57BD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7172F-F253-43DC-B1BF-27C71F78DB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8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1" dirty="0" smtClean="0"/>
              <a:t>NSW Syllabus Reference: MA2-13MG: Reads and records time in one – minute intervals and converts between hours, minutes and seconds.</a:t>
            </a:r>
          </a:p>
          <a:p>
            <a:endParaRPr lang="en-AU" dirty="0" smtClean="0"/>
          </a:p>
          <a:p>
            <a:r>
              <a:rPr lang="en-AU" b="1" dirty="0" smtClean="0"/>
              <a:t>NSW Literacy Continuum Reference: REAC9M2: Reading texts, Cluster 9, Marker 2: Uses visual representations, e.g. photographs, tables, charts to enhance meaning when reading factual texts.</a:t>
            </a:r>
          </a:p>
          <a:p>
            <a:r>
              <a:rPr lang="en-AU" b="1" dirty="0" smtClean="0"/>
              <a:t>Other Literacy Continuum Markers: COMC9M3: Comprehension, Cluster 9, Marker 3: Builds understanding about the meaning of a text by actively seeking information from different parts of a text. 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7172F-F253-43DC-B1BF-27C71F78DB3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13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099EDBA-9FE5-441B-9469-397EC4F85518}" type="datetimeFigureOut">
              <a:rPr lang="en-AU" smtClean="0"/>
              <a:t>13/10/2015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D7F2B37-BED7-4770-A460-EB82F12E7F4A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14728">
            <a:off x="-430308" y="697690"/>
            <a:ext cx="7060921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</a:t>
            </a:r>
          </a:p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Problem Solving</a:t>
            </a: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Stage Two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37" y="6536035"/>
            <a:ext cx="794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2015 -   Some problems </a:t>
            </a:r>
            <a:r>
              <a:rPr lang="en-AU" sz="1400" dirty="0">
                <a:latin typeface="Black Chancery" pitchFamily="2" charset="0"/>
              </a:rPr>
              <a:t>have been adapted from previous </a:t>
            </a:r>
            <a:r>
              <a:rPr lang="en-AU" sz="1400" dirty="0" err="1">
                <a:latin typeface="Black Chancery" pitchFamily="2" charset="0"/>
              </a:rPr>
              <a:t>Naplan</a:t>
            </a:r>
            <a:r>
              <a:rPr lang="en-AU" sz="1400" dirty="0">
                <a:latin typeface="Black Chancery" pitchFamily="2" charset="0"/>
              </a:rPr>
              <a:t> questions.</a:t>
            </a:r>
          </a:p>
          <a:p>
            <a:endParaRPr lang="en-AU" sz="1400" dirty="0">
              <a:latin typeface="Black Chancery" pitchFamily="2" charset="0"/>
            </a:endParaRPr>
          </a:p>
        </p:txBody>
      </p:sp>
      <p:pic>
        <p:nvPicPr>
          <p:cNvPr id="1031" name="Picture 7" descr="http://clipartandprintables.com/bmz_cache/d/d2048299a8a7ea0338509317d9729d19.image.400x4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chools.nsw.edu.au/learning/7-12assessments/naplan/teachstrategies/yr2012/item_jpgs_allyears/2010/3q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5" t="43970" r="15445" b="8352"/>
          <a:stretch/>
        </p:blipFill>
        <p:spPr bwMode="auto">
          <a:xfrm>
            <a:off x="5932445" y="3501008"/>
            <a:ext cx="2885214" cy="245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404664"/>
            <a:ext cx="8971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Tim is making a calendar. The 3</a:t>
            </a:r>
            <a:r>
              <a:rPr lang="en-AU" sz="3600" baseline="30000" dirty="0" smtClean="0">
                <a:latin typeface="Calibri" panose="020F0502020204030204" pitchFamily="34" charset="0"/>
              </a:rPr>
              <a:t>rd</a:t>
            </a:r>
            <a:r>
              <a:rPr lang="en-AU" sz="3600" dirty="0" smtClean="0">
                <a:latin typeface="Calibri" panose="020F0502020204030204" pitchFamily="34" charset="0"/>
              </a:rPr>
              <a:t> of July is a Friday. </a:t>
            </a:r>
          </a:p>
          <a:p>
            <a:endParaRPr lang="en-AU" sz="3600" dirty="0">
              <a:latin typeface="Calibri" panose="020F0502020204030204" pitchFamily="34" charset="0"/>
            </a:endParaRPr>
          </a:p>
          <a:p>
            <a:r>
              <a:rPr lang="en-AU" sz="3600" dirty="0" smtClean="0">
                <a:latin typeface="Calibri" panose="020F0502020204030204" pitchFamily="34" charset="0"/>
              </a:rPr>
              <a:t>What day is the 27</a:t>
            </a:r>
            <a:r>
              <a:rPr lang="en-AU" sz="3600" baseline="30000" dirty="0" smtClean="0">
                <a:latin typeface="Calibri" panose="020F0502020204030204" pitchFamily="34" charset="0"/>
              </a:rPr>
              <a:t>th</a:t>
            </a:r>
            <a:r>
              <a:rPr lang="en-AU" sz="3600" dirty="0" smtClean="0">
                <a:latin typeface="Calibri" panose="020F0502020204030204" pitchFamily="34" charset="0"/>
              </a:rPr>
              <a:t> of July?</a:t>
            </a:r>
            <a:endParaRPr lang="en-AU" sz="3600" dirty="0">
              <a:latin typeface="Calibri" panose="020F0502020204030204" pitchFamily="34" charset="0"/>
            </a:endParaRPr>
          </a:p>
        </p:txBody>
      </p:sp>
      <p:pic>
        <p:nvPicPr>
          <p:cNvPr id="6146" name="Picture 2" descr="C:\Users\Stephanie\AppData\Local\Temp\Temp1_csd-fluffygardenbears1.zip\csd-fluffygardenbears1\B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18616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ephanie\AppData\Local\Temp\Temp1_csd-fluffygardenbears1.zip\csd-fluffygardenbears1\B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42490"/>
            <a:ext cx="2197631" cy="291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09" y="47667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>
                <a:latin typeface="Calibri" panose="020F0502020204030204" pitchFamily="34" charset="0"/>
              </a:rPr>
              <a:t>Greg got out of the pool at </a:t>
            </a:r>
            <a:r>
              <a:rPr lang="en-AU" sz="4400" dirty="0" smtClean="0">
                <a:latin typeface="Calibri" panose="020F0502020204030204" pitchFamily="34" charset="0"/>
              </a:rPr>
              <a:t>3:25pm </a:t>
            </a:r>
            <a:r>
              <a:rPr lang="en-AU" sz="4400" dirty="0">
                <a:latin typeface="Calibri" panose="020F0502020204030204" pitchFamily="34" charset="0"/>
              </a:rPr>
              <a:t>after a one hour and ten minute swim</a:t>
            </a:r>
            <a:r>
              <a:rPr lang="en-AU" sz="4400" dirty="0" smtClean="0">
                <a:latin typeface="Calibri" panose="020F0502020204030204" pitchFamily="34" charset="0"/>
              </a:rPr>
              <a:t>.</a:t>
            </a:r>
          </a:p>
          <a:p>
            <a:endParaRPr lang="en-AU" sz="4400" dirty="0" smtClean="0">
              <a:latin typeface="Calibri" panose="020F0502020204030204" pitchFamily="34" charset="0"/>
            </a:endParaRPr>
          </a:p>
          <a:p>
            <a:endParaRPr lang="en-AU" sz="4400" dirty="0">
              <a:latin typeface="Calibri" panose="020F0502020204030204" pitchFamily="34" charset="0"/>
            </a:endParaRPr>
          </a:p>
          <a:p>
            <a:endParaRPr lang="en-AU" sz="4400" dirty="0" smtClean="0">
              <a:latin typeface="Calibri" panose="020F0502020204030204" pitchFamily="34" charset="0"/>
            </a:endParaRPr>
          </a:p>
          <a:p>
            <a:endParaRPr lang="en-AU" sz="4400" dirty="0">
              <a:latin typeface="Calibri" panose="020F0502020204030204" pitchFamily="34" charset="0"/>
            </a:endParaRPr>
          </a:p>
          <a:p>
            <a:r>
              <a:rPr lang="en-AU" sz="4400" dirty="0" smtClean="0">
                <a:latin typeface="Calibri" panose="020F0502020204030204" pitchFamily="34" charset="0"/>
              </a:rPr>
              <a:t>What </a:t>
            </a:r>
            <a:r>
              <a:rPr lang="en-AU" sz="4400" dirty="0">
                <a:latin typeface="Calibri" panose="020F0502020204030204" pitchFamily="34" charset="0"/>
              </a:rPr>
              <a:t>time did he start swimming</a:t>
            </a:r>
            <a:r>
              <a:rPr lang="en-AU" sz="4400" dirty="0"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AU" sz="4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pic>
        <p:nvPicPr>
          <p:cNvPr id="8194" name="Picture 2" descr="C:\Users\Stephanie\Documents\2015\clipart\Frog clip art\Froggy_Friends_by_ScrappinDoodles\frog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65271"/>
            <a:ext cx="3335167" cy="357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 smtClean="0">
                <a:latin typeface="Calibri" panose="020F0502020204030204" pitchFamily="34" charset="0"/>
              </a:rPr>
              <a:t>Justin </a:t>
            </a:r>
            <a:r>
              <a:rPr lang="en-AU" sz="4000" dirty="0">
                <a:latin typeface="Calibri" panose="020F0502020204030204" pitchFamily="34" charset="0"/>
              </a:rPr>
              <a:t>woke up at </a:t>
            </a:r>
            <a:r>
              <a:rPr lang="en-AU" sz="4000" dirty="0" smtClean="0">
                <a:latin typeface="Calibri" panose="020F0502020204030204" pitchFamily="34" charset="0"/>
              </a:rPr>
              <a:t>6:15am </a:t>
            </a:r>
            <a:r>
              <a:rPr lang="en-AU" sz="4000" dirty="0">
                <a:latin typeface="Calibri" panose="020F0502020204030204" pitchFamily="34" charset="0"/>
              </a:rPr>
              <a:t>and started eating his breakfast. He took </a:t>
            </a:r>
            <a:r>
              <a:rPr lang="en-AU" sz="4000" dirty="0" smtClean="0">
                <a:latin typeface="Calibri" panose="020F0502020204030204" pitchFamily="34" charset="0"/>
              </a:rPr>
              <a:t>24 </a:t>
            </a:r>
            <a:r>
              <a:rPr lang="en-AU" sz="4000" dirty="0">
                <a:latin typeface="Calibri" panose="020F0502020204030204" pitchFamily="34" charset="0"/>
              </a:rPr>
              <a:t>minutes to eat his breakfast. </a:t>
            </a:r>
            <a:endParaRPr lang="en-AU" sz="4000" dirty="0" smtClean="0">
              <a:latin typeface="Calibri" panose="020F0502020204030204" pitchFamily="34" charset="0"/>
            </a:endParaRPr>
          </a:p>
          <a:p>
            <a:endParaRPr lang="en-AU" sz="4000" dirty="0" smtClean="0">
              <a:latin typeface="Calibri" panose="020F0502020204030204" pitchFamily="34" charset="0"/>
            </a:endParaRPr>
          </a:p>
          <a:p>
            <a:endParaRPr lang="en-AU" sz="4000" dirty="0">
              <a:latin typeface="Calibri" panose="020F0502020204030204" pitchFamily="34" charset="0"/>
            </a:endParaRPr>
          </a:p>
          <a:p>
            <a:r>
              <a:rPr lang="en-AU" sz="4000" dirty="0" smtClean="0">
                <a:latin typeface="Calibri" panose="020F0502020204030204" pitchFamily="34" charset="0"/>
              </a:rPr>
              <a:t>What </a:t>
            </a:r>
            <a:r>
              <a:rPr lang="en-AU" sz="4000" dirty="0">
                <a:latin typeface="Calibri" panose="020F0502020204030204" pitchFamily="34" charset="0"/>
              </a:rPr>
              <a:t>time did he </a:t>
            </a:r>
            <a:r>
              <a:rPr lang="en-AU" sz="4000" dirty="0" smtClean="0">
                <a:latin typeface="Calibri" panose="020F0502020204030204" pitchFamily="34" charset="0"/>
              </a:rPr>
              <a:t>finish</a:t>
            </a:r>
          </a:p>
          <a:p>
            <a:r>
              <a:rPr lang="en-AU" sz="4000" dirty="0" smtClean="0">
                <a:latin typeface="Calibri" panose="020F0502020204030204" pitchFamily="34" charset="0"/>
              </a:rPr>
              <a:t> </a:t>
            </a:r>
            <a:r>
              <a:rPr lang="en-AU" sz="4000" dirty="0">
                <a:latin typeface="Calibri" panose="020F0502020204030204" pitchFamily="34" charset="0"/>
              </a:rPr>
              <a:t>eating</a:t>
            </a:r>
            <a:r>
              <a:rPr lang="en-AU" sz="4000" dirty="0"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AU" sz="4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7" b="99783" l="500" r="98750">
                        <a14:foregroundMark x1="21250" y1="94130" x2="21250" y2="94130"/>
                        <a14:foregroundMark x1="18750" y1="88696" x2="18750" y2="88696"/>
                        <a14:foregroundMark x1="75500" y1="90217" x2="75500" y2="90217"/>
                        <a14:foregroundMark x1="80750" y1="92391" x2="80750" y2="92391"/>
                        <a14:foregroundMark x1="86500" y1="91522" x2="86500" y2="91522"/>
                        <a14:foregroundMark x1="84500" y1="89348" x2="84500" y2="89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72" y="1988840"/>
            <a:ext cx="350647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1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2" name="AutoShape 2" descr="Image result for digital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Image result for digital c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55575" y="404664"/>
            <a:ext cx="897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These clocks show two times in the morning.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75" y="4347626"/>
            <a:ext cx="897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How many minutes are there between the two times?</a:t>
            </a:r>
            <a:endParaRPr lang="en-AU" sz="3600" dirty="0">
              <a:latin typeface="Calibri" panose="020F0502020204030204" pitchFamily="34" charset="0"/>
            </a:endParaRPr>
          </a:p>
        </p:txBody>
      </p:sp>
      <p:pic>
        <p:nvPicPr>
          <p:cNvPr id="12290" name="Picture 2" descr="http://www.bodet-time.com/images/stories/Horlogerie_industrielle/Opalys-14-he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57" b="93872" l="1333" r="99000">
                        <a14:foregroundMark x1="32167" y1="36490" x2="32167" y2="36490"/>
                        <a14:foregroundMark x1="32167" y1="32869" x2="32167" y2="32869"/>
                        <a14:foregroundMark x1="31333" y1="57103" x2="31333" y2="57103"/>
                        <a14:foregroundMark x1="37833" y1="67131" x2="37833" y2="67131"/>
                        <a14:foregroundMark x1="42000" y1="62953" x2="42000" y2="62953"/>
                        <a14:foregroundMark x1="45167" y1="50696" x2="45167" y2="50696"/>
                        <a14:foregroundMark x1="45833" y1="39833" x2="45833" y2="39833"/>
                        <a14:foregroundMark x1="41333" y1="28691" x2="41333" y2="28691"/>
                        <a14:foregroundMark x1="36000" y1="38162" x2="36000" y2="38162"/>
                        <a14:foregroundMark x1="35000" y1="57103" x2="35000" y2="57103"/>
                        <a14:foregroundMark x1="67833" y1="53482" x2="67833" y2="53482"/>
                        <a14:foregroundMark x1="67833" y1="39276" x2="67833" y2="39276"/>
                        <a14:foregroundMark x1="77000" y1="29805" x2="77000" y2="29805"/>
                        <a14:foregroundMark x1="82667" y1="37047" x2="82667" y2="37047"/>
                        <a14:foregroundMark x1="77333" y1="48189" x2="77333" y2="48189"/>
                        <a14:foregroundMark x1="72500" y1="55989" x2="72500" y2="55989"/>
                        <a14:foregroundMark x1="76333" y1="64903" x2="76333" y2="64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7679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elcivics.com/esl/images/eleven-twelve-ocloc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9" b="97255" l="0" r="48286">
                        <a14:foregroundMark x1="7714" y1="19608" x2="7714" y2="19608"/>
                        <a14:foregroundMark x1="8000" y1="43137" x2="8000" y2="43137"/>
                        <a14:foregroundMark x1="3714" y1="54902" x2="3714" y2="54902"/>
                        <a14:foregroundMark x1="15429" y1="33333" x2="15429" y2="33333"/>
                        <a14:foregroundMark x1="12000" y1="36471" x2="12000" y2="36471"/>
                        <a14:foregroundMark x1="3143" y1="61176" x2="3143" y2="61176"/>
                        <a14:foregroundMark x1="25143" y1="22745" x2="25143" y2="22745"/>
                        <a14:foregroundMark x1="23429" y1="23922" x2="23429" y2="23922"/>
                        <a14:foregroundMark x1="27429" y1="24314" x2="27429" y2="24314"/>
                        <a14:foregroundMark x1="41143" y1="42745" x2="41143" y2="42745"/>
                        <a14:foregroundMark x1="35429" y1="34510" x2="35429" y2="34510"/>
                        <a14:foregroundMark x1="31429" y1="32549" x2="31429" y2="32549"/>
                        <a14:foregroundMark x1="38286" y1="38431" x2="38286" y2="38431"/>
                        <a14:foregroundMark x1="17143" y1="33333" x2="17143" y2="33333"/>
                        <a14:foregroundMark x1="13143" y1="37647" x2="13143" y2="37647"/>
                        <a14:foregroundMark x1="30286" y1="4706" x2="30286" y2="4706"/>
                        <a14:foregroundMark x1="26857" y1="4314" x2="26857" y2="4314"/>
                        <a14:foregroundMark x1="21429" y1="3137" x2="21429" y2="3137"/>
                        <a14:foregroundMark x1="16857" y1="5490" x2="16857" y2="5490"/>
                        <a14:foregroundMark x1="14571" y1="8235" x2="14571" y2="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653874" y="1304774"/>
            <a:ext cx="2088232" cy="30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ephanie\Downloads\_1399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20624" r="35243" b="25851"/>
          <a:stretch/>
        </p:blipFill>
        <p:spPr bwMode="auto">
          <a:xfrm>
            <a:off x="2483188" y="3703096"/>
            <a:ext cx="4316490" cy="28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404664"/>
            <a:ext cx="89717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Amy’s birthday is on the 29</a:t>
            </a:r>
            <a:r>
              <a:rPr lang="en-AU" sz="3600" baseline="30000" dirty="0" smtClean="0">
                <a:latin typeface="Calibri" panose="020F0502020204030204" pitchFamily="34" charset="0"/>
              </a:rPr>
              <a:t>th</a:t>
            </a:r>
            <a:r>
              <a:rPr lang="en-AU" sz="3600" dirty="0" smtClean="0">
                <a:latin typeface="Calibri" panose="020F0502020204030204" pitchFamily="34" charset="0"/>
              </a:rPr>
              <a:t> of January. Her brother’s birthday is five days later. </a:t>
            </a:r>
          </a:p>
          <a:p>
            <a:endParaRPr lang="en-AU" sz="2000" dirty="0">
              <a:latin typeface="Calibri" panose="020F0502020204030204" pitchFamily="34" charset="0"/>
            </a:endParaRPr>
          </a:p>
          <a:p>
            <a:r>
              <a:rPr lang="en-AU" sz="3600" dirty="0" smtClean="0">
                <a:latin typeface="Calibri" panose="020F0502020204030204" pitchFamily="34" charset="0"/>
              </a:rPr>
              <a:t>Which day of the week was her brother’s birthday in 2014?</a:t>
            </a:r>
            <a:endParaRPr lang="en-AU" sz="3600" dirty="0">
              <a:latin typeface="Calibri" panose="020F0502020204030204" pitchFamily="34" charset="0"/>
            </a:endParaRPr>
          </a:p>
        </p:txBody>
      </p:sp>
      <p:pic>
        <p:nvPicPr>
          <p:cNvPr id="7172" name="Picture 4" descr="C:\Users\Stephanie\Documents\2015\clipart\Woodland critters clip art\Woodland_Peekers_by_ScrappinDoodles\peeker_be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06" y="2492896"/>
            <a:ext cx="1510672" cy="21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tephanie\Documents\2015\clipart\Woodland critters clip art\Woodland_Peekers_by_ScrappinDoodles\peeker_branch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7581" y="5813419"/>
            <a:ext cx="944023" cy="9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Stephanie\Documents\2015\clipart\Woodland critters clip art\Woodland critters clip art\Woodland Critters\tree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506" y="2619679"/>
            <a:ext cx="1434257" cy="39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 err="1" smtClean="0">
                <a:latin typeface="Calibri" panose="020F0502020204030204" pitchFamily="34" charset="0"/>
              </a:rPr>
              <a:t>Leilana</a:t>
            </a:r>
            <a:r>
              <a:rPr lang="en-AU" sz="4400" dirty="0" smtClean="0">
                <a:latin typeface="Calibri" panose="020F0502020204030204" pitchFamily="34" charset="0"/>
              </a:rPr>
              <a:t> </a:t>
            </a:r>
            <a:r>
              <a:rPr lang="en-AU" sz="4400" dirty="0">
                <a:latin typeface="Calibri" panose="020F0502020204030204" pitchFamily="34" charset="0"/>
              </a:rPr>
              <a:t>had a hair appointment at </a:t>
            </a:r>
            <a:r>
              <a:rPr lang="en-AU" sz="4400" dirty="0" smtClean="0">
                <a:latin typeface="Calibri" panose="020F0502020204030204" pitchFamily="34" charset="0"/>
              </a:rPr>
              <a:t>3:45pm</a:t>
            </a:r>
            <a:r>
              <a:rPr lang="en-AU" sz="4400" dirty="0">
                <a:latin typeface="Calibri" panose="020F0502020204030204" pitchFamily="34" charset="0"/>
              </a:rPr>
              <a:t>. The hairdresser took 27 minutes to cut her hair</a:t>
            </a:r>
            <a:r>
              <a:rPr lang="en-AU" sz="4400" dirty="0" smtClean="0">
                <a:latin typeface="Calibri" panose="020F0502020204030204" pitchFamily="34" charset="0"/>
              </a:rPr>
              <a:t>.</a:t>
            </a:r>
          </a:p>
          <a:p>
            <a:endParaRPr lang="en-AU" sz="4400" dirty="0" smtClean="0">
              <a:latin typeface="Calibri" panose="020F0502020204030204" pitchFamily="34" charset="0"/>
            </a:endParaRPr>
          </a:p>
          <a:p>
            <a:endParaRPr lang="en-AU" sz="4400" dirty="0">
              <a:latin typeface="Calibri" panose="020F0502020204030204" pitchFamily="34" charset="0"/>
            </a:endParaRPr>
          </a:p>
          <a:p>
            <a:r>
              <a:rPr lang="en-AU" sz="4400" dirty="0" smtClean="0">
                <a:latin typeface="Calibri" panose="020F0502020204030204" pitchFamily="34" charset="0"/>
              </a:rPr>
              <a:t>What </a:t>
            </a:r>
            <a:r>
              <a:rPr lang="en-AU" sz="4400" dirty="0">
                <a:latin typeface="Calibri" panose="020F0502020204030204" pitchFamily="34" charset="0"/>
              </a:rPr>
              <a:t>time did </a:t>
            </a:r>
            <a:r>
              <a:rPr lang="en-AU" sz="4400" dirty="0" smtClean="0">
                <a:latin typeface="Calibri" panose="020F0502020204030204" pitchFamily="34" charset="0"/>
              </a:rPr>
              <a:t>she</a:t>
            </a:r>
          </a:p>
          <a:p>
            <a:r>
              <a:rPr lang="en-AU" sz="4400" dirty="0" smtClean="0">
                <a:latin typeface="Calibri" panose="020F0502020204030204" pitchFamily="34" charset="0"/>
              </a:rPr>
              <a:t>finish</a:t>
            </a:r>
            <a:r>
              <a:rPr lang="en-AU" sz="4400" dirty="0"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AU" sz="44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pic>
        <p:nvPicPr>
          <p:cNvPr id="10245" name="Picture 5" descr="http://2.bp.blogspot.com/-m8p6Qe0gYks/T_pmxmhy4NI/AAAAAAAAAfY/yqa6js3fqek/s1600/hair_salon_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410555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400" dirty="0">
                <a:latin typeface="Calibri" panose="020F0502020204030204" pitchFamily="34" charset="0"/>
              </a:rPr>
              <a:t>A train left Sydney  </a:t>
            </a:r>
            <a:r>
              <a:rPr lang="en-AU" sz="4400">
                <a:latin typeface="Calibri" panose="020F0502020204030204" pitchFamily="34" charset="0"/>
              </a:rPr>
              <a:t>at </a:t>
            </a:r>
            <a:r>
              <a:rPr lang="en-AU" sz="4400" smtClean="0">
                <a:latin typeface="Calibri" panose="020F0502020204030204" pitchFamily="34" charset="0"/>
              </a:rPr>
              <a:t>6:30am </a:t>
            </a:r>
            <a:r>
              <a:rPr lang="en-AU" sz="4400" dirty="0">
                <a:latin typeface="Calibri" panose="020F0502020204030204" pitchFamily="34" charset="0"/>
              </a:rPr>
              <a:t>and </a:t>
            </a:r>
            <a:r>
              <a:rPr lang="en-AU" sz="4400" dirty="0" smtClean="0">
                <a:latin typeface="Calibri" panose="020F0502020204030204" pitchFamily="34" charset="0"/>
              </a:rPr>
              <a:t>8½ </a:t>
            </a:r>
            <a:r>
              <a:rPr lang="en-AU" sz="4400" dirty="0">
                <a:latin typeface="Calibri" panose="020F0502020204030204" pitchFamily="34" charset="0"/>
              </a:rPr>
              <a:t>hours later reached </a:t>
            </a:r>
            <a:r>
              <a:rPr lang="en-AU" sz="4400" dirty="0" smtClean="0">
                <a:latin typeface="Calibri" panose="020F0502020204030204" pitchFamily="34" charset="0"/>
              </a:rPr>
              <a:t>Melbourne. </a:t>
            </a:r>
          </a:p>
          <a:p>
            <a:endParaRPr lang="en-AU" sz="4400" dirty="0">
              <a:latin typeface="Calibri" panose="020F0502020204030204" pitchFamily="34" charset="0"/>
            </a:endParaRPr>
          </a:p>
          <a:p>
            <a:endParaRPr lang="en-AU" sz="4400" dirty="0" smtClean="0">
              <a:latin typeface="Calibri" panose="020F0502020204030204" pitchFamily="34" charset="0"/>
            </a:endParaRPr>
          </a:p>
          <a:p>
            <a:endParaRPr lang="en-AU" sz="4400" dirty="0">
              <a:latin typeface="Calibri" panose="020F0502020204030204" pitchFamily="34" charset="0"/>
            </a:endParaRPr>
          </a:p>
          <a:p>
            <a:endParaRPr lang="en-AU" sz="4400" dirty="0" smtClean="0">
              <a:latin typeface="Calibri" panose="020F0502020204030204" pitchFamily="34" charset="0"/>
            </a:endParaRPr>
          </a:p>
          <a:p>
            <a:endParaRPr lang="en-AU" sz="4400" dirty="0" smtClean="0">
              <a:latin typeface="Calibri" panose="020F0502020204030204" pitchFamily="34" charset="0"/>
            </a:endParaRPr>
          </a:p>
          <a:p>
            <a:r>
              <a:rPr lang="en-AU" sz="4400" dirty="0" smtClean="0">
                <a:latin typeface="Calibri" panose="020F0502020204030204" pitchFamily="34" charset="0"/>
              </a:rPr>
              <a:t>What </a:t>
            </a:r>
            <a:r>
              <a:rPr lang="en-AU" sz="4400" dirty="0">
                <a:latin typeface="Calibri" panose="020F0502020204030204" pitchFamily="34" charset="0"/>
              </a:rPr>
              <a:t>time did the train arrive?</a:t>
            </a:r>
            <a:endParaRPr lang="en-AU" sz="44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88" l="0" r="99800">
                        <a14:foregroundMark x1="87700" y1="95306" x2="87700" y2="95306"/>
                        <a14:foregroundMark x1="90500" y1="95918" x2="90500" y2="95918"/>
                        <a14:foregroundMark x1="96500" y1="89184" x2="96500" y2="89184"/>
                        <a14:foregroundMark x1="98300" y1="89592" x2="98300" y2="89592"/>
                        <a14:foregroundMark x1="19600" y1="39184" x2="19600" y2="39184"/>
                        <a14:foregroundMark x1="12400" y1="34286" x2="12400" y2="34286"/>
                        <a14:foregroundMark x1="9300" y1="32041" x2="9300" y2="32041"/>
                        <a14:foregroundMark x1="7100" y1="30204" x2="7100" y2="30204"/>
                        <a14:foregroundMark x1="3300" y1="27959" x2="3300" y2="27959"/>
                        <a14:foregroundMark x1="2400" y1="27143" x2="2400" y2="27143"/>
                        <a14:foregroundMark x1="1300" y1="26531" x2="1300" y2="2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916832"/>
            <a:ext cx="6984776" cy="342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cliparthut.com/clip-arts/172/school-bus-clip-art-17265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5000" l="1167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30"/>
          <a:stretch/>
        </p:blipFill>
        <p:spPr bwMode="auto">
          <a:xfrm>
            <a:off x="1710303" y="2132856"/>
            <a:ext cx="5605544" cy="246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686" y="476672"/>
            <a:ext cx="847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A bus took some students to camp. It left school at 9:00am.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73" y="4797152"/>
            <a:ext cx="870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The bus trip took one and a quarter hours. What time the bus get to the camp?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847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Year 3 students go on a trip. This is the plan for the day.</a:t>
            </a:r>
            <a:endParaRPr lang="en-AU" sz="36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449142"/>
              </p:ext>
            </p:extLst>
          </p:nvPr>
        </p:nvGraphicFramePr>
        <p:xfrm>
          <a:off x="259904" y="1556792"/>
          <a:ext cx="6096000" cy="333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3904"/>
                <a:gridCol w="391209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Calibri" panose="020F0502020204030204" pitchFamily="34" charset="0"/>
                        </a:rPr>
                        <a:t> Start time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Calibri" panose="020F0502020204030204" pitchFamily="34" charset="0"/>
                        </a:rPr>
                        <a:t>Activity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9.45am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Leave school by bus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10.30am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Arrive at aquarium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11.30am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Morning tea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11.45am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Feed the seals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12.45pm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Lunch at the park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1.30pm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See movie  “Under the sea”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2.45pm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Leave by bus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3.30pm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Calibri" panose="020F0502020204030204" pitchFamily="34" charset="0"/>
                        </a:rPr>
                        <a:t>Arrive back at school</a:t>
                      </a:r>
                      <a:endParaRPr lang="en-A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752" y="5157192"/>
            <a:ext cx="847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At 1:00pm where will the student be?</a:t>
            </a:r>
            <a:endParaRPr lang="en-AU" sz="3600" dirty="0">
              <a:latin typeface="Calibri" panose="020F0502020204030204" pitchFamily="34" charset="0"/>
            </a:endParaRPr>
          </a:p>
        </p:txBody>
      </p:sp>
      <p:pic>
        <p:nvPicPr>
          <p:cNvPr id="7171" name="Picture 3" descr="C:\Users\Stephanie\AppData\Local\Temp\Temp1_csd-beachbears1.zip\beach bears pro\bb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95470"/>
            <a:ext cx="2105788" cy="36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2" name="AutoShape 2" descr="Image result for digital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Image result for digital c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8" name="Picture 6" descr="http://www.primexwireless.com/uploads/products/digital-clock-4-digit-gre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6" t="24669" r="14581" b="27483"/>
          <a:stretch/>
        </p:blipFill>
        <p:spPr bwMode="auto">
          <a:xfrm>
            <a:off x="307975" y="1700808"/>
            <a:ext cx="387604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lingue.altervista.org/images/conversation_time_eleve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" b="96471" l="2638" r="98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33" y="1715073"/>
            <a:ext cx="2738879" cy="27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5575" y="404664"/>
            <a:ext cx="897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These clocks show two times in the morning.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347626"/>
            <a:ext cx="897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How many minutes are there between the two times?</a:t>
            </a:r>
            <a:endParaRPr lang="en-A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047" y="188640"/>
            <a:ext cx="8470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Stephanie went to the dentist on the 8</a:t>
            </a:r>
            <a:r>
              <a:rPr lang="en-AU" sz="3600" baseline="30000" dirty="0" smtClean="0">
                <a:latin typeface="Calibri" panose="020F0502020204030204" pitchFamily="34" charset="0"/>
              </a:rPr>
              <a:t>th</a:t>
            </a:r>
            <a:r>
              <a:rPr lang="en-AU" sz="3600" dirty="0" smtClean="0">
                <a:latin typeface="Calibri" panose="020F0502020204030204" pitchFamily="34" charset="0"/>
              </a:rPr>
              <a:t> of June. She has to visit the dentist again in exactly two weeks.</a:t>
            </a:r>
            <a:endParaRPr lang="en-AU" sz="3600" dirty="0">
              <a:latin typeface="Calibri" panose="020F0502020204030204" pitchFamily="34" charset="0"/>
            </a:endParaRPr>
          </a:p>
        </p:txBody>
      </p:sp>
      <p:pic>
        <p:nvPicPr>
          <p:cNvPr id="12294" name="Picture 6" descr="http://mycalendarland.com/calendar/images/monthly-june/blank-calendar-june-2015-teddy-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766784" cy="36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106422"/>
            <a:ext cx="847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When will Stephanie visit the dentist again?.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2" name="AutoShape 8" descr="Image result for dentis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73">
                        <a14:foregroundMark x1="23932" y1="64186" x2="23932" y2="64186"/>
                        <a14:foregroundMark x1="41453" y1="66977" x2="41453" y2="66977"/>
                        <a14:foregroundMark x1="50427" y1="74419" x2="51282" y2="75814"/>
                        <a14:foregroundMark x1="55128" y1="79535" x2="55128" y2="79535"/>
                        <a14:foregroundMark x1="52991" y1="59070" x2="52991" y2="59070"/>
                        <a14:foregroundMark x1="52137" y1="48372" x2="52137" y2="48372"/>
                        <a14:foregroundMark x1="58120" y1="48837" x2="58120" y2="48837"/>
                        <a14:foregroundMark x1="47436" y1="44186" x2="47436" y2="44186"/>
                        <a14:foregroundMark x1="26923" y1="42791" x2="26923" y2="42791"/>
                        <a14:foregroundMark x1="16667" y1="50698" x2="16667" y2="50698"/>
                        <a14:foregroundMark x1="16239" y1="46512" x2="16239" y2="46512"/>
                        <a14:foregroundMark x1="11538" y1="57674" x2="11538" y2="57674"/>
                        <a14:foregroundMark x1="21368" y1="63256" x2="21368" y2="63256"/>
                        <a14:foregroundMark x1="24359" y1="71163" x2="24359" y2="71163"/>
                        <a14:foregroundMark x1="32051" y1="81860" x2="32051" y2="81860"/>
                        <a14:foregroundMark x1="39316" y1="81860" x2="39316" y2="81860"/>
                        <a14:foregroundMark x1="48718" y1="83721" x2="48718" y2="83721"/>
                        <a14:foregroundMark x1="55128" y1="85581" x2="55128" y2="85581"/>
                        <a14:foregroundMark x1="61538" y1="58140" x2="61538" y2="58140"/>
                        <a14:foregroundMark x1="21795" y1="46977" x2="21795" y2="46977"/>
                        <a14:foregroundMark x1="27778" y1="45116" x2="27778" y2="45116"/>
                        <a14:foregroundMark x1="32051" y1="53023" x2="32051" y2="53023"/>
                        <a14:foregroundMark x1="37607" y1="58140" x2="37607" y2="58140"/>
                        <a14:foregroundMark x1="31197" y1="61860" x2="31197" y2="61860"/>
                        <a14:foregroundMark x1="28205" y1="60930" x2="28205" y2="60930"/>
                        <a14:foregroundMark x1="21368" y1="58140" x2="21368" y2="58140"/>
                        <a14:foregroundMark x1="40171" y1="72093" x2="40171" y2="72093"/>
                        <a14:foregroundMark x1="34615" y1="50698" x2="34615" y2="50698"/>
                        <a14:foregroundMark x1="36752" y1="49767" x2="36752" y2="49767"/>
                        <a14:foregroundMark x1="46154" y1="61395" x2="46154" y2="61395"/>
                        <a14:foregroundMark x1="48718" y1="53488" x2="48718" y2="53488"/>
                        <a14:foregroundMark x1="48718" y1="57674" x2="48718" y2="57674"/>
                        <a14:foregroundMark x1="52137" y1="70233" x2="52137" y2="70233"/>
                        <a14:foregroundMark x1="4274" y1="23721" x2="4274" y2="23721"/>
                        <a14:foregroundMark x1="4701" y1="20000" x2="4701" y2="20000"/>
                        <a14:foregroundMark x1="1282" y1="22326" x2="1282" y2="22326"/>
                        <a14:foregroundMark x1="78205" y1="11163" x2="78205" y2="11163"/>
                        <a14:foregroundMark x1="90598" y1="14884" x2="90598" y2="14884"/>
                        <a14:foregroundMark x1="92735" y1="9302" x2="92735" y2="9302"/>
                        <a14:foregroundMark x1="82479" y1="8837" x2="82479" y2="8837"/>
                        <a14:foregroundMark x1="73077" y1="8837" x2="73077" y2="8837"/>
                        <a14:foregroundMark x1="66667" y1="8372" x2="66667" y2="8372"/>
                        <a14:foregroundMark x1="42308" y1="60930" x2="42308" y2="60930"/>
                        <a14:foregroundMark x1="42735" y1="49302" x2="42735" y2="49302"/>
                        <a14:foregroundMark x1="54701" y1="48837" x2="54701" y2="48837"/>
                        <a14:foregroundMark x1="29060" y1="60930" x2="29060" y2="60930"/>
                        <a14:foregroundMark x1="34188" y1="79070" x2="34188" y2="79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1" y="2276872"/>
            <a:ext cx="2880320" cy="264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7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86" y="476672"/>
            <a:ext cx="847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A bus took some students to  the zoo. It left school at 8:00am.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73" y="4797152"/>
            <a:ext cx="870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The bus trip took one and a half hours. What time the bus get to the zoo?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pic>
        <p:nvPicPr>
          <p:cNvPr id="5122" name="Picture 2" descr="https://s-media-cache-ak0.pinimg.com/236x/53/d8/1d/53d81dee2372cbf440c2b7036529b2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3384376" cy="342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ephanie\AppData\Local\Temp\Temp1_csd-fluffygardenbears1.zip\csd-fluffygardenbears1\B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" y="1857427"/>
            <a:ext cx="2946926" cy="39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XXAZLweNKYY/To03sjpXsOI/AAAAAAAAAHw/iucYvQ074PA/s1600/free-calendar-2011-printable-octob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47527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7" y="188640"/>
            <a:ext cx="897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What date is the third Sunday of the month on this calendar?</a:t>
            </a:r>
            <a:endParaRPr lang="en-A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79392"/>
            <a:ext cx="83743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Emma is exactly 3 years old.  Her brother Shaun is exactly 17 months old.</a:t>
            </a:r>
          </a:p>
          <a:p>
            <a:endParaRPr lang="en-AU" sz="3600" dirty="0">
              <a:latin typeface="Calibri" panose="020F0502020204030204" pitchFamily="34" charset="0"/>
            </a:endParaRPr>
          </a:p>
          <a:p>
            <a:r>
              <a:rPr lang="en-AU" sz="3600" dirty="0" smtClean="0">
                <a:latin typeface="Calibri" panose="020F0502020204030204" pitchFamily="34" charset="0"/>
              </a:rPr>
              <a:t>How many months older than Shaun is Emma?</a:t>
            </a:r>
            <a:endParaRPr lang="en-AU" sz="36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Stephanie\AppData\Local\Temp\Temp1_csd-fluffygardenbears1.zip\csd-fluffygardenbears1\B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678261"/>
            <a:ext cx="2386103" cy="31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20272" y="6536034"/>
            <a:ext cx="20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latin typeface="Black Chancery" pitchFamily="2" charset="0"/>
              </a:rPr>
              <a:t>Leanne Williamson, 2015</a:t>
            </a:r>
            <a:endParaRPr lang="en-AU" sz="1400" dirty="0">
              <a:latin typeface="Black Chancery" pitchFamily="2" charset="0"/>
            </a:endParaRPr>
          </a:p>
        </p:txBody>
      </p:sp>
      <p:sp>
        <p:nvSpPr>
          <p:cNvPr id="2" name="AutoShape 2" descr="Image result for digital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AutoShape 4" descr="Image result for digital c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55575" y="404664"/>
            <a:ext cx="8971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These clocks show two times in the morning.</a:t>
            </a:r>
            <a:endParaRPr lang="en-AU" sz="36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75" y="4347626"/>
            <a:ext cx="897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Calibri" panose="020F0502020204030204" pitchFamily="34" charset="0"/>
              </a:rPr>
              <a:t>How many minutes are there between the two times?</a:t>
            </a:r>
            <a:endParaRPr lang="en-AU" sz="36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http://www.geekalerts.com/u/digital-clock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2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9" y="2060848"/>
            <a:ext cx="361360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ore.com/sites/default/files/imagecache/slideshow_thickbox/alarmcloc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37456" y1="82547" x2="37456" y2="82547"/>
                        <a14:backgroundMark x1="35336" y1="79953" x2="35336" y2="79953"/>
                        <a14:backgroundMark x1="44170" y1="80660" x2="44170" y2="80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93" t="20105" r="9694" b="16014"/>
          <a:stretch/>
        </p:blipFill>
        <p:spPr bwMode="auto">
          <a:xfrm>
            <a:off x="5076056" y="1189545"/>
            <a:ext cx="2456790" cy="31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492</Words>
  <Application>Microsoft Office PowerPoint</Application>
  <PresentationFormat>On-screen Show (4:3)</PresentationFormat>
  <Paragraphs>89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</dc:creator>
  <cp:lastModifiedBy>Karen</cp:lastModifiedBy>
  <cp:revision>28</cp:revision>
  <dcterms:created xsi:type="dcterms:W3CDTF">2015-09-05T04:42:03Z</dcterms:created>
  <dcterms:modified xsi:type="dcterms:W3CDTF">2015-10-13T09:49:26Z</dcterms:modified>
</cp:coreProperties>
</file>