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1" r:id="rId2"/>
    <p:sldId id="305" r:id="rId3"/>
    <p:sldId id="307" r:id="rId4"/>
    <p:sldId id="308" r:id="rId5"/>
    <p:sldId id="311" r:id="rId6"/>
    <p:sldId id="310" r:id="rId7"/>
    <p:sldId id="309" r:id="rId8"/>
    <p:sldId id="313" r:id="rId9"/>
    <p:sldId id="312" r:id="rId10"/>
    <p:sldId id="319" r:id="rId11"/>
    <p:sldId id="314" r:id="rId12"/>
    <p:sldId id="315" r:id="rId13"/>
    <p:sldId id="318" r:id="rId14"/>
    <p:sldId id="316" r:id="rId15"/>
    <p:sldId id="317" r:id="rId16"/>
    <p:sldId id="32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F14"/>
    <a:srgbClr val="B5AF0E"/>
    <a:srgbClr val="7DBD3D"/>
    <a:srgbClr val="CCFF66"/>
    <a:srgbClr val="ABE255"/>
    <a:srgbClr val="E2F6FA"/>
    <a:srgbClr val="D0CE79"/>
    <a:srgbClr val="FF0000"/>
    <a:srgbClr val="FBE50A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598" autoAdjust="0"/>
  </p:normalViewPr>
  <p:slideViewPr>
    <p:cSldViewPr snapToGrid="0" snapToObjects="1">
      <p:cViewPr>
        <p:scale>
          <a:sx n="108" d="100"/>
          <a:sy n="108" d="100"/>
        </p:scale>
        <p:origin x="-264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6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3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4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7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78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8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5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5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4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1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0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6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13" y="-124044"/>
            <a:ext cx="50325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041" y="223607"/>
            <a:ext cx="2677648" cy="830997"/>
          </a:xfrm>
          <a:prstGeom prst="rect">
            <a:avLst/>
          </a:prstGeom>
          <a:solidFill>
            <a:srgbClr val="E2F6FA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Writing Clusters 1-8 </a:t>
            </a:r>
          </a:p>
          <a:p>
            <a:pPr algn="ctr"/>
            <a:r>
              <a:rPr lang="en-US" sz="2400" b="1" dirty="0" smtClean="0"/>
              <a:t>Learning Intentions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6375" y="6166002"/>
            <a:ext cx="3185460" cy="400110"/>
          </a:xfrm>
          <a:prstGeom prst="rect">
            <a:avLst/>
          </a:prstGeom>
          <a:solidFill>
            <a:srgbClr val="B5AF0E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Created </a:t>
            </a:r>
            <a:r>
              <a:rPr lang="en-US" sz="2000" dirty="0" smtClean="0"/>
              <a:t>by Shellie Tancred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10985" y="2565832"/>
            <a:ext cx="2677648" cy="1169551"/>
          </a:xfrm>
          <a:prstGeom prst="rect">
            <a:avLst/>
          </a:prstGeom>
          <a:solidFill>
            <a:srgbClr val="7DBD3D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“Racing Car” Learning Intentions </a:t>
            </a:r>
          </a:p>
          <a:p>
            <a:pPr algn="ctr"/>
            <a:r>
              <a:rPr lang="en-US" sz="1400" b="1" dirty="0" smtClean="0"/>
              <a:t>inspire students </a:t>
            </a:r>
          </a:p>
          <a:p>
            <a:pPr algn="ctr"/>
            <a:r>
              <a:rPr lang="en-US" sz="1400" b="1" dirty="0" smtClean="0"/>
              <a:t>to “race” towards </a:t>
            </a:r>
          </a:p>
          <a:p>
            <a:pPr algn="ctr"/>
            <a:r>
              <a:rPr lang="en-US" sz="1400" b="1" dirty="0" smtClean="0"/>
              <a:t>becoming a </a:t>
            </a:r>
          </a:p>
          <a:p>
            <a:pPr algn="ctr"/>
            <a:r>
              <a:rPr lang="en-US" sz="1400" b="1" dirty="0" smtClean="0"/>
              <a:t>Writing Champ!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04041" y="4953911"/>
            <a:ext cx="2853269" cy="107721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Print</a:t>
            </a:r>
          </a:p>
          <a:p>
            <a:pPr algn="ctr"/>
            <a:r>
              <a:rPr lang="en-US" sz="1600" dirty="0" smtClean="0"/>
              <a:t>Laminate</a:t>
            </a:r>
          </a:p>
          <a:p>
            <a:pPr algn="ctr"/>
            <a:r>
              <a:rPr lang="en-US" sz="1600" dirty="0" smtClean="0"/>
              <a:t>Display</a:t>
            </a:r>
          </a:p>
          <a:p>
            <a:pPr algn="ctr"/>
            <a:r>
              <a:rPr lang="en-US" sz="1600" dirty="0" smtClean="0"/>
              <a:t>Embed into </a:t>
            </a:r>
            <a:r>
              <a:rPr lang="en-US" sz="1600" smtClean="0"/>
              <a:t>Teaching - </a:t>
            </a:r>
            <a:r>
              <a:rPr lang="en-US" sz="1600" dirty="0" smtClean="0"/>
              <a:t>Learning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75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18" y="870495"/>
            <a:ext cx="7914653" cy="3108544"/>
          </a:xfrm>
          <a:prstGeom prst="rect">
            <a:avLst/>
          </a:prstGeom>
          <a:solidFill>
            <a:srgbClr val="E2F7FF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Write 5 or more sentences about familiar topics.</a:t>
            </a:r>
            <a:endParaRPr lang="en-AU" sz="2800" dirty="0"/>
          </a:p>
          <a:p>
            <a:r>
              <a:rPr lang="en-US" sz="2800" dirty="0"/>
              <a:t>Try to use paragraphs in my writing.</a:t>
            </a:r>
            <a:endParaRPr lang="en-AU" sz="2800" dirty="0"/>
          </a:p>
          <a:p>
            <a:r>
              <a:rPr lang="en-US" sz="2800" dirty="0"/>
              <a:t>Try to use headings in my writing.</a:t>
            </a:r>
            <a:endParaRPr lang="en-AU" sz="2800" dirty="0"/>
          </a:p>
          <a:p>
            <a:r>
              <a:rPr lang="en-US" sz="2800" dirty="0"/>
              <a:t>Proof read my writing to check that it makes sense.</a:t>
            </a:r>
            <a:endParaRPr lang="en-AU" sz="2800" dirty="0"/>
          </a:p>
          <a:p>
            <a:r>
              <a:rPr lang="en-US" sz="2800" dirty="0"/>
              <a:t>Show that I have edited my writing to check that it makes sense.</a:t>
            </a:r>
            <a:endParaRPr lang="en-AU" sz="2800" dirty="0"/>
          </a:p>
          <a:p>
            <a:r>
              <a:rPr lang="en-US" sz="2800" dirty="0"/>
              <a:t>Spell high frequency and topic words</a:t>
            </a:r>
            <a:r>
              <a:rPr lang="en-US" sz="2800" dirty="0" smtClean="0"/>
              <a:t>.</a:t>
            </a:r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 rot="429217">
            <a:off x="5206339" y="317124"/>
            <a:ext cx="3733676" cy="646331"/>
          </a:xfrm>
          <a:prstGeom prst="rect">
            <a:avLst/>
          </a:prstGeom>
          <a:solidFill>
            <a:srgbClr val="AAE053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6</a:t>
            </a:r>
          </a:p>
        </p:txBody>
      </p:sp>
      <p:sp>
        <p:nvSpPr>
          <p:cNvPr id="6" name="Oval 5"/>
          <p:cNvSpPr/>
          <p:nvPr/>
        </p:nvSpPr>
        <p:spPr>
          <a:xfrm>
            <a:off x="140179" y="1093698"/>
            <a:ext cx="235215" cy="18801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0179" y="1496658"/>
            <a:ext cx="235215" cy="188011"/>
          </a:xfrm>
          <a:prstGeom prst="ellipse">
            <a:avLst/>
          </a:prstGeom>
          <a:solidFill>
            <a:srgbClr val="AAE05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0179" y="1942818"/>
            <a:ext cx="235215" cy="18801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0179" y="2366178"/>
            <a:ext cx="235215" cy="188011"/>
          </a:xfrm>
          <a:prstGeom prst="ellipse">
            <a:avLst/>
          </a:prstGeom>
          <a:solidFill>
            <a:srgbClr val="AAE05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0179" y="2789538"/>
            <a:ext cx="235215" cy="18801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0179" y="3689777"/>
            <a:ext cx="235215" cy="188011"/>
          </a:xfrm>
          <a:prstGeom prst="ellipse">
            <a:avLst/>
          </a:prstGeom>
          <a:solidFill>
            <a:srgbClr val="AAE05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627" y="2977549"/>
            <a:ext cx="3614518" cy="4009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077" flipH="1">
            <a:off x="3417071" y="4050088"/>
            <a:ext cx="1765096" cy="25821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0179" y="94742"/>
            <a:ext cx="3363716" cy="646331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  <a:gs pos="93000">
                <a:srgbClr val="AAE053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30864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4031" y="2837423"/>
            <a:ext cx="8138760" cy="3539431"/>
          </a:xfrm>
          <a:prstGeom prst="rect">
            <a:avLst/>
          </a:prstGeom>
          <a:solidFill>
            <a:srgbClr val="E2F7FF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Use </a:t>
            </a:r>
            <a:r>
              <a:rPr lang="en-US" sz="2800" dirty="0"/>
              <a:t>full stops, exclamation marks and question </a:t>
            </a:r>
            <a:r>
              <a:rPr lang="en-US" sz="2800" dirty="0" smtClean="0"/>
              <a:t>marks. Write </a:t>
            </a:r>
            <a:r>
              <a:rPr lang="en-US" sz="2800" dirty="0"/>
              <a:t>my ideas in order so that they make sense.</a:t>
            </a:r>
            <a:endParaRPr lang="en-AU" sz="2800" dirty="0"/>
          </a:p>
          <a:p>
            <a:r>
              <a:rPr lang="en-US" sz="2800" dirty="0"/>
              <a:t>Make my writing more interesting by trying to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use </a:t>
            </a:r>
            <a:r>
              <a:rPr lang="en-US" sz="2800" dirty="0"/>
              <a:t>complex sentences.</a:t>
            </a:r>
            <a:endParaRPr lang="en-AU" sz="2800" dirty="0"/>
          </a:p>
          <a:p>
            <a:r>
              <a:rPr lang="en-US" sz="2800" dirty="0"/>
              <a:t>Hold my pencil correctly.</a:t>
            </a:r>
            <a:endParaRPr lang="en-AU" sz="2800" dirty="0"/>
          </a:p>
          <a:p>
            <a:r>
              <a:rPr lang="en-US" sz="2800" dirty="0"/>
              <a:t>Place my paper correctly to write.</a:t>
            </a:r>
            <a:endParaRPr lang="en-AU" sz="2800" dirty="0"/>
          </a:p>
          <a:p>
            <a:r>
              <a:rPr lang="en-US" sz="2800" dirty="0"/>
              <a:t>Write quickly and neatly.</a:t>
            </a:r>
            <a:endParaRPr lang="en-AU" sz="2800" dirty="0"/>
          </a:p>
          <a:p>
            <a:r>
              <a:rPr lang="en-US" sz="2800" dirty="0"/>
              <a:t>Correct my writing on the computer.</a:t>
            </a:r>
            <a:r>
              <a:rPr lang="en-AU" sz="2800" dirty="0"/>
              <a:t> </a:t>
            </a:r>
            <a:r>
              <a:rPr lang="en-US" sz="2800" dirty="0" smtClean="0"/>
              <a:t> </a:t>
            </a:r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>
            <a:off x="1350234" y="146883"/>
            <a:ext cx="3914325" cy="646331"/>
          </a:xfrm>
          <a:prstGeom prst="rect">
            <a:avLst/>
          </a:prstGeom>
          <a:solidFill>
            <a:srgbClr val="AAE053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6</a:t>
            </a:r>
          </a:p>
        </p:txBody>
      </p:sp>
      <p:sp>
        <p:nvSpPr>
          <p:cNvPr id="6" name="Oval 5"/>
          <p:cNvSpPr/>
          <p:nvPr/>
        </p:nvSpPr>
        <p:spPr>
          <a:xfrm>
            <a:off x="305350" y="3043082"/>
            <a:ext cx="235215" cy="18801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5350" y="3434393"/>
            <a:ext cx="235215" cy="188011"/>
          </a:xfrm>
          <a:prstGeom prst="ellipse">
            <a:avLst/>
          </a:prstGeom>
          <a:solidFill>
            <a:srgbClr val="AAE05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8816" y="3895322"/>
            <a:ext cx="235215" cy="18801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5350" y="4742042"/>
            <a:ext cx="235215" cy="188011"/>
          </a:xfrm>
          <a:prstGeom prst="ellipse">
            <a:avLst/>
          </a:prstGeom>
          <a:solidFill>
            <a:srgbClr val="AAE05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3990" y="5165402"/>
            <a:ext cx="235215" cy="18801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8816" y="5588762"/>
            <a:ext cx="235215" cy="188011"/>
          </a:xfrm>
          <a:prstGeom prst="ellipse">
            <a:avLst/>
          </a:prstGeom>
          <a:solidFill>
            <a:srgbClr val="AAE05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8816" y="6041162"/>
            <a:ext cx="235215" cy="18801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905" y="4083334"/>
            <a:ext cx="2446634" cy="27746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8127" y="4490711"/>
            <a:ext cx="1573784" cy="23023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5350" y="1897148"/>
            <a:ext cx="3363716" cy="646331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  <a:gs pos="93000">
                <a:srgbClr val="AAE053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240">
            <a:off x="6430729" y="89171"/>
            <a:ext cx="2596809" cy="29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9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720" y="3141543"/>
            <a:ext cx="8223683" cy="3539431"/>
          </a:xfrm>
          <a:prstGeom prst="rect">
            <a:avLst/>
          </a:prstGeom>
          <a:solidFill>
            <a:srgbClr val="FBCD34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Plan my writing by making notes, drawing diagrams or planning a sequence of events or information.</a:t>
            </a:r>
            <a:endParaRPr lang="en-AU" sz="2800" dirty="0"/>
          </a:p>
          <a:p>
            <a:r>
              <a:rPr lang="en-US" sz="2800" dirty="0"/>
              <a:t>Tell my teacher why I am writing.</a:t>
            </a:r>
            <a:endParaRPr lang="en-AU" sz="2800" dirty="0"/>
          </a:p>
          <a:p>
            <a:r>
              <a:rPr lang="en-US" sz="2800" dirty="0"/>
              <a:t>Tell my teacher who will be reading my writing.</a:t>
            </a:r>
            <a:endParaRPr lang="en-AU" sz="2800" dirty="0"/>
          </a:p>
          <a:p>
            <a:r>
              <a:rPr lang="en-US" sz="2800" dirty="0"/>
              <a:t>Spell regular words.</a:t>
            </a:r>
            <a:endParaRPr lang="en-AU" sz="2800" dirty="0"/>
          </a:p>
          <a:p>
            <a:r>
              <a:rPr lang="en-US" sz="2800" dirty="0"/>
              <a:t>Have a go at spelling difficult words.</a:t>
            </a:r>
            <a:endParaRPr lang="en-AU" sz="2800" dirty="0"/>
          </a:p>
          <a:p>
            <a:r>
              <a:rPr lang="en-US" sz="2800" dirty="0"/>
              <a:t>Apply spelling rules to my writing.</a:t>
            </a:r>
            <a:endParaRPr lang="en-AU" sz="2800" dirty="0"/>
          </a:p>
          <a:p>
            <a:r>
              <a:rPr lang="en-US" sz="2800" dirty="0"/>
              <a:t>Use contraction apostrophes, e.g. </a:t>
            </a:r>
            <a:r>
              <a:rPr lang="en-US" sz="2800" dirty="0" smtClean="0"/>
              <a:t>don’t.</a:t>
            </a:r>
            <a:r>
              <a:rPr lang="en-AU" sz="2800" dirty="0" smtClean="0"/>
              <a:t> </a:t>
            </a:r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>
            <a:off x="5218762" y="88087"/>
            <a:ext cx="3736023" cy="646331"/>
          </a:xfrm>
          <a:prstGeom prst="rect">
            <a:avLst/>
          </a:prstGeom>
          <a:gradFill flip="none" rotWithShape="1">
            <a:gsLst>
              <a:gs pos="0">
                <a:srgbClr val="7DE23A"/>
              </a:gs>
              <a:gs pos="64000">
                <a:srgbClr val="FFFF00"/>
              </a:gs>
            </a:gsLst>
            <a:lin ang="17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7</a:t>
            </a:r>
          </a:p>
        </p:txBody>
      </p:sp>
      <p:sp>
        <p:nvSpPr>
          <p:cNvPr id="7" name="Oval 6"/>
          <p:cNvSpPr/>
          <p:nvPr/>
        </p:nvSpPr>
        <p:spPr>
          <a:xfrm>
            <a:off x="194110" y="4233366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4110" y="4550960"/>
            <a:ext cx="235215" cy="188011"/>
          </a:xfrm>
          <a:prstGeom prst="ellipse">
            <a:avLst/>
          </a:prstGeom>
          <a:solidFill>
            <a:srgbClr val="7DE23A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3212" y="5057600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03212" y="5506880"/>
            <a:ext cx="235215" cy="188011"/>
          </a:xfrm>
          <a:prstGeom prst="ellipse">
            <a:avLst/>
          </a:prstGeom>
          <a:solidFill>
            <a:srgbClr val="7DE23A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3212" y="5878400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4110" y="6356608"/>
            <a:ext cx="235215" cy="188011"/>
          </a:xfrm>
          <a:prstGeom prst="ellipse">
            <a:avLst/>
          </a:prstGeom>
          <a:solidFill>
            <a:srgbClr val="7DE23A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4110" y="3321793"/>
            <a:ext cx="235215" cy="188011"/>
          </a:xfrm>
          <a:prstGeom prst="ellipse">
            <a:avLst/>
          </a:prstGeom>
          <a:solidFill>
            <a:srgbClr val="7DE23A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922" y="50930"/>
            <a:ext cx="2843942" cy="3141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418"/>
            <a:ext cx="2412206" cy="24580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750" y="4476579"/>
            <a:ext cx="1788035" cy="243662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04224" y="2263735"/>
            <a:ext cx="3338814" cy="646331"/>
          </a:xfrm>
          <a:prstGeom prst="rect">
            <a:avLst/>
          </a:prstGeom>
          <a:gradFill flip="none" rotWithShape="1">
            <a:gsLst>
              <a:gs pos="12000">
                <a:srgbClr val="7DE23A"/>
              </a:gs>
              <a:gs pos="52000">
                <a:srgbClr val="FFFF00"/>
              </a:gs>
            </a:gsLst>
            <a:lin ang="132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335079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991" y="3117870"/>
            <a:ext cx="8362866" cy="3539431"/>
          </a:xfrm>
          <a:prstGeom prst="rect">
            <a:avLst/>
          </a:prstGeom>
          <a:solidFill>
            <a:srgbClr val="FBCD34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Use </a:t>
            </a:r>
            <a:r>
              <a:rPr lang="en-US" sz="2800" dirty="0"/>
              <a:t>simple punctuation.</a:t>
            </a:r>
            <a:endParaRPr lang="en-AU" sz="2800" dirty="0"/>
          </a:p>
          <a:p>
            <a:r>
              <a:rPr lang="en-US" sz="2800" dirty="0"/>
              <a:t>Use capital letters for proper nouns.</a:t>
            </a:r>
            <a:endParaRPr lang="en-AU" sz="2800" dirty="0"/>
          </a:p>
          <a:p>
            <a:r>
              <a:rPr lang="en-US" sz="2800" dirty="0"/>
              <a:t>Write a short recount and report correctly.</a:t>
            </a:r>
            <a:endParaRPr lang="en-AU" sz="2800" dirty="0"/>
          </a:p>
          <a:p>
            <a:r>
              <a:rPr lang="en-US" sz="2800" dirty="0"/>
              <a:t>Use different types of </a:t>
            </a:r>
            <a:r>
              <a:rPr lang="en-US" sz="2800" dirty="0" smtClean="0"/>
              <a:t>verbs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- relating</a:t>
            </a:r>
            <a:r>
              <a:rPr lang="en-US" sz="2800" dirty="0"/>
              <a:t>, action, feeling, thinking and saying verbs.</a:t>
            </a:r>
            <a:endParaRPr lang="en-AU" sz="2800" dirty="0"/>
          </a:p>
          <a:p>
            <a:r>
              <a:rPr lang="en-US" sz="2800" dirty="0"/>
              <a:t>Choose the correct tense within a sentence,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so </a:t>
            </a:r>
            <a:r>
              <a:rPr lang="en-US" sz="2800" dirty="0"/>
              <a:t>that my nouns and verbs match.</a:t>
            </a:r>
            <a:endParaRPr lang="en-AU" sz="2800" dirty="0"/>
          </a:p>
          <a:p>
            <a:r>
              <a:rPr lang="en-US" sz="2800" dirty="0"/>
              <a:t>Use a computer to create writing that includes pictures.</a:t>
            </a:r>
            <a:r>
              <a:rPr lang="en-AU" sz="2800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782" y="0"/>
            <a:ext cx="2586107" cy="352418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776" y="4601898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776" y="5461089"/>
            <a:ext cx="235215" cy="188011"/>
          </a:xfrm>
          <a:prstGeom prst="ellipse">
            <a:avLst/>
          </a:prstGeom>
          <a:solidFill>
            <a:srgbClr val="7DE23A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776" y="6299169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776" y="3724449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776" y="4165089"/>
            <a:ext cx="235215" cy="188011"/>
          </a:xfrm>
          <a:prstGeom prst="ellipse">
            <a:avLst/>
          </a:prstGeom>
          <a:solidFill>
            <a:srgbClr val="7DE23A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76" y="3301089"/>
            <a:ext cx="235215" cy="188011"/>
          </a:xfrm>
          <a:prstGeom prst="ellipse">
            <a:avLst/>
          </a:prstGeom>
          <a:solidFill>
            <a:srgbClr val="7DE23A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2256">
            <a:off x="5160355" y="85261"/>
            <a:ext cx="3857951" cy="42616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776" y="88087"/>
            <a:ext cx="3736023" cy="646331"/>
          </a:xfrm>
          <a:prstGeom prst="rect">
            <a:avLst/>
          </a:prstGeom>
          <a:gradFill flip="none" rotWithShape="1">
            <a:gsLst>
              <a:gs pos="0">
                <a:srgbClr val="7DE23A"/>
              </a:gs>
              <a:gs pos="64000">
                <a:srgbClr val="FFFF00"/>
              </a:gs>
            </a:gsLst>
            <a:lin ang="17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1991" y="2279264"/>
            <a:ext cx="3338814" cy="646331"/>
          </a:xfrm>
          <a:prstGeom prst="rect">
            <a:avLst/>
          </a:prstGeom>
          <a:gradFill flip="none" rotWithShape="1">
            <a:gsLst>
              <a:gs pos="12000">
                <a:srgbClr val="7DE23A"/>
              </a:gs>
              <a:gs pos="52000">
                <a:srgbClr val="FFFF00"/>
              </a:gs>
            </a:gsLst>
            <a:lin ang="132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9616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464" y="3566044"/>
            <a:ext cx="7722247" cy="3108544"/>
          </a:xfrm>
          <a:prstGeom prst="rect">
            <a:avLst/>
          </a:prstGeom>
          <a:solidFill>
            <a:srgbClr val="F8CE2C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Create texts that are at least one page long.</a:t>
            </a:r>
            <a:endParaRPr lang="en-AU" sz="2800" dirty="0"/>
          </a:p>
          <a:p>
            <a:r>
              <a:rPr lang="en-US" sz="2800" dirty="0"/>
              <a:t>Write for different reasons to explain and express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my ideas for </a:t>
            </a:r>
            <a:r>
              <a:rPr lang="en-US" sz="2800" dirty="0"/>
              <a:t>a variety of audiences.</a:t>
            </a:r>
            <a:endParaRPr lang="en-AU" sz="2800" dirty="0"/>
          </a:p>
          <a:p>
            <a:r>
              <a:rPr lang="en-US" sz="2800" dirty="0"/>
              <a:t>Experiment with writing and </a:t>
            </a:r>
            <a:r>
              <a:rPr lang="en-US" sz="2800" dirty="0" smtClean="0"/>
              <a:t>publish </a:t>
            </a:r>
            <a:r>
              <a:rPr lang="en-US" sz="2800" dirty="0"/>
              <a:t>my </a:t>
            </a:r>
            <a:r>
              <a:rPr lang="en-US" sz="2800" dirty="0" smtClean="0"/>
              <a:t>work using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different </a:t>
            </a:r>
            <a:r>
              <a:rPr lang="en-US" sz="2800" dirty="0"/>
              <a:t>mediums and </a:t>
            </a:r>
            <a:r>
              <a:rPr lang="en-US" sz="2800" dirty="0" smtClean="0"/>
              <a:t>modes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- </a:t>
            </a:r>
            <a:r>
              <a:rPr lang="en-US" sz="2800" dirty="0"/>
              <a:t>plays, songs, e-mail, Power Point, etc.</a:t>
            </a:r>
            <a:endParaRPr lang="en-AU" sz="2800" dirty="0"/>
          </a:p>
          <a:p>
            <a:r>
              <a:rPr lang="en-US" sz="2800" dirty="0"/>
              <a:t>Revise, edit and proofread my own </a:t>
            </a:r>
            <a:r>
              <a:rPr lang="en-US" sz="2800" dirty="0" smtClean="0"/>
              <a:t>writing.</a:t>
            </a:r>
            <a:r>
              <a:rPr lang="en-AU" sz="2800" dirty="0" smtClean="0"/>
              <a:t> </a:t>
            </a:r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>
            <a:off x="259540" y="422244"/>
            <a:ext cx="3736063" cy="646331"/>
          </a:xfrm>
          <a:prstGeom prst="rect">
            <a:avLst/>
          </a:prstGeom>
          <a:solidFill>
            <a:srgbClr val="F98034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8</a:t>
            </a:r>
            <a:endParaRPr lang="en-US" sz="3600" b="1" dirty="0" smtClean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8488" flipH="1">
            <a:off x="6587739" y="642933"/>
            <a:ext cx="2602118" cy="30478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77249" y="3723462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7249" y="4165089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7249" y="5029089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1891" y="6359649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66623" y="74519"/>
            <a:ext cx="3272278" cy="36489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036176">
            <a:off x="259534" y="2651475"/>
            <a:ext cx="3338814" cy="646331"/>
          </a:xfrm>
          <a:prstGeom prst="rect">
            <a:avLst/>
          </a:prstGeom>
          <a:solidFill>
            <a:srgbClr val="A4DA4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15099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73" y="530565"/>
            <a:ext cx="2799064" cy="31554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6293" y="3584718"/>
            <a:ext cx="8067824" cy="3108544"/>
          </a:xfrm>
          <a:prstGeom prst="rect">
            <a:avLst/>
          </a:prstGeom>
          <a:solidFill>
            <a:srgbClr val="F8CE2C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Write </a:t>
            </a:r>
            <a:r>
              <a:rPr lang="en-US" sz="2800" dirty="0"/>
              <a:t>explanation texts.</a:t>
            </a:r>
            <a:endParaRPr lang="en-AU" sz="2800" dirty="0"/>
          </a:p>
          <a:p>
            <a:r>
              <a:rPr lang="en-US" sz="2800" dirty="0"/>
              <a:t>Write persuasive texts.</a:t>
            </a:r>
            <a:endParaRPr lang="en-AU" sz="2800" dirty="0"/>
          </a:p>
          <a:p>
            <a:r>
              <a:rPr lang="en-US" sz="2800" dirty="0"/>
              <a:t>Use different spelling strategies to spell tricky words.</a:t>
            </a:r>
            <a:endParaRPr lang="en-AU" sz="2800" dirty="0"/>
          </a:p>
          <a:p>
            <a:r>
              <a:rPr lang="en-US" sz="2800" dirty="0"/>
              <a:t>Use quotation marks.</a:t>
            </a:r>
            <a:endParaRPr lang="en-AU" sz="2800" dirty="0"/>
          </a:p>
          <a:p>
            <a:r>
              <a:rPr lang="en-US" sz="2800" dirty="0"/>
              <a:t>Use commas in lists.</a:t>
            </a:r>
            <a:endParaRPr lang="en-AU" sz="2800" dirty="0"/>
          </a:p>
          <a:p>
            <a:r>
              <a:rPr lang="en-US" sz="2800" dirty="0"/>
              <a:t>Write sentences that make sense to others.</a:t>
            </a:r>
            <a:endParaRPr lang="en-AU" sz="2800" dirty="0"/>
          </a:p>
          <a:p>
            <a:r>
              <a:rPr lang="en-US" sz="2800" dirty="0"/>
              <a:t>Write quickly and neatly.</a:t>
            </a:r>
            <a:r>
              <a:rPr lang="en-AU" sz="28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6338" y="168065"/>
            <a:ext cx="3851284" cy="646331"/>
          </a:xfrm>
          <a:prstGeom prst="rect">
            <a:avLst/>
          </a:prstGeom>
          <a:solidFill>
            <a:srgbClr val="F98034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8</a:t>
            </a:r>
            <a:endParaRPr lang="en-US" sz="3600" b="1" dirty="0" smtClean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4460" y="4825179"/>
            <a:ext cx="1329657" cy="1945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92080" y="1386186"/>
            <a:ext cx="2775542" cy="325098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1078" y="3824678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6676" y="4165089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5315" y="4637169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5315" y="5069169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6676" y="5501169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5315" y="5889969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6676" y="6323003"/>
            <a:ext cx="235215" cy="188011"/>
          </a:xfrm>
          <a:prstGeom prst="ellipse">
            <a:avLst/>
          </a:prstGeom>
          <a:solidFill>
            <a:srgbClr val="8000F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2626" flipH="1">
            <a:off x="2797827" y="95160"/>
            <a:ext cx="3272278" cy="36489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1057569">
            <a:off x="218214" y="2781357"/>
            <a:ext cx="3338814" cy="646331"/>
          </a:xfrm>
          <a:prstGeom prst="rect">
            <a:avLst/>
          </a:prstGeom>
          <a:solidFill>
            <a:srgbClr val="A4DA4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29354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893" y="-124044"/>
            <a:ext cx="50325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140" y="6426179"/>
            <a:ext cx="3185460" cy="307777"/>
          </a:xfrm>
          <a:prstGeom prst="rect">
            <a:avLst/>
          </a:prstGeom>
          <a:solidFill>
            <a:srgbClr val="D0CE79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Graphics</a:t>
            </a:r>
            <a:r>
              <a:rPr lang="en-US" sz="1400" dirty="0" smtClean="0"/>
              <a:t> from </a:t>
            </a:r>
            <a:r>
              <a:rPr lang="en-US" sz="1400" dirty="0" err="1" smtClean="0"/>
              <a:t>Scrappin</a:t>
            </a:r>
            <a:r>
              <a:rPr lang="en-US" sz="1400" dirty="0" smtClean="0"/>
              <a:t> Doodles, </a:t>
            </a:r>
            <a:r>
              <a:rPr lang="en-US" sz="1400" dirty="0" err="1" smtClean="0"/>
              <a:t>iClip</a:t>
            </a:r>
            <a:r>
              <a:rPr lang="en-US" sz="1400" dirty="0" smtClean="0"/>
              <a:t> Art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45140" y="238996"/>
            <a:ext cx="3185460" cy="400110"/>
          </a:xfrm>
          <a:prstGeom prst="rect">
            <a:avLst/>
          </a:prstGeom>
          <a:solidFill>
            <a:srgbClr val="E2F6FA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Created </a:t>
            </a:r>
            <a:r>
              <a:rPr lang="en-US" sz="2000" dirty="0" smtClean="0"/>
              <a:t>by Shellie Tancred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45140" y="2217247"/>
            <a:ext cx="2677648" cy="1169551"/>
          </a:xfrm>
          <a:prstGeom prst="rect">
            <a:avLst/>
          </a:prstGeom>
          <a:solidFill>
            <a:srgbClr val="7DBD3D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“Racing Car” Learning Intentions </a:t>
            </a:r>
          </a:p>
          <a:p>
            <a:pPr algn="ctr"/>
            <a:r>
              <a:rPr lang="en-US" sz="1400" b="1" dirty="0" smtClean="0"/>
              <a:t>inspire students </a:t>
            </a:r>
          </a:p>
          <a:p>
            <a:pPr algn="ctr"/>
            <a:r>
              <a:rPr lang="en-US" sz="1400" b="1" dirty="0" smtClean="0"/>
              <a:t>to “race”</a:t>
            </a:r>
            <a:r>
              <a:rPr lang="en-US" sz="1400" b="1" dirty="0"/>
              <a:t> </a:t>
            </a:r>
            <a:r>
              <a:rPr lang="en-US" sz="1400" b="1" dirty="0" smtClean="0"/>
              <a:t>towards</a:t>
            </a:r>
          </a:p>
          <a:p>
            <a:pPr algn="ctr"/>
            <a:r>
              <a:rPr lang="en-US" sz="1400" b="1" dirty="0" smtClean="0"/>
              <a:t> becoming a </a:t>
            </a:r>
          </a:p>
          <a:p>
            <a:pPr algn="ctr"/>
            <a:r>
              <a:rPr lang="en-US" sz="1400" b="1" dirty="0" smtClean="0"/>
              <a:t>Writing Champ!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96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189">
            <a:off x="-194152" y="21529"/>
            <a:ext cx="9313041" cy="64537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059" y="5019255"/>
            <a:ext cx="4724906" cy="1569660"/>
          </a:xfrm>
          <a:prstGeom prst="rect">
            <a:avLst/>
          </a:prstGeom>
          <a:solidFill>
            <a:srgbClr val="F7C83D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I can try to write.</a:t>
            </a:r>
          </a:p>
          <a:p>
            <a:r>
              <a:rPr lang="en-US" sz="3200" dirty="0"/>
              <a:t>I can try to write my name.</a:t>
            </a:r>
          </a:p>
          <a:p>
            <a:r>
              <a:rPr lang="en-US" sz="3200" dirty="0"/>
              <a:t>I can hold a pencil to draw.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704" y="137231"/>
            <a:ext cx="3720351" cy="646331"/>
          </a:xfrm>
          <a:prstGeom prst="rect">
            <a:avLst/>
          </a:prstGeom>
          <a:solidFill>
            <a:srgbClr val="D2E664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– Cluster 1</a:t>
            </a:r>
          </a:p>
        </p:txBody>
      </p:sp>
      <p:sp>
        <p:nvSpPr>
          <p:cNvPr id="10" name="Oval 9"/>
          <p:cNvSpPr/>
          <p:nvPr/>
        </p:nvSpPr>
        <p:spPr>
          <a:xfrm>
            <a:off x="498298" y="5265775"/>
            <a:ext cx="235215" cy="188011"/>
          </a:xfrm>
          <a:prstGeom prst="ellipse">
            <a:avLst/>
          </a:prstGeom>
          <a:solidFill>
            <a:srgbClr val="E74507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8298" y="5737855"/>
            <a:ext cx="235215" cy="188011"/>
          </a:xfrm>
          <a:prstGeom prst="ellipse">
            <a:avLst/>
          </a:prstGeom>
          <a:solidFill>
            <a:srgbClr val="E74507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8298" y="6230335"/>
            <a:ext cx="235215" cy="188011"/>
          </a:xfrm>
          <a:prstGeom prst="ellipse">
            <a:avLst/>
          </a:prstGeom>
          <a:solidFill>
            <a:srgbClr val="E74507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022290">
            <a:off x="191239" y="4153750"/>
            <a:ext cx="3338814" cy="646331"/>
          </a:xfrm>
          <a:prstGeom prst="rect">
            <a:avLst/>
          </a:prstGeom>
          <a:solidFill>
            <a:srgbClr val="D2E664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20254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189">
            <a:off x="-195207" y="421376"/>
            <a:ext cx="4424470" cy="32943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2105" y="3570767"/>
            <a:ext cx="7470206" cy="3108544"/>
          </a:xfrm>
          <a:prstGeom prst="rect">
            <a:avLst/>
          </a:prstGeom>
          <a:solidFill>
            <a:srgbClr val="A7E1F1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Try to write </a:t>
            </a:r>
            <a:r>
              <a:rPr lang="en-US" sz="2800" dirty="0"/>
              <a:t>my whole name.</a:t>
            </a:r>
            <a:endParaRPr lang="en-AU" sz="2800" dirty="0"/>
          </a:p>
          <a:p>
            <a:r>
              <a:rPr lang="en-US" sz="2800" dirty="0"/>
              <a:t>W</a:t>
            </a:r>
            <a:r>
              <a:rPr lang="en-US" sz="2800" dirty="0" smtClean="0"/>
              <a:t>rite </a:t>
            </a:r>
            <a:r>
              <a:rPr lang="en-US" sz="2800" dirty="0"/>
              <a:t>at least one word about a story or a picture.</a:t>
            </a:r>
            <a:endParaRPr lang="en-AU" sz="2800" dirty="0"/>
          </a:p>
          <a:p>
            <a:r>
              <a:rPr lang="en-US" sz="2800" dirty="0"/>
              <a:t>W</a:t>
            </a:r>
            <a:r>
              <a:rPr lang="en-US" sz="2800" dirty="0" smtClean="0"/>
              <a:t>rite </a:t>
            </a:r>
            <a:r>
              <a:rPr lang="en-US" sz="2800" dirty="0"/>
              <a:t>from left to right.</a:t>
            </a:r>
            <a:endParaRPr lang="en-AU" sz="2800" dirty="0"/>
          </a:p>
          <a:p>
            <a:r>
              <a:rPr lang="en-US" sz="2800" dirty="0"/>
              <a:t>U</a:t>
            </a:r>
            <a:r>
              <a:rPr lang="en-US" sz="2800" dirty="0" smtClean="0"/>
              <a:t>se </a:t>
            </a:r>
            <a:r>
              <a:rPr lang="en-US" sz="2800" dirty="0"/>
              <a:t>finger spaces.</a:t>
            </a:r>
            <a:endParaRPr lang="en-AU" sz="2800" dirty="0"/>
          </a:p>
          <a:p>
            <a:r>
              <a:rPr lang="en-US" sz="2800" dirty="0"/>
              <a:t>T</a:t>
            </a:r>
            <a:r>
              <a:rPr lang="en-US" sz="2800" dirty="0" smtClean="0"/>
              <a:t>ell </a:t>
            </a:r>
            <a:r>
              <a:rPr lang="en-US" sz="2800" dirty="0"/>
              <a:t>someone about what I will write.</a:t>
            </a:r>
            <a:endParaRPr lang="en-AU" sz="2800" dirty="0"/>
          </a:p>
          <a:p>
            <a:r>
              <a:rPr lang="en-US" sz="2800" dirty="0"/>
              <a:t>T</a:t>
            </a:r>
            <a:r>
              <a:rPr lang="en-US" sz="2800" dirty="0" smtClean="0"/>
              <a:t>ell </a:t>
            </a:r>
            <a:r>
              <a:rPr lang="en-US" sz="2800" dirty="0"/>
              <a:t>someone about what I wrote or drew.</a:t>
            </a:r>
            <a:endParaRPr lang="en-AU" sz="2800" dirty="0"/>
          </a:p>
          <a:p>
            <a:r>
              <a:rPr lang="en-US" sz="2800" dirty="0"/>
              <a:t>T</a:t>
            </a:r>
            <a:r>
              <a:rPr lang="en-US" sz="2800" dirty="0" smtClean="0"/>
              <a:t>ry </a:t>
            </a:r>
            <a:r>
              <a:rPr lang="en-US" sz="2800" dirty="0"/>
              <a:t>to use a mouse and keyboard</a:t>
            </a:r>
            <a:r>
              <a:rPr lang="en-US" sz="2800" dirty="0" smtClean="0"/>
              <a:t>.</a:t>
            </a:r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>
            <a:off x="3167462" y="144524"/>
            <a:ext cx="3700829" cy="646331"/>
          </a:xfrm>
          <a:prstGeom prst="rect">
            <a:avLst/>
          </a:prstGeom>
          <a:solidFill>
            <a:srgbClr val="FC97A4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en-US" sz="3600" b="1" dirty="0" smtClean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23133" y="1017673"/>
            <a:ext cx="2652808" cy="310722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3526" y="3811365"/>
            <a:ext cx="235215" cy="188011"/>
          </a:xfrm>
          <a:prstGeom prst="ellipse">
            <a:avLst/>
          </a:prstGeom>
          <a:solidFill>
            <a:srgbClr val="FC97A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3526" y="4158255"/>
            <a:ext cx="235215" cy="188011"/>
          </a:xfrm>
          <a:prstGeom prst="ellipse">
            <a:avLst/>
          </a:prstGeom>
          <a:solidFill>
            <a:srgbClr val="FC97A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8672" y="4629045"/>
            <a:ext cx="235215" cy="188011"/>
          </a:xfrm>
          <a:prstGeom prst="ellipse">
            <a:avLst/>
          </a:prstGeom>
          <a:solidFill>
            <a:srgbClr val="FC97A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8672" y="5043765"/>
            <a:ext cx="235215" cy="188011"/>
          </a:xfrm>
          <a:prstGeom prst="ellipse">
            <a:avLst/>
          </a:prstGeom>
          <a:solidFill>
            <a:srgbClr val="FC97A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3526" y="5475765"/>
            <a:ext cx="235215" cy="188011"/>
          </a:xfrm>
          <a:prstGeom prst="ellipse">
            <a:avLst/>
          </a:prstGeom>
          <a:solidFill>
            <a:srgbClr val="FC97A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3526" y="5907765"/>
            <a:ext cx="235215" cy="188011"/>
          </a:xfrm>
          <a:prstGeom prst="ellipse">
            <a:avLst/>
          </a:prstGeom>
          <a:solidFill>
            <a:srgbClr val="FC97A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3526" y="6339765"/>
            <a:ext cx="235215" cy="188011"/>
          </a:xfrm>
          <a:prstGeom prst="ellipse">
            <a:avLst/>
          </a:prstGeom>
          <a:solidFill>
            <a:srgbClr val="FC97A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48059" y="2749201"/>
            <a:ext cx="3338814" cy="646331"/>
          </a:xfrm>
          <a:prstGeom prst="rect">
            <a:avLst/>
          </a:prstGeom>
          <a:gradFill flip="none" rotWithShape="1">
            <a:gsLst>
              <a:gs pos="93000">
                <a:srgbClr val="FC97A4"/>
              </a:gs>
              <a:gs pos="39000">
                <a:srgbClr val="F8EA2C"/>
              </a:gs>
            </a:gsLst>
            <a:lin ang="156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19084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94255" flipH="1">
            <a:off x="-298547" y="-204343"/>
            <a:ext cx="4947271" cy="4973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9293" y="3968359"/>
            <a:ext cx="5471925" cy="2677656"/>
          </a:xfrm>
          <a:prstGeom prst="rect">
            <a:avLst/>
          </a:prstGeom>
          <a:solidFill>
            <a:srgbClr val="CC66FF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rite </a:t>
            </a:r>
            <a:r>
              <a:rPr lang="en-US" sz="2800" dirty="0"/>
              <a:t>my first name correctly.</a:t>
            </a:r>
            <a:endParaRPr lang="en-AU" sz="2800" dirty="0"/>
          </a:p>
          <a:p>
            <a:r>
              <a:rPr lang="en-US" sz="2800" dirty="0"/>
              <a:t>T</a:t>
            </a:r>
            <a:r>
              <a:rPr lang="en-US" sz="2800" dirty="0" smtClean="0"/>
              <a:t>ry </a:t>
            </a:r>
            <a:r>
              <a:rPr lang="en-US" sz="2800" dirty="0"/>
              <a:t>to write a sentence.</a:t>
            </a:r>
            <a:endParaRPr lang="en-AU" sz="2800" dirty="0"/>
          </a:p>
          <a:p>
            <a:r>
              <a:rPr lang="en-US" sz="2800" dirty="0"/>
              <a:t>U</a:t>
            </a:r>
            <a:r>
              <a:rPr lang="en-US" sz="2800" dirty="0" smtClean="0"/>
              <a:t>se </a:t>
            </a:r>
            <a:r>
              <a:rPr lang="en-US" sz="2800" dirty="0"/>
              <a:t>my own ideas to write.</a:t>
            </a:r>
            <a:endParaRPr lang="en-AU" sz="2800" dirty="0"/>
          </a:p>
          <a:p>
            <a:r>
              <a:rPr lang="en-US" sz="2800" dirty="0"/>
              <a:t>T</a:t>
            </a:r>
            <a:r>
              <a:rPr lang="en-US" sz="2800" dirty="0" smtClean="0"/>
              <a:t>ell </a:t>
            </a:r>
            <a:r>
              <a:rPr lang="en-US" sz="2800" dirty="0"/>
              <a:t>someone about my writing.</a:t>
            </a:r>
            <a:endParaRPr lang="en-AU" sz="2800" dirty="0"/>
          </a:p>
          <a:p>
            <a:r>
              <a:rPr lang="en-US" sz="2800" dirty="0"/>
              <a:t>S</a:t>
            </a:r>
            <a:r>
              <a:rPr lang="en-US" sz="2800" dirty="0" smtClean="0"/>
              <a:t>ound </a:t>
            </a:r>
            <a:r>
              <a:rPr lang="en-US" sz="2800" dirty="0"/>
              <a:t>out the words when I write.</a:t>
            </a:r>
            <a:endParaRPr lang="en-AU" sz="2800" dirty="0"/>
          </a:p>
          <a:p>
            <a:r>
              <a:rPr lang="en-US" sz="2800" dirty="0"/>
              <a:t>S</a:t>
            </a:r>
            <a:r>
              <a:rPr lang="en-US" sz="2800" dirty="0" smtClean="0"/>
              <a:t>tart </a:t>
            </a:r>
            <a:r>
              <a:rPr lang="en-US" sz="2800" dirty="0"/>
              <a:t>to write some common words</a:t>
            </a:r>
            <a:r>
              <a:rPr lang="en-US" sz="2800" dirty="0" smtClean="0"/>
              <a:t>.</a:t>
            </a:r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>
            <a:off x="4986894" y="218025"/>
            <a:ext cx="3716078" cy="646331"/>
          </a:xfrm>
          <a:prstGeom prst="rect">
            <a:avLst/>
          </a:prstGeom>
          <a:solidFill>
            <a:srgbClr val="B3E4F8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en-US" sz="3600" b="1" dirty="0" smtClean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4209" flipH="1">
            <a:off x="5474911" y="1051182"/>
            <a:ext cx="2542591" cy="297812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18042" y="4168652"/>
            <a:ext cx="235215" cy="188011"/>
          </a:xfrm>
          <a:prstGeom prst="ellipse">
            <a:avLst/>
          </a:prstGeom>
          <a:solidFill>
            <a:srgbClr val="B3E4F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90819" y="4618221"/>
            <a:ext cx="235215" cy="188011"/>
          </a:xfrm>
          <a:prstGeom prst="ellipse">
            <a:avLst/>
          </a:prstGeom>
          <a:solidFill>
            <a:srgbClr val="B3DF1D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90819" y="5029821"/>
            <a:ext cx="235215" cy="188011"/>
          </a:xfrm>
          <a:prstGeom prst="ellipse">
            <a:avLst/>
          </a:prstGeom>
          <a:solidFill>
            <a:srgbClr val="B3E4F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90819" y="5444541"/>
            <a:ext cx="235215" cy="188011"/>
          </a:xfrm>
          <a:prstGeom prst="ellipse">
            <a:avLst/>
          </a:prstGeom>
          <a:solidFill>
            <a:srgbClr val="B3DF1D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18042" y="5876541"/>
            <a:ext cx="235215" cy="188011"/>
          </a:xfrm>
          <a:prstGeom prst="ellipse">
            <a:avLst/>
          </a:prstGeom>
          <a:solidFill>
            <a:srgbClr val="B3E4F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90819" y="6282621"/>
            <a:ext cx="235215" cy="188011"/>
          </a:xfrm>
          <a:prstGeom prst="ellipse">
            <a:avLst/>
          </a:prstGeom>
          <a:solidFill>
            <a:srgbClr val="B3DF1D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 rot="20845852">
            <a:off x="2561911" y="3260780"/>
            <a:ext cx="3338814" cy="646331"/>
          </a:xfrm>
          <a:prstGeom prst="rect">
            <a:avLst/>
          </a:prstGeom>
          <a:solidFill>
            <a:srgbClr val="B3DF1D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10653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0400" y="3845499"/>
            <a:ext cx="7526233" cy="2677656"/>
          </a:xfrm>
          <a:prstGeom prst="rect">
            <a:avLst/>
          </a:prstGeom>
          <a:solidFill>
            <a:srgbClr val="CC66FF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Describe </a:t>
            </a:r>
            <a:r>
              <a:rPr lang="en-US" sz="2800" dirty="0"/>
              <a:t>something. (big cat)</a:t>
            </a:r>
            <a:endParaRPr lang="en-AU" sz="2800" dirty="0"/>
          </a:p>
          <a:p>
            <a:r>
              <a:rPr lang="en-US" sz="2800" dirty="0"/>
              <a:t>W</a:t>
            </a:r>
            <a:r>
              <a:rPr lang="en-US" sz="2800" dirty="0" smtClean="0"/>
              <a:t>rite </a:t>
            </a:r>
            <a:r>
              <a:rPr lang="en-US" sz="2800" dirty="0"/>
              <a:t>about “how”, “when”, “where” or “why”.</a:t>
            </a:r>
            <a:endParaRPr lang="en-AU" sz="2800" dirty="0"/>
          </a:p>
          <a:p>
            <a:r>
              <a:rPr lang="en-US" sz="2800" dirty="0"/>
              <a:t>U</a:t>
            </a:r>
            <a:r>
              <a:rPr lang="en-US" sz="2800" dirty="0" smtClean="0"/>
              <a:t>nderstand </a:t>
            </a:r>
            <a:r>
              <a:rPr lang="en-US" sz="2800" dirty="0"/>
              <a:t>how to hold a pencil correctly.</a:t>
            </a:r>
            <a:endParaRPr lang="en-AU" sz="2800" dirty="0"/>
          </a:p>
          <a:p>
            <a:r>
              <a:rPr lang="en-US" sz="2800" dirty="0"/>
              <a:t>S</a:t>
            </a:r>
            <a:r>
              <a:rPr lang="en-US" sz="2800" dirty="0" smtClean="0"/>
              <a:t>how </a:t>
            </a:r>
            <a:r>
              <a:rPr lang="en-US" sz="2800" dirty="0"/>
              <a:t>you where my paper should be when I write.</a:t>
            </a:r>
            <a:endParaRPr lang="en-AU" sz="2800" dirty="0"/>
          </a:p>
          <a:p>
            <a:r>
              <a:rPr lang="en-US" sz="2800" dirty="0"/>
              <a:t>U</a:t>
            </a:r>
            <a:r>
              <a:rPr lang="en-US" sz="2800" dirty="0" smtClean="0"/>
              <a:t>nderstand </a:t>
            </a:r>
            <a:r>
              <a:rPr lang="en-US" sz="2800" dirty="0"/>
              <a:t>how to sit properly.</a:t>
            </a:r>
            <a:endParaRPr lang="en-AU" sz="2800" dirty="0"/>
          </a:p>
          <a:p>
            <a:r>
              <a:rPr lang="en-US" sz="2800" dirty="0"/>
              <a:t>T</a:t>
            </a:r>
            <a:r>
              <a:rPr lang="en-US" sz="2800" dirty="0" smtClean="0"/>
              <a:t>ry </a:t>
            </a:r>
            <a:r>
              <a:rPr lang="en-US" sz="2800" dirty="0"/>
              <a:t>to use the computer to write</a:t>
            </a:r>
            <a:r>
              <a:rPr lang="en-US" sz="2800" dirty="0" smtClean="0"/>
              <a:t>.</a:t>
            </a:r>
            <a:endParaRPr lang="en-AU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9786" y="0"/>
            <a:ext cx="3864257" cy="3884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6940" y="5411084"/>
            <a:ext cx="1439385" cy="1446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6338" y="168065"/>
            <a:ext cx="3710155" cy="646331"/>
          </a:xfrm>
          <a:prstGeom prst="rect">
            <a:avLst/>
          </a:prstGeom>
          <a:solidFill>
            <a:srgbClr val="B3E4F8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en-US" sz="3600" b="1" dirty="0" smtClean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05185" y="4052540"/>
            <a:ext cx="235215" cy="188011"/>
          </a:xfrm>
          <a:prstGeom prst="ellipse">
            <a:avLst/>
          </a:prstGeom>
          <a:solidFill>
            <a:srgbClr val="B3DF1D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5185" y="4472780"/>
            <a:ext cx="235215" cy="188011"/>
          </a:xfrm>
          <a:prstGeom prst="ellipse">
            <a:avLst/>
          </a:prstGeom>
          <a:solidFill>
            <a:srgbClr val="B3E4F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5185" y="4930700"/>
            <a:ext cx="235215" cy="188011"/>
          </a:xfrm>
          <a:prstGeom prst="ellipse">
            <a:avLst/>
          </a:prstGeom>
          <a:solidFill>
            <a:srgbClr val="B3DF1D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5185" y="5317078"/>
            <a:ext cx="235215" cy="188011"/>
          </a:xfrm>
          <a:prstGeom prst="ellipse">
            <a:avLst/>
          </a:prstGeom>
          <a:solidFill>
            <a:srgbClr val="B3E4F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5185" y="5734220"/>
            <a:ext cx="235215" cy="188011"/>
          </a:xfrm>
          <a:prstGeom prst="ellipse">
            <a:avLst/>
          </a:prstGeom>
          <a:solidFill>
            <a:srgbClr val="B3DF1D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5185" y="6174860"/>
            <a:ext cx="235215" cy="188011"/>
          </a:xfrm>
          <a:prstGeom prst="ellipse">
            <a:avLst/>
          </a:prstGeom>
          <a:solidFill>
            <a:srgbClr val="B3E4F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46931" y="3095693"/>
            <a:ext cx="3338814" cy="646331"/>
          </a:xfrm>
          <a:prstGeom prst="rect">
            <a:avLst/>
          </a:prstGeom>
          <a:solidFill>
            <a:srgbClr val="B3DF1D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25986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584" y="3602062"/>
            <a:ext cx="7675638" cy="3108544"/>
          </a:xfrm>
          <a:prstGeom prst="rect">
            <a:avLst/>
          </a:prstGeom>
          <a:solidFill>
            <a:srgbClr val="D8FF09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Write one or more sentences.</a:t>
            </a:r>
            <a:endParaRPr lang="en-AU" sz="2800" dirty="0"/>
          </a:p>
          <a:p>
            <a:r>
              <a:rPr lang="en-US" sz="2800" dirty="0"/>
              <a:t>Spell some words.</a:t>
            </a:r>
            <a:endParaRPr lang="en-AU" sz="2800" dirty="0"/>
          </a:p>
          <a:p>
            <a:r>
              <a:rPr lang="en-US" sz="2800" dirty="0"/>
              <a:t>Form most of my letters correctly.</a:t>
            </a:r>
            <a:endParaRPr lang="en-AU" sz="2800" dirty="0"/>
          </a:p>
          <a:p>
            <a:r>
              <a:rPr lang="en-US" sz="2800" dirty="0"/>
              <a:t>Use full stops and capital letters.</a:t>
            </a:r>
            <a:endParaRPr lang="en-AU" sz="2800" dirty="0"/>
          </a:p>
          <a:p>
            <a:r>
              <a:rPr lang="en-US" sz="2800" dirty="0"/>
              <a:t>Write my ideas.</a:t>
            </a:r>
            <a:endParaRPr lang="en-AU" sz="2800" dirty="0"/>
          </a:p>
          <a:p>
            <a:r>
              <a:rPr lang="en-US" sz="2800" dirty="0"/>
              <a:t>Read my own writing aloud to see if it makes sense.</a:t>
            </a:r>
            <a:endParaRPr lang="en-AU" sz="2800" dirty="0"/>
          </a:p>
          <a:p>
            <a:r>
              <a:rPr lang="en-US" sz="2800" dirty="0"/>
              <a:t>Tell you who I am writing for and why</a:t>
            </a:r>
            <a:r>
              <a:rPr lang="en-US" sz="2800" dirty="0" smtClean="0"/>
              <a:t>.</a:t>
            </a:r>
            <a:endParaRPr lang="en-AU" sz="2800" dirty="0"/>
          </a:p>
        </p:txBody>
      </p:sp>
      <p:sp>
        <p:nvSpPr>
          <p:cNvPr id="3" name="Rectangle 2"/>
          <p:cNvSpPr/>
          <p:nvPr/>
        </p:nvSpPr>
        <p:spPr>
          <a:xfrm>
            <a:off x="5016339" y="168065"/>
            <a:ext cx="3733676" cy="646331"/>
          </a:xfrm>
          <a:prstGeom prst="rect">
            <a:avLst/>
          </a:prstGeom>
          <a:solidFill>
            <a:srgbClr val="16B5F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93" y="168065"/>
            <a:ext cx="4000990" cy="35713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4835" y="5982794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4835" y="6323205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4835" y="5499285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4835" y="5050005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4835" y="4640805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4835" y="4252005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4835" y="3828645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17283" y="2776145"/>
            <a:ext cx="3338814" cy="646331"/>
          </a:xfrm>
          <a:prstGeom prst="rect">
            <a:avLst/>
          </a:prstGeom>
          <a:gradFill flip="none" rotWithShape="1">
            <a:gsLst>
              <a:gs pos="35000">
                <a:srgbClr val="FBE50A"/>
              </a:gs>
              <a:gs pos="73000">
                <a:srgbClr val="9DCF10"/>
              </a:gs>
            </a:gsLst>
            <a:lin ang="1482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27703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0266" y="3174230"/>
            <a:ext cx="7937093" cy="3539431"/>
          </a:xfrm>
          <a:prstGeom prst="rect">
            <a:avLst/>
          </a:prstGeom>
          <a:solidFill>
            <a:srgbClr val="D8FF09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Try to spell the common words that my teacher uses.</a:t>
            </a:r>
            <a:endParaRPr lang="en-AU" sz="2800" dirty="0" smtClean="0"/>
          </a:p>
          <a:p>
            <a:r>
              <a:rPr lang="en-US" sz="2800" dirty="0" smtClean="0"/>
              <a:t>Use joining words to link my ideas.</a:t>
            </a:r>
            <a:endParaRPr lang="en-AU" sz="2800" dirty="0" smtClean="0"/>
          </a:p>
          <a:p>
            <a:r>
              <a:rPr lang="en-US" sz="2800" dirty="0" smtClean="0"/>
              <a:t>Use pronouns - I, he, she, they</a:t>
            </a:r>
            <a:endParaRPr lang="en-AU" sz="2800" dirty="0" smtClean="0"/>
          </a:p>
          <a:p>
            <a:r>
              <a:rPr lang="en-US" sz="2800" dirty="0" smtClean="0"/>
              <a:t>Hold my pencil correctly.</a:t>
            </a:r>
            <a:endParaRPr lang="en-AU" sz="2800" dirty="0" smtClean="0"/>
          </a:p>
          <a:p>
            <a:r>
              <a:rPr lang="en-US" sz="2800" dirty="0" smtClean="0"/>
              <a:t>Put my paper in the right place when I am writing.</a:t>
            </a:r>
            <a:endParaRPr lang="en-AU" sz="2800" dirty="0" smtClean="0"/>
          </a:p>
          <a:p>
            <a:r>
              <a:rPr lang="en-US" sz="2800" dirty="0" smtClean="0"/>
              <a:t>Sit properly when I write.</a:t>
            </a:r>
            <a:endParaRPr lang="en-AU" sz="2800" dirty="0" smtClean="0"/>
          </a:p>
          <a:p>
            <a:r>
              <a:rPr lang="en-US" sz="2800" dirty="0" smtClean="0"/>
              <a:t>Fix my pencil grip, paper or how I am sitting.</a:t>
            </a:r>
            <a:endParaRPr lang="en-AU" sz="2800" dirty="0" smtClean="0"/>
          </a:p>
          <a:p>
            <a:r>
              <a:rPr lang="en-US" sz="2800" dirty="0" smtClean="0"/>
              <a:t>Use the computer to write with my teacher’s help.</a:t>
            </a:r>
            <a:r>
              <a:rPr lang="en-AU" sz="2800" dirty="0" smtClean="0"/>
              <a:t> </a:t>
            </a:r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>
            <a:off x="5016339" y="168065"/>
            <a:ext cx="3733676" cy="646331"/>
          </a:xfrm>
          <a:prstGeom prst="rect">
            <a:avLst/>
          </a:prstGeom>
          <a:solidFill>
            <a:srgbClr val="16B5F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6" y="181957"/>
            <a:ext cx="3567023" cy="3184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3221">
            <a:off x="7314356" y="3644288"/>
            <a:ext cx="1837115" cy="1639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31168" y="937373"/>
            <a:ext cx="1611565" cy="235758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2533" y="3332454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2533" y="3797003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2533" y="4220363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2533" y="4626443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2533" y="5032523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051" y="5516363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051" y="5914957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2533" y="6337163"/>
            <a:ext cx="235215" cy="188011"/>
          </a:xfrm>
          <a:prstGeom prst="ellipse">
            <a:avLst/>
          </a:prstGeom>
          <a:solidFill>
            <a:srgbClr val="16B5F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43853" y="2452979"/>
            <a:ext cx="3338814" cy="646331"/>
          </a:xfrm>
          <a:prstGeom prst="rect">
            <a:avLst/>
          </a:prstGeom>
          <a:gradFill flip="none" rotWithShape="1">
            <a:gsLst>
              <a:gs pos="35000">
                <a:srgbClr val="FBE50A"/>
              </a:gs>
              <a:gs pos="73000">
                <a:srgbClr val="9DCF10"/>
              </a:gs>
            </a:gsLst>
            <a:lin ang="1482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5871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537" y="3683770"/>
            <a:ext cx="7675638" cy="3108544"/>
          </a:xfrm>
          <a:prstGeom prst="rect">
            <a:avLst/>
          </a:prstGeom>
          <a:solidFill>
            <a:srgbClr val="A7DF4D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Use Word Wall words to write my own sentences.</a:t>
            </a:r>
            <a:endParaRPr lang="en-AU" sz="2800" dirty="0"/>
          </a:p>
          <a:p>
            <a:r>
              <a:rPr lang="en-US" sz="2800" dirty="0"/>
              <a:t>Write stories with my friends.</a:t>
            </a:r>
            <a:endParaRPr lang="en-AU" sz="2800" dirty="0"/>
          </a:p>
          <a:p>
            <a:r>
              <a:rPr lang="en-US" sz="2800" dirty="0"/>
              <a:t>Write 4 – 5 sentences on topics.</a:t>
            </a:r>
            <a:endParaRPr lang="en-AU" sz="2800" dirty="0"/>
          </a:p>
          <a:p>
            <a:r>
              <a:rPr lang="en-US" sz="2800" dirty="0"/>
              <a:t>Reread my own work.</a:t>
            </a:r>
            <a:endParaRPr lang="en-AU" sz="2800" dirty="0"/>
          </a:p>
          <a:p>
            <a:r>
              <a:rPr lang="en-US" sz="2800" dirty="0"/>
              <a:t>Fix it to make sense.</a:t>
            </a:r>
            <a:endParaRPr lang="en-AU" sz="2800" dirty="0"/>
          </a:p>
          <a:p>
            <a:r>
              <a:rPr lang="en-US" sz="2800" dirty="0"/>
              <a:t>Use capital letters and full stops in the right places.</a:t>
            </a:r>
            <a:endParaRPr lang="en-AU" sz="2800" dirty="0"/>
          </a:p>
          <a:p>
            <a:r>
              <a:rPr lang="en-US" sz="2800" dirty="0"/>
              <a:t>Use spaces between words</a:t>
            </a:r>
            <a:r>
              <a:rPr lang="en-US" sz="2800" dirty="0" smtClean="0"/>
              <a:t>.</a:t>
            </a:r>
            <a:r>
              <a:rPr lang="en-AU" sz="2800" dirty="0" smtClean="0"/>
              <a:t> </a:t>
            </a:r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>
            <a:off x="3210717" y="232366"/>
            <a:ext cx="3797750" cy="646331"/>
          </a:xfrm>
          <a:prstGeom prst="rect">
            <a:avLst/>
          </a:prstGeom>
          <a:solidFill>
            <a:srgbClr val="FDCE3F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5</a:t>
            </a:r>
            <a:endParaRPr lang="en-US" sz="3600" b="1" dirty="0" smtClean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5307">
            <a:off x="803293" y="93659"/>
            <a:ext cx="3258746" cy="3071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85834" y="255748"/>
            <a:ext cx="2458165" cy="359608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4322" y="3851835"/>
            <a:ext cx="235215" cy="188011"/>
          </a:xfrm>
          <a:prstGeom prst="ellipse">
            <a:avLst/>
          </a:prstGeom>
          <a:solidFill>
            <a:srgbClr val="FDCE3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4322" y="4289355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4322" y="4747275"/>
            <a:ext cx="235215" cy="188011"/>
          </a:xfrm>
          <a:prstGeom prst="ellipse">
            <a:avLst/>
          </a:prstGeom>
          <a:solidFill>
            <a:srgbClr val="FDCE3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4322" y="5144715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236" y="5568075"/>
            <a:ext cx="235215" cy="188011"/>
          </a:xfrm>
          <a:prstGeom prst="ellipse">
            <a:avLst/>
          </a:prstGeom>
          <a:solidFill>
            <a:srgbClr val="FDCE3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4322" y="5982795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3236" y="6428955"/>
            <a:ext cx="235215" cy="188011"/>
          </a:xfrm>
          <a:prstGeom prst="ellipse">
            <a:avLst/>
          </a:prstGeom>
          <a:solidFill>
            <a:srgbClr val="FDCE3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8451" y="2901608"/>
            <a:ext cx="3338814" cy="646331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  <a:gs pos="99000">
                <a:srgbClr val="AAE053"/>
              </a:gs>
              <a:gs pos="72000">
                <a:srgbClr val="FDCE3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27531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9530" y="3155218"/>
            <a:ext cx="6611133" cy="3539431"/>
          </a:xfrm>
          <a:prstGeom prst="rect">
            <a:avLst/>
          </a:prstGeom>
          <a:solidFill>
            <a:srgbClr val="A7DF4D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Try </a:t>
            </a:r>
            <a:r>
              <a:rPr lang="en-US" sz="2800" dirty="0"/>
              <a:t>to use a 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  <a:r>
              <a:rPr lang="en-US" sz="2800" dirty="0"/>
              <a:t> and a </a:t>
            </a:r>
            <a:r>
              <a:rPr lang="en-US" sz="2800" b="1" dirty="0">
                <a:solidFill>
                  <a:srgbClr val="FF0000"/>
                </a:solidFill>
              </a:rPr>
              <a:t>!</a:t>
            </a:r>
            <a:endParaRPr lang="en-AU" sz="2800" b="1" dirty="0">
              <a:solidFill>
                <a:srgbClr val="FF0000"/>
              </a:solidFill>
            </a:endParaRPr>
          </a:p>
          <a:p>
            <a:r>
              <a:rPr lang="en-US" sz="2800" dirty="0"/>
              <a:t>I can write simple sentences with a verb.</a:t>
            </a:r>
            <a:endParaRPr lang="en-AU" sz="2800" dirty="0"/>
          </a:p>
          <a:p>
            <a:r>
              <a:rPr lang="en-US" sz="2800" dirty="0"/>
              <a:t>Join </a:t>
            </a: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/>
              <a:t> simple sentences with a joining word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- because</a:t>
            </a:r>
            <a:r>
              <a:rPr lang="en-US" sz="2800" dirty="0"/>
              <a:t>, </a:t>
            </a:r>
            <a:r>
              <a:rPr lang="en-US" sz="2800" dirty="0" smtClean="0"/>
              <a:t>and </a:t>
            </a:r>
            <a:endParaRPr lang="en-AU" sz="2800" dirty="0"/>
          </a:p>
          <a:p>
            <a:r>
              <a:rPr lang="en-US" sz="2800" dirty="0"/>
              <a:t>Use adjectives to describe nouns and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make </a:t>
            </a:r>
            <a:r>
              <a:rPr lang="en-US" sz="2800" dirty="0"/>
              <a:t>my writing interesting.</a:t>
            </a:r>
            <a:endParaRPr lang="en-AU" sz="2800" dirty="0"/>
          </a:p>
          <a:p>
            <a:r>
              <a:rPr lang="en-US" sz="2800" dirty="0"/>
              <a:t>Write my capital letters correctly.</a:t>
            </a:r>
            <a:endParaRPr lang="en-AU" sz="2800" dirty="0"/>
          </a:p>
          <a:p>
            <a:r>
              <a:rPr lang="en-US" sz="2800" dirty="0"/>
              <a:t>Write my lower case letters correctly.</a:t>
            </a:r>
            <a:r>
              <a:rPr lang="en-AU" sz="28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6339" y="168065"/>
            <a:ext cx="3733676" cy="646331"/>
          </a:xfrm>
          <a:prstGeom prst="rect">
            <a:avLst/>
          </a:prstGeom>
          <a:solidFill>
            <a:srgbClr val="FDCE3F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 Cluster 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5</a:t>
            </a:r>
            <a:endParaRPr lang="en-US" sz="3600" b="1" dirty="0" smtClean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3120">
            <a:off x="397746" y="0"/>
            <a:ext cx="3908733" cy="3683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3677" y="3940200"/>
            <a:ext cx="1882850" cy="275445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038919" y="6366203"/>
            <a:ext cx="235215" cy="188011"/>
          </a:xfrm>
          <a:prstGeom prst="ellipse">
            <a:avLst/>
          </a:prstGeom>
          <a:solidFill>
            <a:srgbClr val="FDCE3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038919" y="5913803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38919" y="5041163"/>
            <a:ext cx="235215" cy="188011"/>
          </a:xfrm>
          <a:prstGeom prst="ellipse">
            <a:avLst/>
          </a:prstGeom>
          <a:solidFill>
            <a:srgbClr val="FDCE3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38919" y="4211723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35764" y="3846194"/>
            <a:ext cx="235215" cy="188011"/>
          </a:xfrm>
          <a:prstGeom prst="ellipse">
            <a:avLst/>
          </a:prstGeom>
          <a:solidFill>
            <a:srgbClr val="FDCE3F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48505" y="3344603"/>
            <a:ext cx="235215" cy="188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04224" y="2263735"/>
            <a:ext cx="3338814" cy="646331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  <a:gs pos="99000">
                <a:srgbClr val="AAE053"/>
              </a:gs>
              <a:gs pos="72000">
                <a:srgbClr val="FDCE3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am learning to:</a:t>
            </a:r>
          </a:p>
        </p:txBody>
      </p:sp>
    </p:spTree>
    <p:extLst>
      <p:ext uri="{BB962C8B-B14F-4D97-AF65-F5344CB8AC3E}">
        <p14:creationId xmlns:p14="http://schemas.microsoft.com/office/powerpoint/2010/main" val="50768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935</Words>
  <Application>Microsoft Office PowerPoint</Application>
  <PresentationFormat>On-screen Show (4:3)</PresentationFormat>
  <Paragraphs>141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</dc:creator>
  <cp:lastModifiedBy>Karen</cp:lastModifiedBy>
  <cp:revision>380</cp:revision>
  <dcterms:created xsi:type="dcterms:W3CDTF">2015-09-26T23:37:50Z</dcterms:created>
  <dcterms:modified xsi:type="dcterms:W3CDTF">2017-05-31T01:56:25Z</dcterms:modified>
</cp:coreProperties>
</file>