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Lst>
  <p:notesMasterIdLst>
    <p:notesMasterId r:id="rId13"/>
  </p:notesMasterIdLst>
  <p:sldIdLst>
    <p:sldId id="256" r:id="rId2"/>
    <p:sldId id="264" r:id="rId3"/>
    <p:sldId id="257" r:id="rId4"/>
    <p:sldId id="265" r:id="rId5"/>
    <p:sldId id="258" r:id="rId6"/>
    <p:sldId id="263" r:id="rId7"/>
    <p:sldId id="259" r:id="rId8"/>
    <p:sldId id="266" r:id="rId9"/>
    <p:sldId id="261" r:id="rId10"/>
    <p:sldId id="262" r:id="rId11"/>
    <p:sldId id="260"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99FF"/>
    <a:srgbClr val="CC0066"/>
    <a:srgbClr val="8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8150" autoAdjust="0"/>
  </p:normalViewPr>
  <p:slideViewPr>
    <p:cSldViewPr snapToGrid="0">
      <p:cViewPr>
        <p:scale>
          <a:sx n="71" d="100"/>
          <a:sy n="71" d="100"/>
        </p:scale>
        <p:origin x="-702"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E83175-1676-4D9B-B6C0-8E08E9E12B20}" type="datetimeFigureOut">
              <a:rPr lang="en-AU" smtClean="0"/>
              <a:t>13/07/2015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20BF8B-12FC-4B6B-AA65-27CF2D1D7057}" type="slidenum">
              <a:rPr lang="en-AU" smtClean="0"/>
              <a:t>‹#›</a:t>
            </a:fld>
            <a:endParaRPr lang="en-AU"/>
          </a:p>
        </p:txBody>
      </p:sp>
    </p:spTree>
    <p:extLst>
      <p:ext uri="{BB962C8B-B14F-4D97-AF65-F5344CB8AC3E}">
        <p14:creationId xmlns:p14="http://schemas.microsoft.com/office/powerpoint/2010/main" val="1828315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baseline="0" dirty="0" smtClean="0">
                <a:solidFill>
                  <a:schemeClr val="tx1"/>
                </a:solidFill>
                <a:latin typeface="+mn-lt"/>
                <a:ea typeface="+mn-ea"/>
                <a:cs typeface="+mn-cs"/>
              </a:rPr>
              <a:t> </a:t>
            </a:r>
            <a:r>
              <a:rPr lang="en-AU" sz="1200" b="1" i="0" u="none" strike="noStrike" kern="1200" baseline="0" dirty="0" smtClean="0">
                <a:solidFill>
                  <a:schemeClr val="tx1"/>
                </a:solidFill>
                <a:latin typeface="+mn-lt"/>
                <a:ea typeface="+mn-ea"/>
                <a:cs typeface="+mn-cs"/>
              </a:rPr>
              <a:t>Remember to:</a:t>
            </a:r>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•plan your story before you start</a:t>
            </a:r>
          </a:p>
          <a:p>
            <a:r>
              <a:rPr lang="en-AU" sz="1200" b="0" i="0" u="none" strike="noStrike" kern="1200" baseline="0" dirty="0" smtClean="0">
                <a:solidFill>
                  <a:schemeClr val="tx1"/>
                </a:solidFill>
                <a:latin typeface="+mn-lt"/>
                <a:ea typeface="+mn-ea"/>
                <a:cs typeface="+mn-cs"/>
              </a:rPr>
              <a:t>•write in sentences</a:t>
            </a:r>
          </a:p>
          <a:p>
            <a:r>
              <a:rPr lang="en-AU" sz="1200" b="0" i="0" u="none" strike="noStrike" kern="1200" baseline="0" dirty="0" smtClean="0">
                <a:solidFill>
                  <a:schemeClr val="tx1"/>
                </a:solidFill>
                <a:latin typeface="+mn-lt"/>
                <a:ea typeface="+mn-ea"/>
                <a:cs typeface="+mn-cs"/>
              </a:rPr>
              <a:t>•pay attention to the words you choose, your spelling and punctuation, and paragraphs</a:t>
            </a:r>
          </a:p>
          <a:p>
            <a:r>
              <a:rPr lang="en-AU" sz="1200" b="0" i="0" u="none" strike="noStrike" kern="1200" baseline="0" dirty="0" smtClean="0">
                <a:solidFill>
                  <a:schemeClr val="tx1"/>
                </a:solidFill>
                <a:latin typeface="+mn-lt"/>
                <a:ea typeface="+mn-ea"/>
                <a:cs typeface="+mn-cs"/>
              </a:rPr>
              <a:t>•check and edit your writing when you have finished.</a:t>
            </a:r>
          </a:p>
          <a:p>
            <a:endParaRPr lang="en-AU" sz="1200" b="0" i="0" u="none" strike="noStrike" kern="1200" baseline="0" dirty="0" smtClean="0">
              <a:solidFill>
                <a:schemeClr val="tx1"/>
              </a:solidFill>
              <a:latin typeface="+mn-lt"/>
              <a:ea typeface="+mn-ea"/>
              <a:cs typeface="+mn-cs"/>
            </a:endParaRPr>
          </a:p>
          <a:p>
            <a:r>
              <a:rPr lang="en-AU" sz="1200" b="1" i="0" u="none" strike="noStrike" kern="1200" baseline="0" dirty="0" smtClean="0">
                <a:solidFill>
                  <a:schemeClr val="tx1"/>
                </a:solidFill>
                <a:latin typeface="+mn-lt"/>
                <a:ea typeface="+mn-ea"/>
                <a:cs typeface="+mn-cs"/>
              </a:rPr>
              <a:t>Click on the PDF to access worksheets for students.</a:t>
            </a:r>
          </a:p>
          <a:p>
            <a:pPr fontAlgn="t"/>
            <a:endParaRPr lang="en-AU" sz="1200" b="1" i="0" kern="1200" dirty="0" smtClean="0">
              <a:solidFill>
                <a:schemeClr val="tx1"/>
              </a:solidFill>
              <a:effectLst/>
              <a:latin typeface="+mn-lt"/>
              <a:ea typeface="+mn-ea"/>
              <a:cs typeface="+mn-cs"/>
            </a:endParaRPr>
          </a:p>
          <a:p>
            <a:pPr fontAlgn="t"/>
            <a:r>
              <a:rPr lang="en-AU" sz="1200" b="1" i="0" kern="1200" dirty="0" smtClean="0">
                <a:solidFill>
                  <a:schemeClr val="tx1"/>
                </a:solidFill>
                <a:effectLst/>
                <a:latin typeface="+mn-lt"/>
                <a:ea typeface="+mn-ea"/>
                <a:cs typeface="+mn-cs"/>
              </a:rPr>
              <a:t>Criteria for assessing learning</a:t>
            </a:r>
          </a:p>
          <a:p>
            <a:r>
              <a:rPr lang="en-AU" sz="1200" b="0" i="0" kern="1200" dirty="0" smtClean="0">
                <a:solidFill>
                  <a:schemeClr val="tx1"/>
                </a:solidFill>
                <a:effectLst/>
                <a:latin typeface="+mn-lt"/>
                <a:ea typeface="+mn-ea"/>
                <a:cs typeface="+mn-cs"/>
              </a:rPr>
              <a:t>(These criteria would normally be communicated to students with the activity.)</a:t>
            </a:r>
            <a:br>
              <a:rPr lang="en-AU" sz="1200" b="0" i="0" kern="1200" dirty="0" smtClean="0">
                <a:solidFill>
                  <a:schemeClr val="tx1"/>
                </a:solidFill>
                <a:effectLst/>
                <a:latin typeface="+mn-lt"/>
                <a:ea typeface="+mn-ea"/>
                <a:cs typeface="+mn-cs"/>
              </a:rPr>
            </a:br>
            <a:r>
              <a:rPr lang="en-AU" sz="1200" b="0" i="0" kern="1200" dirty="0" smtClean="0">
                <a:solidFill>
                  <a:schemeClr val="tx1"/>
                </a:solidFill>
                <a:effectLst/>
                <a:latin typeface="+mn-lt"/>
                <a:ea typeface="+mn-ea"/>
                <a:cs typeface="+mn-cs"/>
              </a:rPr>
              <a:t>Students will be assessed on their ability to:</a:t>
            </a:r>
          </a:p>
          <a:p>
            <a:r>
              <a:rPr lang="en-AU" sz="1200" b="0" i="0" kern="1200" dirty="0" smtClean="0">
                <a:solidFill>
                  <a:schemeClr val="tx1"/>
                </a:solidFill>
                <a:effectLst/>
                <a:latin typeface="+mn-lt"/>
                <a:ea typeface="+mn-ea"/>
                <a:cs typeface="+mn-cs"/>
              </a:rPr>
              <a:t>Plan, draft and edit their own writing</a:t>
            </a:r>
          </a:p>
          <a:p>
            <a:r>
              <a:rPr lang="en-AU" sz="1200" b="0" i="0" kern="1200" dirty="0" smtClean="0">
                <a:solidFill>
                  <a:schemeClr val="tx1"/>
                </a:solidFill>
                <a:effectLst/>
                <a:latin typeface="+mn-lt"/>
                <a:ea typeface="+mn-ea"/>
                <a:cs typeface="+mn-cs"/>
              </a:rPr>
              <a:t>Use written language features and conventions appropriate to a narrative text</a:t>
            </a:r>
          </a:p>
          <a:p>
            <a:r>
              <a:rPr lang="en-AU" sz="1200" b="0" i="0" kern="1200" dirty="0" smtClean="0">
                <a:solidFill>
                  <a:schemeClr val="tx1"/>
                </a:solidFill>
                <a:effectLst/>
                <a:latin typeface="+mn-lt"/>
                <a:ea typeface="+mn-ea"/>
                <a:cs typeface="+mn-cs"/>
              </a:rPr>
              <a:t>Use a variety of verbs, adjectives and conjunctions</a:t>
            </a:r>
          </a:p>
          <a:p>
            <a:r>
              <a:rPr lang="en-AU" sz="1200" b="0" i="0" kern="1200" dirty="0" smtClean="0">
                <a:solidFill>
                  <a:schemeClr val="tx1"/>
                </a:solidFill>
                <a:effectLst/>
                <a:latin typeface="+mn-lt"/>
                <a:ea typeface="+mn-ea"/>
                <a:cs typeface="+mn-cs"/>
              </a:rPr>
              <a:t>Use a multi-strategy approach to spelling.</a:t>
            </a:r>
          </a:p>
          <a:p>
            <a:endParaRPr lang="en-AU" dirty="0" smtClean="0"/>
          </a:p>
        </p:txBody>
      </p:sp>
      <p:sp>
        <p:nvSpPr>
          <p:cNvPr id="4" name="Slide Number Placeholder 3"/>
          <p:cNvSpPr>
            <a:spLocks noGrp="1"/>
          </p:cNvSpPr>
          <p:nvPr>
            <p:ph type="sldNum" sz="quarter" idx="10"/>
          </p:nvPr>
        </p:nvSpPr>
        <p:spPr/>
        <p:txBody>
          <a:bodyPr/>
          <a:lstStyle/>
          <a:p>
            <a:fld id="{C720BF8B-12FC-4B6B-AA65-27CF2D1D7057}" type="slidenum">
              <a:rPr lang="en-AU" smtClean="0"/>
              <a:t>1</a:t>
            </a:fld>
            <a:endParaRPr lang="en-AU"/>
          </a:p>
        </p:txBody>
      </p:sp>
    </p:spTree>
    <p:extLst>
      <p:ext uri="{BB962C8B-B14F-4D97-AF65-F5344CB8AC3E}">
        <p14:creationId xmlns:p14="http://schemas.microsoft.com/office/powerpoint/2010/main" val="24929793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Remember to:</a:t>
            </a:r>
            <a:endParaRPr kumimoji="0" lang="en-AU" sz="1400" b="0"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•plan your story before you start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•write in sentences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•pay attention to the words you choose, your spelling and punctuation, and paragraphs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1" i="1"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Conversation Rules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1" u="none" strike="noStrike" kern="1200" cap="none" spc="0" normalizeH="0" baseline="0" noProof="0" dirty="0" smtClean="0">
                <a:ln>
                  <a:noFill/>
                </a:ln>
                <a:solidFill>
                  <a:schemeClr val="accent3">
                    <a:lumMod val="75000"/>
                  </a:schemeClr>
                </a:solidFill>
                <a:effectLst/>
                <a:uLnTx/>
                <a:uFillTx/>
                <a:latin typeface="Century Gothic" panose="020B0502020202020204" pitchFamily="34" charset="0"/>
                <a:ea typeface="+mn-ea"/>
                <a:cs typeface="+mn-cs"/>
              </a:rPr>
              <a:t>Use a comma to start a speaker’s words. Example -- Katy said, “I love ice cream!”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1" u="none" strike="noStrike" kern="1200" cap="none" spc="0" normalizeH="0" baseline="0" noProof="0" dirty="0" smtClean="0">
                <a:ln>
                  <a:noFill/>
                </a:ln>
                <a:solidFill>
                  <a:schemeClr val="accent3">
                    <a:lumMod val="75000"/>
                  </a:schemeClr>
                </a:solidFill>
                <a:effectLst/>
                <a:uLnTx/>
                <a:uFillTx/>
                <a:latin typeface="Century Gothic" panose="020B0502020202020204" pitchFamily="34" charset="0"/>
                <a:ea typeface="+mn-ea"/>
                <a:cs typeface="+mn-cs"/>
              </a:rPr>
              <a:t>Use quotation marks before and after a speaker’s words. Example -- “I scored a goal,” said Tommy.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1" u="none" strike="noStrike" kern="1200" cap="none" spc="0" normalizeH="0" baseline="0" noProof="0" dirty="0" smtClean="0">
                <a:ln>
                  <a:noFill/>
                </a:ln>
                <a:solidFill>
                  <a:schemeClr val="accent3">
                    <a:lumMod val="75000"/>
                  </a:schemeClr>
                </a:solidFill>
                <a:effectLst/>
                <a:uLnTx/>
                <a:uFillTx/>
                <a:latin typeface="Century Gothic" panose="020B0502020202020204" pitchFamily="34" charset="0"/>
                <a:ea typeface="+mn-ea"/>
                <a:cs typeface="+mn-cs"/>
              </a:rPr>
              <a:t>Use capital letters for a speaker’s first word. Example -- Mr. Jones said, “Look at this giant pumpkin.”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1" u="none" strike="noStrike" kern="1200" cap="none" spc="0" normalizeH="0" baseline="0" noProof="0" dirty="0" smtClean="0">
                <a:ln>
                  <a:noFill/>
                </a:ln>
                <a:solidFill>
                  <a:schemeClr val="accent3">
                    <a:lumMod val="75000"/>
                  </a:schemeClr>
                </a:solidFill>
                <a:effectLst/>
                <a:uLnTx/>
                <a:uFillTx/>
                <a:latin typeface="Century Gothic" panose="020B0502020202020204" pitchFamily="34" charset="0"/>
                <a:ea typeface="+mn-ea"/>
                <a:cs typeface="+mn-cs"/>
              </a:rPr>
              <a:t>Start a new paragraph every time a new person speaks.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1" u="none" strike="noStrike" kern="1200" cap="none" spc="0" normalizeH="0" baseline="0" noProof="0" dirty="0" smtClean="0">
                <a:ln>
                  <a:noFill/>
                </a:ln>
                <a:solidFill>
                  <a:schemeClr val="accent3">
                    <a:lumMod val="75000"/>
                  </a:schemeClr>
                </a:solidFill>
                <a:effectLst/>
                <a:uLnTx/>
                <a:uFillTx/>
                <a:latin typeface="Century Gothic" panose="020B0502020202020204" pitchFamily="34" charset="0"/>
                <a:ea typeface="+mn-ea"/>
                <a:cs typeface="+mn-cs"/>
              </a:rPr>
              <a:t>Example -- “Mom! Where is my backpack?” said Billy.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1" u="none" strike="noStrike" kern="1200" cap="none" spc="0" normalizeH="0" baseline="0" noProof="0" dirty="0" smtClean="0">
                <a:ln>
                  <a:noFill/>
                </a:ln>
                <a:solidFill>
                  <a:schemeClr val="accent3">
                    <a:lumMod val="75000"/>
                  </a:schemeClr>
                </a:solidFill>
                <a:effectLst/>
                <a:uLnTx/>
                <a:uFillTx/>
                <a:latin typeface="Century Gothic" panose="020B0502020202020204" pitchFamily="34" charset="0"/>
                <a:ea typeface="+mn-ea"/>
                <a:cs typeface="+mn-cs"/>
              </a:rPr>
              <a:t> Mom replied, “It’s still in the car.”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1" u="none" strike="noStrike" kern="1200" cap="none" spc="0" normalizeH="0" baseline="0" noProof="0" dirty="0" smtClean="0">
                <a:ln>
                  <a:noFill/>
                </a:ln>
                <a:solidFill>
                  <a:schemeClr val="accent3">
                    <a:lumMod val="75000"/>
                  </a:schemeClr>
                </a:solidFill>
                <a:effectLst/>
                <a:uLnTx/>
                <a:uFillTx/>
                <a:latin typeface="Century Gothic" panose="020B0502020202020204" pitchFamily="34" charset="0"/>
                <a:ea typeface="+mn-ea"/>
                <a:cs typeface="+mn-cs"/>
              </a:rPr>
              <a:t> “Can you get it for me?” yelled Billy.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1" u="none" strike="noStrike" kern="1200" cap="none" spc="0" normalizeH="0" baseline="0" noProof="0" dirty="0" smtClean="0">
                <a:ln>
                  <a:noFill/>
                </a:ln>
                <a:solidFill>
                  <a:schemeClr val="accent3">
                    <a:lumMod val="75000"/>
                  </a:schemeClr>
                </a:solidFill>
                <a:effectLst/>
                <a:uLnTx/>
                <a:uFillTx/>
                <a:latin typeface="Century Gothic" panose="020B0502020202020204" pitchFamily="34" charset="0"/>
                <a:ea typeface="+mn-ea"/>
                <a:cs typeface="+mn-cs"/>
              </a:rPr>
              <a:t> “No!” shouted Mom. “I’m making dinner.”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1" u="none" strike="noStrike" kern="1200" cap="none" spc="0" normalizeH="0" baseline="0" noProof="0" dirty="0" smtClean="0">
                <a:ln>
                  <a:noFill/>
                </a:ln>
                <a:solidFill>
                  <a:schemeClr val="accent3">
                    <a:lumMod val="75000"/>
                  </a:schemeClr>
                </a:solidFill>
                <a:effectLst/>
                <a:uLnTx/>
                <a:uFillTx/>
                <a:latin typeface="Century Gothic" panose="020B0502020202020204" pitchFamily="34" charset="0"/>
                <a:ea typeface="+mn-ea"/>
                <a:cs typeface="+mn-cs"/>
              </a:rPr>
              <a:t>Place the punctuation inside the quotation marks.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1400" b="0"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•check and edit your writing when you have finished.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AU" sz="1400" b="0"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AU" sz="1400" b="1" i="0" u="none" strike="noStrike" kern="1200" baseline="0" dirty="0" smtClean="0">
                <a:solidFill>
                  <a:schemeClr val="tx1"/>
                </a:solidFill>
                <a:latin typeface="+mn-lt"/>
                <a:ea typeface="+mn-ea"/>
                <a:cs typeface="+mn-cs"/>
              </a:rPr>
              <a:t>Click on the PDF to access worksheets for students.</a:t>
            </a:r>
          </a:p>
          <a:p>
            <a:pPr fontAlgn="t"/>
            <a:endParaRPr lang="en-AU" sz="1400" b="1" i="0" kern="1200" dirty="0" smtClean="0">
              <a:solidFill>
                <a:schemeClr val="tx1"/>
              </a:solidFill>
              <a:effectLst/>
              <a:latin typeface="+mn-lt"/>
              <a:ea typeface="+mn-ea"/>
              <a:cs typeface="+mn-cs"/>
            </a:endParaRPr>
          </a:p>
          <a:p>
            <a:pPr fontAlgn="t"/>
            <a:r>
              <a:rPr lang="en-AU" sz="1400" b="1" i="0" kern="1200" dirty="0" smtClean="0">
                <a:solidFill>
                  <a:schemeClr val="tx1"/>
                </a:solidFill>
                <a:effectLst/>
                <a:latin typeface="+mn-lt"/>
                <a:ea typeface="+mn-ea"/>
                <a:cs typeface="+mn-cs"/>
              </a:rPr>
              <a:t>Criteria for assessing learning</a:t>
            </a:r>
          </a:p>
          <a:p>
            <a:r>
              <a:rPr lang="en-AU" sz="1400" b="0" i="0" kern="1200" dirty="0" smtClean="0">
                <a:solidFill>
                  <a:schemeClr val="tx1"/>
                </a:solidFill>
                <a:effectLst/>
                <a:latin typeface="+mn-lt"/>
                <a:ea typeface="+mn-ea"/>
                <a:cs typeface="+mn-cs"/>
              </a:rPr>
              <a:t>(These criteria would normally be communicated to students with the activity.)</a:t>
            </a:r>
            <a:br>
              <a:rPr lang="en-AU" sz="1400" b="0" i="0" kern="1200" dirty="0" smtClean="0">
                <a:solidFill>
                  <a:schemeClr val="tx1"/>
                </a:solidFill>
                <a:effectLst/>
                <a:latin typeface="+mn-lt"/>
                <a:ea typeface="+mn-ea"/>
                <a:cs typeface="+mn-cs"/>
              </a:rPr>
            </a:br>
            <a:r>
              <a:rPr lang="en-AU" sz="1400" b="0" i="0" kern="1200" dirty="0" smtClean="0">
                <a:solidFill>
                  <a:schemeClr val="tx1"/>
                </a:solidFill>
                <a:effectLst/>
                <a:latin typeface="+mn-lt"/>
                <a:ea typeface="+mn-ea"/>
                <a:cs typeface="+mn-cs"/>
              </a:rPr>
              <a:t>Students will be assessed on their ability to:</a:t>
            </a:r>
          </a:p>
          <a:p>
            <a:r>
              <a:rPr lang="en-AU" sz="1400" b="0" i="0" kern="1200" dirty="0" smtClean="0">
                <a:solidFill>
                  <a:schemeClr val="tx1"/>
                </a:solidFill>
                <a:effectLst/>
                <a:latin typeface="+mn-lt"/>
                <a:ea typeface="+mn-ea"/>
                <a:cs typeface="+mn-cs"/>
              </a:rPr>
              <a:t>Plan, draft and edit their own writing</a:t>
            </a:r>
          </a:p>
          <a:p>
            <a:r>
              <a:rPr lang="en-AU" sz="1400" b="0" i="0" kern="1200" dirty="0" smtClean="0">
                <a:solidFill>
                  <a:schemeClr val="tx1"/>
                </a:solidFill>
                <a:effectLst/>
                <a:latin typeface="+mn-lt"/>
                <a:ea typeface="+mn-ea"/>
                <a:cs typeface="+mn-cs"/>
              </a:rPr>
              <a:t>Use written language features and conventions appropriate to a narrative text</a:t>
            </a:r>
          </a:p>
          <a:p>
            <a:r>
              <a:rPr lang="en-AU" sz="1400" b="0" i="0" kern="1200" dirty="0" smtClean="0">
                <a:solidFill>
                  <a:schemeClr val="tx1"/>
                </a:solidFill>
                <a:effectLst/>
                <a:latin typeface="+mn-lt"/>
                <a:ea typeface="+mn-ea"/>
                <a:cs typeface="+mn-cs"/>
              </a:rPr>
              <a:t>Use a variety of verbs, adjectives and conjunctions</a:t>
            </a:r>
          </a:p>
          <a:p>
            <a:r>
              <a:rPr lang="en-AU" sz="1400" b="0" i="0" kern="1200" dirty="0" smtClean="0">
                <a:solidFill>
                  <a:schemeClr val="tx1"/>
                </a:solidFill>
                <a:effectLst/>
                <a:latin typeface="+mn-lt"/>
                <a:ea typeface="+mn-ea"/>
                <a:cs typeface="+mn-cs"/>
              </a:rPr>
              <a:t>Use a multi-strategy approach to spelling.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AU" sz="1400" b="0"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fld id="{C720BF8B-12FC-4B6B-AA65-27CF2D1D7057}" type="slidenum">
              <a:rPr lang="en-AU" smtClean="0"/>
              <a:t>10</a:t>
            </a:fld>
            <a:endParaRPr lang="en-AU"/>
          </a:p>
        </p:txBody>
      </p:sp>
    </p:spTree>
    <p:extLst>
      <p:ext uri="{BB962C8B-B14F-4D97-AF65-F5344CB8AC3E}">
        <p14:creationId xmlns:p14="http://schemas.microsoft.com/office/powerpoint/2010/main" val="30658529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1" i="1"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Remember to:</a:t>
            </a:r>
            <a:endParaRPr kumimoji="0" lang="en-AU" sz="1400" b="0" i="1"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1"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•plan your story before you start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1"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•write in sentences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1"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•pay attention to the words you choose, your spelling and punctuation, and paragraphs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1"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Make sure that in your writing you have more than one sentence that uses two adjectives before a noun.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1"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Remember to use a comma separate the adjectives because they are in a list.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1"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•check and edit your writing when you have finished.</a:t>
            </a:r>
          </a:p>
          <a:p>
            <a:r>
              <a:rPr lang="en-AU" sz="1200" b="1" i="0" u="none" strike="noStrike" kern="1200" baseline="0" dirty="0" smtClean="0">
                <a:solidFill>
                  <a:schemeClr val="tx1"/>
                </a:solidFill>
                <a:latin typeface="+mn-lt"/>
                <a:ea typeface="+mn-ea"/>
                <a:cs typeface="+mn-cs"/>
              </a:rPr>
              <a:t>Click on the PDF to access worksheets for students.</a:t>
            </a:r>
          </a:p>
          <a:p>
            <a:pPr fontAlgn="t"/>
            <a:endParaRPr lang="en-AU" sz="1200" b="1" i="0" kern="1200" dirty="0" smtClean="0">
              <a:solidFill>
                <a:schemeClr val="tx1"/>
              </a:solidFill>
              <a:effectLst/>
              <a:latin typeface="+mn-lt"/>
              <a:ea typeface="+mn-ea"/>
              <a:cs typeface="+mn-cs"/>
            </a:endParaRPr>
          </a:p>
          <a:p>
            <a:pPr fontAlgn="t"/>
            <a:r>
              <a:rPr lang="en-AU" sz="1200" b="1" i="0" kern="1200" dirty="0" smtClean="0">
                <a:solidFill>
                  <a:schemeClr val="tx1"/>
                </a:solidFill>
                <a:effectLst/>
                <a:latin typeface="+mn-lt"/>
                <a:ea typeface="+mn-ea"/>
                <a:cs typeface="+mn-cs"/>
              </a:rPr>
              <a:t>Criteria for assessing learning</a:t>
            </a:r>
          </a:p>
          <a:p>
            <a:r>
              <a:rPr lang="en-AU" sz="1200" b="0" i="0" kern="1200" dirty="0" smtClean="0">
                <a:solidFill>
                  <a:schemeClr val="tx1"/>
                </a:solidFill>
                <a:effectLst/>
                <a:latin typeface="+mn-lt"/>
                <a:ea typeface="+mn-ea"/>
                <a:cs typeface="+mn-cs"/>
              </a:rPr>
              <a:t>(These criteria would normally be communicated to students with the activity.)</a:t>
            </a:r>
            <a:br>
              <a:rPr lang="en-AU" sz="1200" b="0" i="0" kern="1200" dirty="0" smtClean="0">
                <a:solidFill>
                  <a:schemeClr val="tx1"/>
                </a:solidFill>
                <a:effectLst/>
                <a:latin typeface="+mn-lt"/>
                <a:ea typeface="+mn-ea"/>
                <a:cs typeface="+mn-cs"/>
              </a:rPr>
            </a:br>
            <a:r>
              <a:rPr lang="en-AU" sz="1200" b="0" i="0" kern="1200" dirty="0" smtClean="0">
                <a:solidFill>
                  <a:schemeClr val="tx1"/>
                </a:solidFill>
                <a:effectLst/>
                <a:latin typeface="+mn-lt"/>
                <a:ea typeface="+mn-ea"/>
                <a:cs typeface="+mn-cs"/>
              </a:rPr>
              <a:t>Students will be assessed on their ability to:</a:t>
            </a:r>
          </a:p>
          <a:p>
            <a:r>
              <a:rPr lang="en-AU" sz="1200" b="0" i="0" kern="1200" dirty="0" smtClean="0">
                <a:solidFill>
                  <a:schemeClr val="tx1"/>
                </a:solidFill>
                <a:effectLst/>
                <a:latin typeface="+mn-lt"/>
                <a:ea typeface="+mn-ea"/>
                <a:cs typeface="+mn-cs"/>
              </a:rPr>
              <a:t>Plan, draft and edit their own writing</a:t>
            </a:r>
          </a:p>
          <a:p>
            <a:r>
              <a:rPr lang="en-AU" sz="1200" b="0" i="0" kern="1200" dirty="0" smtClean="0">
                <a:solidFill>
                  <a:schemeClr val="tx1"/>
                </a:solidFill>
                <a:effectLst/>
                <a:latin typeface="+mn-lt"/>
                <a:ea typeface="+mn-ea"/>
                <a:cs typeface="+mn-cs"/>
              </a:rPr>
              <a:t>Use written language features and conventions appropriate to a narrative text</a:t>
            </a:r>
          </a:p>
          <a:p>
            <a:r>
              <a:rPr lang="en-AU" sz="1200" b="0" i="0" kern="1200" dirty="0" smtClean="0">
                <a:solidFill>
                  <a:schemeClr val="tx1"/>
                </a:solidFill>
                <a:effectLst/>
                <a:latin typeface="+mn-lt"/>
                <a:ea typeface="+mn-ea"/>
                <a:cs typeface="+mn-cs"/>
              </a:rPr>
              <a:t>Use a variety of verbs, adjectives and conjunctions</a:t>
            </a:r>
          </a:p>
          <a:p>
            <a:r>
              <a:rPr lang="en-AU" sz="1200" b="0" i="0" kern="1200" dirty="0" smtClean="0">
                <a:solidFill>
                  <a:schemeClr val="tx1"/>
                </a:solidFill>
                <a:effectLst/>
                <a:latin typeface="+mn-lt"/>
                <a:ea typeface="+mn-ea"/>
                <a:cs typeface="+mn-cs"/>
              </a:rPr>
              <a:t>Use a multi-strategy approach to spelling.</a:t>
            </a:r>
          </a:p>
        </p:txBody>
      </p:sp>
      <p:sp>
        <p:nvSpPr>
          <p:cNvPr id="4" name="Slide Number Placeholder 3"/>
          <p:cNvSpPr>
            <a:spLocks noGrp="1"/>
          </p:cNvSpPr>
          <p:nvPr>
            <p:ph type="sldNum" sz="quarter" idx="10"/>
          </p:nvPr>
        </p:nvSpPr>
        <p:spPr/>
        <p:txBody>
          <a:bodyPr/>
          <a:lstStyle/>
          <a:p>
            <a:fld id="{C720BF8B-12FC-4B6B-AA65-27CF2D1D7057}" type="slidenum">
              <a:rPr lang="en-AU" smtClean="0"/>
              <a:t>11</a:t>
            </a:fld>
            <a:endParaRPr lang="en-AU"/>
          </a:p>
        </p:txBody>
      </p:sp>
    </p:spTree>
    <p:extLst>
      <p:ext uri="{BB962C8B-B14F-4D97-AF65-F5344CB8AC3E}">
        <p14:creationId xmlns:p14="http://schemas.microsoft.com/office/powerpoint/2010/main" val="523132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Remember to:</a:t>
            </a:r>
            <a:endParaRPr kumimoji="0" lang="en-AU" sz="1400" b="0"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•plan your story before you start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•write in sentences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•pay attention to the words you choose, your spelling and punctuation, and paragraphs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1" i="1"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Conversation Rules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1" u="none" strike="noStrike" kern="1200" cap="none" spc="0" normalizeH="0" baseline="0" noProof="0" dirty="0" smtClean="0">
                <a:ln>
                  <a:noFill/>
                </a:ln>
                <a:solidFill>
                  <a:schemeClr val="accent3">
                    <a:lumMod val="75000"/>
                  </a:schemeClr>
                </a:solidFill>
                <a:effectLst/>
                <a:uLnTx/>
                <a:uFillTx/>
                <a:latin typeface="Century Gothic" panose="020B0502020202020204" pitchFamily="34" charset="0"/>
                <a:ea typeface="+mn-ea"/>
                <a:cs typeface="+mn-cs"/>
              </a:rPr>
              <a:t>Use a comma to start a speaker’s words. Example -- Katy said, “I love ice cream!”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1" u="none" strike="noStrike" kern="1200" cap="none" spc="0" normalizeH="0" baseline="0" noProof="0" dirty="0" smtClean="0">
                <a:ln>
                  <a:noFill/>
                </a:ln>
                <a:solidFill>
                  <a:schemeClr val="accent3">
                    <a:lumMod val="75000"/>
                  </a:schemeClr>
                </a:solidFill>
                <a:effectLst/>
                <a:uLnTx/>
                <a:uFillTx/>
                <a:latin typeface="Century Gothic" panose="020B0502020202020204" pitchFamily="34" charset="0"/>
                <a:ea typeface="+mn-ea"/>
                <a:cs typeface="+mn-cs"/>
              </a:rPr>
              <a:t>Use quotation marks before and after a speaker’s words. Example -- “I scored a goal,” said Tommy.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1" u="none" strike="noStrike" kern="1200" cap="none" spc="0" normalizeH="0" baseline="0" noProof="0" dirty="0" smtClean="0">
                <a:ln>
                  <a:noFill/>
                </a:ln>
                <a:solidFill>
                  <a:schemeClr val="accent3">
                    <a:lumMod val="75000"/>
                  </a:schemeClr>
                </a:solidFill>
                <a:effectLst/>
                <a:uLnTx/>
                <a:uFillTx/>
                <a:latin typeface="Century Gothic" panose="020B0502020202020204" pitchFamily="34" charset="0"/>
                <a:ea typeface="+mn-ea"/>
                <a:cs typeface="+mn-cs"/>
              </a:rPr>
              <a:t>Use capital letters for a speaker’s first word. Example -- Mr. Jones said, “Look at this giant pumpkin.”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1" u="none" strike="noStrike" kern="1200" cap="none" spc="0" normalizeH="0" baseline="0" noProof="0" dirty="0" smtClean="0">
                <a:ln>
                  <a:noFill/>
                </a:ln>
                <a:solidFill>
                  <a:schemeClr val="accent3">
                    <a:lumMod val="75000"/>
                  </a:schemeClr>
                </a:solidFill>
                <a:effectLst/>
                <a:uLnTx/>
                <a:uFillTx/>
                <a:latin typeface="Century Gothic" panose="020B0502020202020204" pitchFamily="34" charset="0"/>
                <a:ea typeface="+mn-ea"/>
                <a:cs typeface="+mn-cs"/>
              </a:rPr>
              <a:t>Start a new paragraph every time a new person speaks.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1" u="none" strike="noStrike" kern="1200" cap="none" spc="0" normalizeH="0" baseline="0" noProof="0" dirty="0" smtClean="0">
                <a:ln>
                  <a:noFill/>
                </a:ln>
                <a:solidFill>
                  <a:schemeClr val="accent3">
                    <a:lumMod val="75000"/>
                  </a:schemeClr>
                </a:solidFill>
                <a:effectLst/>
                <a:uLnTx/>
                <a:uFillTx/>
                <a:latin typeface="Century Gothic" panose="020B0502020202020204" pitchFamily="34" charset="0"/>
                <a:ea typeface="+mn-ea"/>
                <a:cs typeface="+mn-cs"/>
              </a:rPr>
              <a:t>Example -- “Mom! Where is my backpack?” said Billy.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1" u="none" strike="noStrike" kern="1200" cap="none" spc="0" normalizeH="0" baseline="0" noProof="0" dirty="0" smtClean="0">
                <a:ln>
                  <a:noFill/>
                </a:ln>
                <a:solidFill>
                  <a:schemeClr val="accent3">
                    <a:lumMod val="75000"/>
                  </a:schemeClr>
                </a:solidFill>
                <a:effectLst/>
                <a:uLnTx/>
                <a:uFillTx/>
                <a:latin typeface="Century Gothic" panose="020B0502020202020204" pitchFamily="34" charset="0"/>
                <a:ea typeface="+mn-ea"/>
                <a:cs typeface="+mn-cs"/>
              </a:rPr>
              <a:t> Mom replied, “It’s still in the car.”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1" u="none" strike="noStrike" kern="1200" cap="none" spc="0" normalizeH="0" baseline="0" noProof="0" dirty="0" smtClean="0">
                <a:ln>
                  <a:noFill/>
                </a:ln>
                <a:solidFill>
                  <a:schemeClr val="accent3">
                    <a:lumMod val="75000"/>
                  </a:schemeClr>
                </a:solidFill>
                <a:effectLst/>
                <a:uLnTx/>
                <a:uFillTx/>
                <a:latin typeface="Century Gothic" panose="020B0502020202020204" pitchFamily="34" charset="0"/>
                <a:ea typeface="+mn-ea"/>
                <a:cs typeface="+mn-cs"/>
              </a:rPr>
              <a:t> “Can you get it for me?” yelled Billy.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1" u="none" strike="noStrike" kern="1200" cap="none" spc="0" normalizeH="0" baseline="0" noProof="0" dirty="0" smtClean="0">
                <a:ln>
                  <a:noFill/>
                </a:ln>
                <a:solidFill>
                  <a:schemeClr val="accent3">
                    <a:lumMod val="75000"/>
                  </a:schemeClr>
                </a:solidFill>
                <a:effectLst/>
                <a:uLnTx/>
                <a:uFillTx/>
                <a:latin typeface="Century Gothic" panose="020B0502020202020204" pitchFamily="34" charset="0"/>
                <a:ea typeface="+mn-ea"/>
                <a:cs typeface="+mn-cs"/>
              </a:rPr>
              <a:t> “No!” shouted Mom. “I’m making dinner.”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1" u="none" strike="noStrike" kern="1200" cap="none" spc="0" normalizeH="0" baseline="0" noProof="0" dirty="0" smtClean="0">
                <a:ln>
                  <a:noFill/>
                </a:ln>
                <a:solidFill>
                  <a:schemeClr val="accent3">
                    <a:lumMod val="75000"/>
                  </a:schemeClr>
                </a:solidFill>
                <a:effectLst/>
                <a:uLnTx/>
                <a:uFillTx/>
                <a:latin typeface="Century Gothic" panose="020B0502020202020204" pitchFamily="34" charset="0"/>
                <a:ea typeface="+mn-ea"/>
                <a:cs typeface="+mn-cs"/>
              </a:rPr>
              <a:t>Place the punctuation inside the quotation marks.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1400" b="0"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•check and edit your writing when you have finished.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AU" sz="1400" b="0"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400" b="1" i="0" u="none" strike="noStrike" kern="1200" baseline="0" dirty="0" smtClean="0">
                <a:solidFill>
                  <a:schemeClr val="tx1"/>
                </a:solidFill>
                <a:latin typeface="+mn-lt"/>
                <a:ea typeface="+mn-ea"/>
                <a:cs typeface="+mn-cs"/>
              </a:rPr>
              <a:t>Click on the PDF to access worksheets for students.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400" b="0" i="0" u="none" strike="noStrike" kern="1200" baseline="0" dirty="0" smtClean="0">
              <a:solidFill>
                <a:schemeClr val="tx1"/>
              </a:solidFill>
              <a:latin typeface="+mn-lt"/>
              <a:ea typeface="+mn-ea"/>
              <a:cs typeface="+mn-cs"/>
            </a:endParaRPr>
          </a:p>
          <a:p>
            <a:r>
              <a:rPr lang="en-AU" sz="1400" b="0" i="0" kern="1200" dirty="0" smtClean="0">
                <a:solidFill>
                  <a:schemeClr val="tx1"/>
                </a:solidFill>
                <a:effectLst/>
                <a:latin typeface="+mn-lt"/>
                <a:ea typeface="+mn-ea"/>
                <a:cs typeface="+mn-cs"/>
              </a:rPr>
              <a:t>Students will be assessed on their ability to:</a:t>
            </a:r>
          </a:p>
          <a:p>
            <a:r>
              <a:rPr lang="en-AU" sz="1400" b="0" i="0" kern="1200" dirty="0" smtClean="0">
                <a:solidFill>
                  <a:schemeClr val="tx1"/>
                </a:solidFill>
                <a:effectLst/>
                <a:latin typeface="+mn-lt"/>
                <a:ea typeface="+mn-ea"/>
                <a:cs typeface="+mn-cs"/>
              </a:rPr>
              <a:t>Plan, draft and edit their own writing</a:t>
            </a:r>
          </a:p>
          <a:p>
            <a:r>
              <a:rPr lang="en-AU" sz="1400" b="0" i="0" kern="1200" dirty="0" smtClean="0">
                <a:solidFill>
                  <a:schemeClr val="tx1"/>
                </a:solidFill>
                <a:effectLst/>
                <a:latin typeface="+mn-lt"/>
                <a:ea typeface="+mn-ea"/>
                <a:cs typeface="+mn-cs"/>
              </a:rPr>
              <a:t>Use written language features and conventions appropriate to a narrative text</a:t>
            </a:r>
          </a:p>
          <a:p>
            <a:r>
              <a:rPr lang="en-AU" sz="1400" b="0" i="0" kern="1200" dirty="0" smtClean="0">
                <a:solidFill>
                  <a:schemeClr val="tx1"/>
                </a:solidFill>
                <a:effectLst/>
                <a:latin typeface="+mn-lt"/>
                <a:ea typeface="+mn-ea"/>
                <a:cs typeface="+mn-cs"/>
              </a:rPr>
              <a:t>Use a variety of verbs, adjectives and conjunctions</a:t>
            </a:r>
          </a:p>
          <a:p>
            <a:r>
              <a:rPr lang="en-AU" sz="1400" b="0" i="0" kern="1200" dirty="0" smtClean="0">
                <a:solidFill>
                  <a:schemeClr val="tx1"/>
                </a:solidFill>
                <a:effectLst/>
                <a:latin typeface="+mn-lt"/>
                <a:ea typeface="+mn-ea"/>
                <a:cs typeface="+mn-cs"/>
              </a:rPr>
              <a:t>Use a multi-strategy approach to spelling.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4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AU" sz="1400" b="0"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AU" sz="1400" b="0"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AU" sz="1400" b="0"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fld id="{C720BF8B-12FC-4B6B-AA65-27CF2D1D7057}" type="slidenum">
              <a:rPr lang="en-AU" smtClean="0"/>
              <a:t>2</a:t>
            </a:fld>
            <a:endParaRPr lang="en-AU"/>
          </a:p>
        </p:txBody>
      </p:sp>
    </p:spTree>
    <p:extLst>
      <p:ext uri="{BB962C8B-B14F-4D97-AF65-F5344CB8AC3E}">
        <p14:creationId xmlns:p14="http://schemas.microsoft.com/office/powerpoint/2010/main" val="550700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1" i="1"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Remember to:</a:t>
            </a:r>
            <a:endParaRPr kumimoji="0" lang="en-AU" sz="1400" b="0" i="1"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1"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•plan your story before you start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1"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•write in sentences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1"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•pay attention to the words you choose, your spelling and punctuation, and paragraphs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1"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Make sure that in your writing you have more than one sentence that uses two adjectives before a noun.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1"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Remember to use a comma separate the adjectives because they are in a list.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1"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•check and edit your writing when you have finished.</a:t>
            </a:r>
          </a:p>
          <a:p>
            <a:pPr marL="0" marR="0" lvl="0" indent="0" algn="l" defTabSz="914400" rtl="0" eaLnBrk="1" fontAlgn="t" latinLnBrk="0" hangingPunct="1">
              <a:lnSpc>
                <a:spcPct val="100000"/>
              </a:lnSpc>
              <a:spcBef>
                <a:spcPts val="0"/>
              </a:spcBef>
              <a:spcAft>
                <a:spcPts val="0"/>
              </a:spcAft>
              <a:buClrTx/>
              <a:buSzTx/>
              <a:buFontTx/>
              <a:buNone/>
              <a:tabLst/>
              <a:defRPr/>
            </a:pPr>
            <a:r>
              <a:rPr lang="en-AU" sz="1200" b="1" i="0" u="none" strike="noStrike" kern="1200" baseline="0" dirty="0" smtClean="0">
                <a:solidFill>
                  <a:schemeClr val="tx1"/>
                </a:solidFill>
                <a:latin typeface="+mn-lt"/>
                <a:ea typeface="+mn-ea"/>
                <a:cs typeface="+mn-cs"/>
              </a:rPr>
              <a:t>Click on the PDF to access worksheets for students.</a:t>
            </a:r>
          </a:p>
          <a:p>
            <a:pPr fontAlgn="t"/>
            <a:endParaRPr lang="en-AU" sz="1200" b="1" i="0" kern="1200" dirty="0" smtClean="0">
              <a:solidFill>
                <a:schemeClr val="tx1"/>
              </a:solidFill>
              <a:effectLst/>
              <a:latin typeface="+mn-lt"/>
              <a:ea typeface="+mn-ea"/>
              <a:cs typeface="+mn-cs"/>
            </a:endParaRPr>
          </a:p>
          <a:p>
            <a:pPr fontAlgn="t"/>
            <a:r>
              <a:rPr lang="en-AU" sz="1200" b="1" i="0" kern="1200" dirty="0" smtClean="0">
                <a:solidFill>
                  <a:schemeClr val="tx1"/>
                </a:solidFill>
                <a:effectLst/>
                <a:latin typeface="+mn-lt"/>
                <a:ea typeface="+mn-ea"/>
                <a:cs typeface="+mn-cs"/>
              </a:rPr>
              <a:t>Criteria for assessing learning</a:t>
            </a:r>
          </a:p>
          <a:p>
            <a:r>
              <a:rPr lang="en-AU" sz="1200" b="0" i="0" kern="1200" dirty="0" smtClean="0">
                <a:solidFill>
                  <a:schemeClr val="tx1"/>
                </a:solidFill>
                <a:effectLst/>
                <a:latin typeface="+mn-lt"/>
                <a:ea typeface="+mn-ea"/>
                <a:cs typeface="+mn-cs"/>
              </a:rPr>
              <a:t>(These criteria would normally be communicated to students with the activity.)</a:t>
            </a:r>
            <a:br>
              <a:rPr lang="en-AU" sz="1200" b="0" i="0" kern="1200" dirty="0" smtClean="0">
                <a:solidFill>
                  <a:schemeClr val="tx1"/>
                </a:solidFill>
                <a:effectLst/>
                <a:latin typeface="+mn-lt"/>
                <a:ea typeface="+mn-ea"/>
                <a:cs typeface="+mn-cs"/>
              </a:rPr>
            </a:br>
            <a:r>
              <a:rPr lang="en-AU" sz="1200" b="0" i="0" kern="1200" dirty="0" smtClean="0">
                <a:solidFill>
                  <a:schemeClr val="tx1"/>
                </a:solidFill>
                <a:effectLst/>
                <a:latin typeface="+mn-lt"/>
                <a:ea typeface="+mn-ea"/>
                <a:cs typeface="+mn-cs"/>
              </a:rPr>
              <a:t>Students will be assessed on their ability to:</a:t>
            </a:r>
          </a:p>
          <a:p>
            <a:r>
              <a:rPr lang="en-AU" sz="1200" b="0" i="0" kern="1200" dirty="0" smtClean="0">
                <a:solidFill>
                  <a:schemeClr val="tx1"/>
                </a:solidFill>
                <a:effectLst/>
                <a:latin typeface="+mn-lt"/>
                <a:ea typeface="+mn-ea"/>
                <a:cs typeface="+mn-cs"/>
              </a:rPr>
              <a:t>Plan, draft and edit their own writing</a:t>
            </a:r>
          </a:p>
          <a:p>
            <a:r>
              <a:rPr lang="en-AU" sz="1200" b="0" i="0" kern="1200" dirty="0" smtClean="0">
                <a:solidFill>
                  <a:schemeClr val="tx1"/>
                </a:solidFill>
                <a:effectLst/>
                <a:latin typeface="+mn-lt"/>
                <a:ea typeface="+mn-ea"/>
                <a:cs typeface="+mn-cs"/>
              </a:rPr>
              <a:t>Use written language features and conventions appropriate to a narrative text</a:t>
            </a:r>
          </a:p>
          <a:p>
            <a:r>
              <a:rPr lang="en-AU" sz="1200" b="0" i="0" kern="1200" dirty="0" smtClean="0">
                <a:solidFill>
                  <a:schemeClr val="tx1"/>
                </a:solidFill>
                <a:effectLst/>
                <a:latin typeface="+mn-lt"/>
                <a:ea typeface="+mn-ea"/>
                <a:cs typeface="+mn-cs"/>
              </a:rPr>
              <a:t>Use a variety of verbs, adjectives and conjunctions</a:t>
            </a:r>
          </a:p>
          <a:p>
            <a:r>
              <a:rPr lang="en-AU" sz="1200" b="0" i="0" kern="1200" dirty="0" smtClean="0">
                <a:solidFill>
                  <a:schemeClr val="tx1"/>
                </a:solidFill>
                <a:effectLst/>
                <a:latin typeface="+mn-lt"/>
                <a:ea typeface="+mn-ea"/>
                <a:cs typeface="+mn-cs"/>
              </a:rPr>
              <a:t>Use a multi-strategy approach to spelling.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400" b="0"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fld id="{C720BF8B-12FC-4B6B-AA65-27CF2D1D7057}" type="slidenum">
              <a:rPr lang="en-AU" smtClean="0"/>
              <a:t>3</a:t>
            </a:fld>
            <a:endParaRPr lang="en-AU"/>
          </a:p>
        </p:txBody>
      </p:sp>
    </p:spTree>
    <p:extLst>
      <p:ext uri="{BB962C8B-B14F-4D97-AF65-F5344CB8AC3E}">
        <p14:creationId xmlns:p14="http://schemas.microsoft.com/office/powerpoint/2010/main" val="3743755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Remember to:</a:t>
            </a:r>
            <a:endParaRPr kumimoji="0" lang="en-AU" sz="1400" b="0"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•plan your story before you start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•write in sentences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•pay attention to the words you choose, your spelling and punctuation, and paragraphs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1" i="1"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Conversation Rules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1" u="none" strike="noStrike" kern="1200" cap="none" spc="0" normalizeH="0" baseline="0" noProof="0" dirty="0" smtClean="0">
                <a:ln>
                  <a:noFill/>
                </a:ln>
                <a:solidFill>
                  <a:schemeClr val="accent3">
                    <a:lumMod val="75000"/>
                  </a:schemeClr>
                </a:solidFill>
                <a:effectLst/>
                <a:uLnTx/>
                <a:uFillTx/>
                <a:latin typeface="Century Gothic" panose="020B0502020202020204" pitchFamily="34" charset="0"/>
                <a:ea typeface="+mn-ea"/>
                <a:cs typeface="+mn-cs"/>
              </a:rPr>
              <a:t>Use a comma to start a speaker’s words. Example -- Katy said, “I love ice cream!”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1" u="none" strike="noStrike" kern="1200" cap="none" spc="0" normalizeH="0" baseline="0" noProof="0" dirty="0" smtClean="0">
                <a:ln>
                  <a:noFill/>
                </a:ln>
                <a:solidFill>
                  <a:schemeClr val="accent3">
                    <a:lumMod val="75000"/>
                  </a:schemeClr>
                </a:solidFill>
                <a:effectLst/>
                <a:uLnTx/>
                <a:uFillTx/>
                <a:latin typeface="Century Gothic" panose="020B0502020202020204" pitchFamily="34" charset="0"/>
                <a:ea typeface="+mn-ea"/>
                <a:cs typeface="+mn-cs"/>
              </a:rPr>
              <a:t>Use quotation marks before and after a speaker’s words. Example -- “I scored a goal,” said Tommy.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1" u="none" strike="noStrike" kern="1200" cap="none" spc="0" normalizeH="0" baseline="0" noProof="0" dirty="0" smtClean="0">
                <a:ln>
                  <a:noFill/>
                </a:ln>
                <a:solidFill>
                  <a:schemeClr val="accent3">
                    <a:lumMod val="75000"/>
                  </a:schemeClr>
                </a:solidFill>
                <a:effectLst/>
                <a:uLnTx/>
                <a:uFillTx/>
                <a:latin typeface="Century Gothic" panose="020B0502020202020204" pitchFamily="34" charset="0"/>
                <a:ea typeface="+mn-ea"/>
                <a:cs typeface="+mn-cs"/>
              </a:rPr>
              <a:t>Use capital letters for a speaker’s first word. Example -- Mr. Jones said, “Look at this giant pumpkin.”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1" u="none" strike="noStrike" kern="1200" cap="none" spc="0" normalizeH="0" baseline="0" noProof="0" dirty="0" smtClean="0">
                <a:ln>
                  <a:noFill/>
                </a:ln>
                <a:solidFill>
                  <a:schemeClr val="accent3">
                    <a:lumMod val="75000"/>
                  </a:schemeClr>
                </a:solidFill>
                <a:effectLst/>
                <a:uLnTx/>
                <a:uFillTx/>
                <a:latin typeface="Century Gothic" panose="020B0502020202020204" pitchFamily="34" charset="0"/>
                <a:ea typeface="+mn-ea"/>
                <a:cs typeface="+mn-cs"/>
              </a:rPr>
              <a:t>Start a new paragraph every time a new person speaks.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1" u="none" strike="noStrike" kern="1200" cap="none" spc="0" normalizeH="0" baseline="0" noProof="0" dirty="0" smtClean="0">
                <a:ln>
                  <a:noFill/>
                </a:ln>
                <a:solidFill>
                  <a:schemeClr val="accent3">
                    <a:lumMod val="75000"/>
                  </a:schemeClr>
                </a:solidFill>
                <a:effectLst/>
                <a:uLnTx/>
                <a:uFillTx/>
                <a:latin typeface="Century Gothic" panose="020B0502020202020204" pitchFamily="34" charset="0"/>
                <a:ea typeface="+mn-ea"/>
                <a:cs typeface="+mn-cs"/>
              </a:rPr>
              <a:t>Example -- “Mom! Where is my backpack?” said Billy.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1" u="none" strike="noStrike" kern="1200" cap="none" spc="0" normalizeH="0" baseline="0" noProof="0" dirty="0" smtClean="0">
                <a:ln>
                  <a:noFill/>
                </a:ln>
                <a:solidFill>
                  <a:schemeClr val="accent3">
                    <a:lumMod val="75000"/>
                  </a:schemeClr>
                </a:solidFill>
                <a:effectLst/>
                <a:uLnTx/>
                <a:uFillTx/>
                <a:latin typeface="Century Gothic" panose="020B0502020202020204" pitchFamily="34" charset="0"/>
                <a:ea typeface="+mn-ea"/>
                <a:cs typeface="+mn-cs"/>
              </a:rPr>
              <a:t> Mom replied, “It’s still in the car.”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1" u="none" strike="noStrike" kern="1200" cap="none" spc="0" normalizeH="0" baseline="0" noProof="0" dirty="0" smtClean="0">
                <a:ln>
                  <a:noFill/>
                </a:ln>
                <a:solidFill>
                  <a:schemeClr val="accent3">
                    <a:lumMod val="75000"/>
                  </a:schemeClr>
                </a:solidFill>
                <a:effectLst/>
                <a:uLnTx/>
                <a:uFillTx/>
                <a:latin typeface="Century Gothic" panose="020B0502020202020204" pitchFamily="34" charset="0"/>
                <a:ea typeface="+mn-ea"/>
                <a:cs typeface="+mn-cs"/>
              </a:rPr>
              <a:t> “Can you get it for me?” yelled Billy.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1" u="none" strike="noStrike" kern="1200" cap="none" spc="0" normalizeH="0" baseline="0" noProof="0" dirty="0" smtClean="0">
                <a:ln>
                  <a:noFill/>
                </a:ln>
                <a:solidFill>
                  <a:schemeClr val="accent3">
                    <a:lumMod val="75000"/>
                  </a:schemeClr>
                </a:solidFill>
                <a:effectLst/>
                <a:uLnTx/>
                <a:uFillTx/>
                <a:latin typeface="Century Gothic" panose="020B0502020202020204" pitchFamily="34" charset="0"/>
                <a:ea typeface="+mn-ea"/>
                <a:cs typeface="+mn-cs"/>
              </a:rPr>
              <a:t> “No!” shouted Mom. “I’m making dinner.”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1" u="none" strike="noStrike" kern="1200" cap="none" spc="0" normalizeH="0" baseline="0" noProof="0" dirty="0" smtClean="0">
                <a:ln>
                  <a:noFill/>
                </a:ln>
                <a:solidFill>
                  <a:schemeClr val="accent3">
                    <a:lumMod val="75000"/>
                  </a:schemeClr>
                </a:solidFill>
                <a:effectLst/>
                <a:uLnTx/>
                <a:uFillTx/>
                <a:latin typeface="Century Gothic" panose="020B0502020202020204" pitchFamily="34" charset="0"/>
                <a:ea typeface="+mn-ea"/>
                <a:cs typeface="+mn-cs"/>
              </a:rPr>
              <a:t>Place the punctuation inside the quotation marks.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1400" b="0"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•check and edit your writing when you have finished.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AU" sz="1400" b="0"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AU" sz="1400" b="1" i="0" u="none" strike="noStrike" kern="1200" baseline="0" dirty="0" smtClean="0">
                <a:solidFill>
                  <a:schemeClr val="tx1"/>
                </a:solidFill>
                <a:latin typeface="+mn-lt"/>
                <a:ea typeface="+mn-ea"/>
                <a:cs typeface="+mn-cs"/>
              </a:rPr>
              <a:t>Click on the PDF to access worksheets for students.</a:t>
            </a:r>
          </a:p>
          <a:p>
            <a:pPr fontAlgn="t"/>
            <a:endParaRPr lang="en-AU" sz="1400" b="1" i="0" kern="1200" dirty="0" smtClean="0">
              <a:solidFill>
                <a:schemeClr val="tx1"/>
              </a:solidFill>
              <a:effectLst/>
              <a:latin typeface="+mn-lt"/>
              <a:ea typeface="+mn-ea"/>
              <a:cs typeface="+mn-cs"/>
            </a:endParaRPr>
          </a:p>
          <a:p>
            <a:pPr fontAlgn="t"/>
            <a:r>
              <a:rPr lang="en-AU" sz="1400" b="1" i="0" kern="1200" dirty="0" smtClean="0">
                <a:solidFill>
                  <a:schemeClr val="tx1"/>
                </a:solidFill>
                <a:effectLst/>
                <a:latin typeface="+mn-lt"/>
                <a:ea typeface="+mn-ea"/>
                <a:cs typeface="+mn-cs"/>
              </a:rPr>
              <a:t>Criteria for assessing learning</a:t>
            </a:r>
          </a:p>
          <a:p>
            <a:r>
              <a:rPr lang="en-AU" sz="1400" b="0" i="0" kern="1200" dirty="0" smtClean="0">
                <a:solidFill>
                  <a:schemeClr val="tx1"/>
                </a:solidFill>
                <a:effectLst/>
                <a:latin typeface="+mn-lt"/>
                <a:ea typeface="+mn-ea"/>
                <a:cs typeface="+mn-cs"/>
              </a:rPr>
              <a:t>(These criteria would normally be communicated to students with the activity.)</a:t>
            </a:r>
            <a:br>
              <a:rPr lang="en-AU" sz="1400" b="0" i="0" kern="1200" dirty="0" smtClean="0">
                <a:solidFill>
                  <a:schemeClr val="tx1"/>
                </a:solidFill>
                <a:effectLst/>
                <a:latin typeface="+mn-lt"/>
                <a:ea typeface="+mn-ea"/>
                <a:cs typeface="+mn-cs"/>
              </a:rPr>
            </a:br>
            <a:r>
              <a:rPr lang="en-AU" sz="1400" b="0" i="0" kern="1200" dirty="0" smtClean="0">
                <a:solidFill>
                  <a:schemeClr val="tx1"/>
                </a:solidFill>
                <a:effectLst/>
                <a:latin typeface="+mn-lt"/>
                <a:ea typeface="+mn-ea"/>
                <a:cs typeface="+mn-cs"/>
              </a:rPr>
              <a:t>Students will be assessed on their ability to:</a:t>
            </a:r>
          </a:p>
          <a:p>
            <a:r>
              <a:rPr lang="en-AU" sz="1400" b="0" i="0" kern="1200" dirty="0" smtClean="0">
                <a:solidFill>
                  <a:schemeClr val="tx1"/>
                </a:solidFill>
                <a:effectLst/>
                <a:latin typeface="+mn-lt"/>
                <a:ea typeface="+mn-ea"/>
                <a:cs typeface="+mn-cs"/>
              </a:rPr>
              <a:t>Plan, draft and edit their own writing</a:t>
            </a:r>
          </a:p>
          <a:p>
            <a:r>
              <a:rPr lang="en-AU" sz="1400" b="0" i="0" kern="1200" dirty="0" smtClean="0">
                <a:solidFill>
                  <a:schemeClr val="tx1"/>
                </a:solidFill>
                <a:effectLst/>
                <a:latin typeface="+mn-lt"/>
                <a:ea typeface="+mn-ea"/>
                <a:cs typeface="+mn-cs"/>
              </a:rPr>
              <a:t>Use written language features and conventions appropriate to a narrative text</a:t>
            </a:r>
          </a:p>
          <a:p>
            <a:r>
              <a:rPr lang="en-AU" sz="1400" b="0" i="0" kern="1200" dirty="0" smtClean="0">
                <a:solidFill>
                  <a:schemeClr val="tx1"/>
                </a:solidFill>
                <a:effectLst/>
                <a:latin typeface="+mn-lt"/>
                <a:ea typeface="+mn-ea"/>
                <a:cs typeface="+mn-cs"/>
              </a:rPr>
              <a:t>Use a variety of verbs, adjectives and conjunctions</a:t>
            </a:r>
          </a:p>
          <a:p>
            <a:r>
              <a:rPr lang="en-AU" sz="1400" b="0" i="0" kern="1200" dirty="0" smtClean="0">
                <a:solidFill>
                  <a:schemeClr val="tx1"/>
                </a:solidFill>
                <a:effectLst/>
                <a:latin typeface="+mn-lt"/>
                <a:ea typeface="+mn-ea"/>
                <a:cs typeface="+mn-cs"/>
              </a:rPr>
              <a:t>Use a multi-strategy approach to spelling.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AU" sz="1400" b="0"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fld id="{C720BF8B-12FC-4B6B-AA65-27CF2D1D7057}" type="slidenum">
              <a:rPr lang="en-AU" smtClean="0"/>
              <a:t>4</a:t>
            </a:fld>
            <a:endParaRPr lang="en-AU"/>
          </a:p>
        </p:txBody>
      </p:sp>
    </p:spTree>
    <p:extLst>
      <p:ext uri="{BB962C8B-B14F-4D97-AF65-F5344CB8AC3E}">
        <p14:creationId xmlns:p14="http://schemas.microsoft.com/office/powerpoint/2010/main" val="23744979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1" i="1"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Remember to:</a:t>
            </a:r>
            <a:endParaRPr kumimoji="0" lang="en-AU" sz="1400" b="0" i="1"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1"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•plan your story before you start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1"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•write in sentences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1"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•pay attention to the words you choose, your spelling and punctuation, and paragraphs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1"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Make sure that in your writing you have more than one sentence that uses two adjectives before a noun.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1"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Remember to use a comma separate the adjectives because they are in a list.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1"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•check and edit your writing when you have finished.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400" b="0" i="1"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endParaRPr>
          </a:p>
          <a:p>
            <a:r>
              <a:rPr lang="en-AU" sz="1200" b="0" i="0" kern="1200" dirty="0" smtClean="0">
                <a:solidFill>
                  <a:schemeClr val="tx1"/>
                </a:solidFill>
                <a:effectLst/>
                <a:latin typeface="+mn-lt"/>
                <a:ea typeface="+mn-ea"/>
                <a:cs typeface="+mn-cs"/>
              </a:rPr>
              <a:t>draft, revise and publish a</a:t>
            </a:r>
            <a:r>
              <a:rPr lang="en-AU" sz="1200" b="0" i="0" kern="1200" baseline="0" dirty="0" smtClean="0">
                <a:solidFill>
                  <a:schemeClr val="tx1"/>
                </a:solidFill>
                <a:effectLst/>
                <a:latin typeface="+mn-lt"/>
                <a:ea typeface="+mn-ea"/>
                <a:cs typeface="+mn-cs"/>
              </a:rPr>
              <a:t> persuasive text</a:t>
            </a:r>
          </a:p>
          <a:p>
            <a:r>
              <a:rPr lang="en-AU" sz="1200" b="0" i="0" kern="1200" dirty="0" smtClean="0">
                <a:solidFill>
                  <a:schemeClr val="tx1"/>
                </a:solidFill>
                <a:effectLst/>
                <a:latin typeface="+mn-lt"/>
                <a:ea typeface="+mn-ea"/>
                <a:cs typeface="+mn-cs"/>
              </a:rPr>
              <a:t>use appropriate written language and structure features for a persuasive text</a:t>
            </a:r>
          </a:p>
          <a:p>
            <a:r>
              <a:rPr lang="en-AU" sz="1200" b="0" i="0" kern="1200" dirty="0" smtClean="0">
                <a:solidFill>
                  <a:schemeClr val="tx1"/>
                </a:solidFill>
                <a:effectLst/>
                <a:latin typeface="+mn-lt"/>
                <a:ea typeface="+mn-ea"/>
                <a:cs typeface="+mn-cs"/>
              </a:rPr>
              <a:t>express a point of view in writing with supporting statements</a:t>
            </a:r>
          </a:p>
          <a:p>
            <a:r>
              <a:rPr lang="en-AU" sz="1200" b="0" i="0" kern="1200" dirty="0" smtClean="0">
                <a:solidFill>
                  <a:schemeClr val="tx1"/>
                </a:solidFill>
                <a:effectLst/>
                <a:latin typeface="+mn-lt"/>
                <a:ea typeface="+mn-ea"/>
                <a:cs typeface="+mn-cs"/>
              </a:rPr>
              <a:t>use a range of strategies to spell familiar and unfamiliar words.</a:t>
            </a:r>
          </a:p>
          <a:p>
            <a:endParaRPr lang="en-AU" sz="1200" b="0" i="0" kern="1200" dirty="0" smtClean="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AU" sz="1200" b="1" i="0" u="none" strike="noStrike" kern="1200" baseline="0" dirty="0" smtClean="0">
                <a:solidFill>
                  <a:schemeClr val="tx1"/>
                </a:solidFill>
                <a:latin typeface="+mn-lt"/>
                <a:ea typeface="+mn-ea"/>
                <a:cs typeface="+mn-cs"/>
              </a:rPr>
              <a:t>Click on the PDF to access worksheets for students.</a:t>
            </a:r>
          </a:p>
          <a:p>
            <a:pPr fontAlgn="t"/>
            <a:endParaRPr lang="en-AU" sz="1200" b="1" i="0" kern="1200" dirty="0" smtClean="0">
              <a:solidFill>
                <a:schemeClr val="tx1"/>
              </a:solidFill>
              <a:effectLst/>
              <a:latin typeface="+mn-lt"/>
              <a:ea typeface="+mn-ea"/>
              <a:cs typeface="+mn-cs"/>
            </a:endParaRPr>
          </a:p>
          <a:p>
            <a:pPr fontAlgn="t"/>
            <a:r>
              <a:rPr lang="en-AU" sz="1200" b="1" i="0" kern="1200" dirty="0" smtClean="0">
                <a:solidFill>
                  <a:schemeClr val="tx1"/>
                </a:solidFill>
                <a:effectLst/>
                <a:latin typeface="+mn-lt"/>
                <a:ea typeface="+mn-ea"/>
                <a:cs typeface="+mn-cs"/>
              </a:rPr>
              <a:t>Criteria for assessing learning</a:t>
            </a:r>
          </a:p>
          <a:p>
            <a:r>
              <a:rPr lang="en-AU" sz="1200" b="0" i="0" kern="1200" dirty="0" smtClean="0">
                <a:solidFill>
                  <a:schemeClr val="tx1"/>
                </a:solidFill>
                <a:effectLst/>
                <a:latin typeface="+mn-lt"/>
                <a:ea typeface="+mn-ea"/>
                <a:cs typeface="+mn-cs"/>
              </a:rPr>
              <a:t>(These criteria would normally be communicated to students with the activity.)</a:t>
            </a:r>
            <a:br>
              <a:rPr lang="en-AU" sz="1200" b="0" i="0" kern="1200" dirty="0" smtClean="0">
                <a:solidFill>
                  <a:schemeClr val="tx1"/>
                </a:solidFill>
                <a:effectLst/>
                <a:latin typeface="+mn-lt"/>
                <a:ea typeface="+mn-ea"/>
                <a:cs typeface="+mn-cs"/>
              </a:rPr>
            </a:br>
            <a:r>
              <a:rPr lang="en-AU" sz="1200" b="0" i="0" kern="1200" dirty="0" smtClean="0">
                <a:solidFill>
                  <a:schemeClr val="tx1"/>
                </a:solidFill>
                <a:effectLst/>
                <a:latin typeface="+mn-lt"/>
                <a:ea typeface="+mn-ea"/>
                <a:cs typeface="+mn-cs"/>
              </a:rPr>
              <a:t>Students will be assessed on their ability to:</a:t>
            </a:r>
          </a:p>
          <a:p>
            <a:r>
              <a:rPr lang="en-AU" sz="1200" b="0" i="0" kern="1200" dirty="0" smtClean="0">
                <a:solidFill>
                  <a:schemeClr val="tx1"/>
                </a:solidFill>
                <a:effectLst/>
                <a:latin typeface="+mn-lt"/>
                <a:ea typeface="+mn-ea"/>
                <a:cs typeface="+mn-cs"/>
              </a:rPr>
              <a:t>Plan, draft and edit their own writing</a:t>
            </a:r>
          </a:p>
          <a:p>
            <a:r>
              <a:rPr lang="en-AU" sz="1200" b="0" i="0" kern="1200" dirty="0" smtClean="0">
                <a:solidFill>
                  <a:schemeClr val="tx1"/>
                </a:solidFill>
                <a:effectLst/>
                <a:latin typeface="+mn-lt"/>
                <a:ea typeface="+mn-ea"/>
                <a:cs typeface="+mn-cs"/>
              </a:rPr>
              <a:t>Use written language features and conventions appropriate to a</a:t>
            </a:r>
            <a:r>
              <a:rPr lang="en-AU" sz="1200" b="0" i="0" kern="1200" baseline="0" dirty="0" smtClean="0">
                <a:solidFill>
                  <a:schemeClr val="tx1"/>
                </a:solidFill>
                <a:effectLst/>
                <a:latin typeface="+mn-lt"/>
                <a:ea typeface="+mn-ea"/>
                <a:cs typeface="+mn-cs"/>
              </a:rPr>
              <a:t> persuasive </a:t>
            </a:r>
            <a:r>
              <a:rPr lang="en-AU" sz="1200" b="0" i="0" kern="1200" dirty="0" smtClean="0">
                <a:solidFill>
                  <a:schemeClr val="tx1"/>
                </a:solidFill>
                <a:effectLst/>
                <a:latin typeface="+mn-lt"/>
                <a:ea typeface="+mn-ea"/>
                <a:cs typeface="+mn-cs"/>
              </a:rPr>
              <a:t>text</a:t>
            </a:r>
          </a:p>
          <a:p>
            <a:r>
              <a:rPr lang="en-AU" sz="1200" b="0" i="0" kern="1200" dirty="0" smtClean="0">
                <a:solidFill>
                  <a:schemeClr val="tx1"/>
                </a:solidFill>
                <a:effectLst/>
                <a:latin typeface="+mn-lt"/>
                <a:ea typeface="+mn-ea"/>
                <a:cs typeface="+mn-cs"/>
              </a:rPr>
              <a:t>Use a variety of verbs, adjectives and conjunctions</a:t>
            </a:r>
          </a:p>
          <a:p>
            <a:r>
              <a:rPr lang="en-AU" sz="1200" b="0" i="0" kern="1200" dirty="0" smtClean="0">
                <a:solidFill>
                  <a:schemeClr val="tx1"/>
                </a:solidFill>
                <a:effectLst/>
                <a:latin typeface="+mn-lt"/>
                <a:ea typeface="+mn-ea"/>
                <a:cs typeface="+mn-cs"/>
              </a:rPr>
              <a:t>Use a multi-strategy approach to spelling.</a:t>
            </a:r>
          </a:p>
          <a:p>
            <a:r>
              <a:rPr lang="en-AU" sz="1200" b="0" i="0" kern="1200" dirty="0" smtClean="0">
                <a:solidFill>
                  <a:schemeClr val="tx1"/>
                </a:solidFill>
                <a:effectLst/>
                <a:latin typeface="+mn-lt"/>
                <a:ea typeface="+mn-ea"/>
                <a:cs typeface="+mn-cs"/>
              </a:rPr>
              <a:t>draft, revise and publish a persuasive text</a:t>
            </a:r>
          </a:p>
          <a:p>
            <a:r>
              <a:rPr lang="en-AU" sz="1200" b="0" i="0" kern="1200" dirty="0" smtClean="0">
                <a:solidFill>
                  <a:schemeClr val="tx1"/>
                </a:solidFill>
                <a:effectLst/>
                <a:latin typeface="+mn-lt"/>
                <a:ea typeface="+mn-ea"/>
                <a:cs typeface="+mn-cs"/>
              </a:rPr>
              <a:t>express a point of view in writing with supporting statements</a:t>
            </a:r>
          </a:p>
          <a:p>
            <a:endParaRPr lang="en-AU"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400" b="0"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fld id="{C720BF8B-12FC-4B6B-AA65-27CF2D1D7057}" type="slidenum">
              <a:rPr lang="en-AU" smtClean="0"/>
              <a:t>5</a:t>
            </a:fld>
            <a:endParaRPr lang="en-AU"/>
          </a:p>
        </p:txBody>
      </p:sp>
    </p:spTree>
    <p:extLst>
      <p:ext uri="{BB962C8B-B14F-4D97-AF65-F5344CB8AC3E}">
        <p14:creationId xmlns:p14="http://schemas.microsoft.com/office/powerpoint/2010/main" val="38770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Remember to:</a:t>
            </a:r>
            <a:endParaRPr kumimoji="0" lang="en-AU" sz="1400" b="0"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•plan your story before you start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•write in sentences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•pay attention to the words you choose, your spelling and punctuation, and paragraphs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1" i="1"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Conversation Rules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1" u="none" strike="noStrike" kern="1200" cap="none" spc="0" normalizeH="0" baseline="0" noProof="0" dirty="0" smtClean="0">
                <a:ln>
                  <a:noFill/>
                </a:ln>
                <a:solidFill>
                  <a:schemeClr val="accent3">
                    <a:lumMod val="75000"/>
                  </a:schemeClr>
                </a:solidFill>
                <a:effectLst/>
                <a:uLnTx/>
                <a:uFillTx/>
                <a:latin typeface="Century Gothic" panose="020B0502020202020204" pitchFamily="34" charset="0"/>
                <a:ea typeface="+mn-ea"/>
                <a:cs typeface="+mn-cs"/>
              </a:rPr>
              <a:t>Use a comma to start a speaker’s words. Example -- Katy said, “I love ice cream!”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1" u="none" strike="noStrike" kern="1200" cap="none" spc="0" normalizeH="0" baseline="0" noProof="0" dirty="0" smtClean="0">
                <a:ln>
                  <a:noFill/>
                </a:ln>
                <a:solidFill>
                  <a:schemeClr val="accent3">
                    <a:lumMod val="75000"/>
                  </a:schemeClr>
                </a:solidFill>
                <a:effectLst/>
                <a:uLnTx/>
                <a:uFillTx/>
                <a:latin typeface="Century Gothic" panose="020B0502020202020204" pitchFamily="34" charset="0"/>
                <a:ea typeface="+mn-ea"/>
                <a:cs typeface="+mn-cs"/>
              </a:rPr>
              <a:t>Use quotation marks before and after a speaker’s words. Example -- “I scored a goal,” said Tommy.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1" u="none" strike="noStrike" kern="1200" cap="none" spc="0" normalizeH="0" baseline="0" noProof="0" dirty="0" smtClean="0">
                <a:ln>
                  <a:noFill/>
                </a:ln>
                <a:solidFill>
                  <a:schemeClr val="accent3">
                    <a:lumMod val="75000"/>
                  </a:schemeClr>
                </a:solidFill>
                <a:effectLst/>
                <a:uLnTx/>
                <a:uFillTx/>
                <a:latin typeface="Century Gothic" panose="020B0502020202020204" pitchFamily="34" charset="0"/>
                <a:ea typeface="+mn-ea"/>
                <a:cs typeface="+mn-cs"/>
              </a:rPr>
              <a:t>Use capital letters for a speaker’s first word. Example -- Mr. Jones said, “Look at this giant pumpkin.”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1" u="none" strike="noStrike" kern="1200" cap="none" spc="0" normalizeH="0" baseline="0" noProof="0" dirty="0" smtClean="0">
                <a:ln>
                  <a:noFill/>
                </a:ln>
                <a:solidFill>
                  <a:schemeClr val="accent3">
                    <a:lumMod val="75000"/>
                  </a:schemeClr>
                </a:solidFill>
                <a:effectLst/>
                <a:uLnTx/>
                <a:uFillTx/>
                <a:latin typeface="Century Gothic" panose="020B0502020202020204" pitchFamily="34" charset="0"/>
                <a:ea typeface="+mn-ea"/>
                <a:cs typeface="+mn-cs"/>
              </a:rPr>
              <a:t>Start a new paragraph every time a new person speaks.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1" u="none" strike="noStrike" kern="1200" cap="none" spc="0" normalizeH="0" baseline="0" noProof="0" dirty="0" smtClean="0">
                <a:ln>
                  <a:noFill/>
                </a:ln>
                <a:solidFill>
                  <a:schemeClr val="accent3">
                    <a:lumMod val="75000"/>
                  </a:schemeClr>
                </a:solidFill>
                <a:effectLst/>
                <a:uLnTx/>
                <a:uFillTx/>
                <a:latin typeface="Century Gothic" panose="020B0502020202020204" pitchFamily="34" charset="0"/>
                <a:ea typeface="+mn-ea"/>
                <a:cs typeface="+mn-cs"/>
              </a:rPr>
              <a:t>Example -- “Mom! Where is my backpack?” said Billy.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1" u="none" strike="noStrike" kern="1200" cap="none" spc="0" normalizeH="0" baseline="0" noProof="0" dirty="0" smtClean="0">
                <a:ln>
                  <a:noFill/>
                </a:ln>
                <a:solidFill>
                  <a:schemeClr val="accent3">
                    <a:lumMod val="75000"/>
                  </a:schemeClr>
                </a:solidFill>
                <a:effectLst/>
                <a:uLnTx/>
                <a:uFillTx/>
                <a:latin typeface="Century Gothic" panose="020B0502020202020204" pitchFamily="34" charset="0"/>
                <a:ea typeface="+mn-ea"/>
                <a:cs typeface="+mn-cs"/>
              </a:rPr>
              <a:t> Mom replied, “It’s still in the car.”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1" u="none" strike="noStrike" kern="1200" cap="none" spc="0" normalizeH="0" baseline="0" noProof="0" dirty="0" smtClean="0">
                <a:ln>
                  <a:noFill/>
                </a:ln>
                <a:solidFill>
                  <a:schemeClr val="accent3">
                    <a:lumMod val="75000"/>
                  </a:schemeClr>
                </a:solidFill>
                <a:effectLst/>
                <a:uLnTx/>
                <a:uFillTx/>
                <a:latin typeface="Century Gothic" panose="020B0502020202020204" pitchFamily="34" charset="0"/>
                <a:ea typeface="+mn-ea"/>
                <a:cs typeface="+mn-cs"/>
              </a:rPr>
              <a:t> “Can you get it for me?” yelled Billy.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1" u="none" strike="noStrike" kern="1200" cap="none" spc="0" normalizeH="0" baseline="0" noProof="0" dirty="0" smtClean="0">
                <a:ln>
                  <a:noFill/>
                </a:ln>
                <a:solidFill>
                  <a:schemeClr val="accent3">
                    <a:lumMod val="75000"/>
                  </a:schemeClr>
                </a:solidFill>
                <a:effectLst/>
                <a:uLnTx/>
                <a:uFillTx/>
                <a:latin typeface="Century Gothic" panose="020B0502020202020204" pitchFamily="34" charset="0"/>
                <a:ea typeface="+mn-ea"/>
                <a:cs typeface="+mn-cs"/>
              </a:rPr>
              <a:t> “No!” shouted Mom. “I’m making dinner.”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1" u="none" strike="noStrike" kern="1200" cap="none" spc="0" normalizeH="0" baseline="0" noProof="0" dirty="0" smtClean="0">
                <a:ln>
                  <a:noFill/>
                </a:ln>
                <a:solidFill>
                  <a:schemeClr val="accent3">
                    <a:lumMod val="75000"/>
                  </a:schemeClr>
                </a:solidFill>
                <a:effectLst/>
                <a:uLnTx/>
                <a:uFillTx/>
                <a:latin typeface="Century Gothic" panose="020B0502020202020204" pitchFamily="34" charset="0"/>
                <a:ea typeface="+mn-ea"/>
                <a:cs typeface="+mn-cs"/>
              </a:rPr>
              <a:t>Place the punctuation inside the quotation marks.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1400" b="0"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•check and edit your writing when you have finished.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AU" sz="1400" b="0"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AU" sz="1400" b="1" i="0" u="none" strike="noStrike" kern="1200" baseline="0" dirty="0" smtClean="0">
                <a:solidFill>
                  <a:schemeClr val="tx1"/>
                </a:solidFill>
                <a:latin typeface="+mn-lt"/>
                <a:ea typeface="+mn-ea"/>
                <a:cs typeface="+mn-cs"/>
              </a:rPr>
              <a:t>Click on the PDF to access worksheets for students.</a:t>
            </a:r>
          </a:p>
          <a:p>
            <a:pPr fontAlgn="t"/>
            <a:endParaRPr lang="en-AU" sz="1400" b="1" i="0" kern="1200" dirty="0" smtClean="0">
              <a:solidFill>
                <a:schemeClr val="tx1"/>
              </a:solidFill>
              <a:effectLst/>
              <a:latin typeface="+mn-lt"/>
              <a:ea typeface="+mn-ea"/>
              <a:cs typeface="+mn-cs"/>
            </a:endParaRPr>
          </a:p>
          <a:p>
            <a:pPr fontAlgn="t"/>
            <a:r>
              <a:rPr lang="en-AU" sz="1400" b="1" i="0" kern="1200" dirty="0" smtClean="0">
                <a:solidFill>
                  <a:schemeClr val="tx1"/>
                </a:solidFill>
                <a:effectLst/>
                <a:latin typeface="+mn-lt"/>
                <a:ea typeface="+mn-ea"/>
                <a:cs typeface="+mn-cs"/>
              </a:rPr>
              <a:t>Criteria for assessing learning</a:t>
            </a:r>
          </a:p>
          <a:p>
            <a:r>
              <a:rPr lang="en-AU" sz="1400" b="0" i="0" kern="1200" dirty="0" smtClean="0">
                <a:solidFill>
                  <a:schemeClr val="tx1"/>
                </a:solidFill>
                <a:effectLst/>
                <a:latin typeface="+mn-lt"/>
                <a:ea typeface="+mn-ea"/>
                <a:cs typeface="+mn-cs"/>
              </a:rPr>
              <a:t>(These criteria would normally be communicated to students with the activity.)</a:t>
            </a:r>
            <a:br>
              <a:rPr lang="en-AU" sz="1400" b="0" i="0" kern="1200" dirty="0" smtClean="0">
                <a:solidFill>
                  <a:schemeClr val="tx1"/>
                </a:solidFill>
                <a:effectLst/>
                <a:latin typeface="+mn-lt"/>
                <a:ea typeface="+mn-ea"/>
                <a:cs typeface="+mn-cs"/>
              </a:rPr>
            </a:br>
            <a:r>
              <a:rPr lang="en-AU" sz="1400" b="0" i="0" kern="1200" dirty="0" smtClean="0">
                <a:solidFill>
                  <a:schemeClr val="tx1"/>
                </a:solidFill>
                <a:effectLst/>
                <a:latin typeface="+mn-lt"/>
                <a:ea typeface="+mn-ea"/>
                <a:cs typeface="+mn-cs"/>
              </a:rPr>
              <a:t>Students will be assessed on their ability to:</a:t>
            </a:r>
          </a:p>
          <a:p>
            <a:r>
              <a:rPr lang="en-AU" sz="1400" b="0" i="0" kern="1200" dirty="0" smtClean="0">
                <a:solidFill>
                  <a:schemeClr val="tx1"/>
                </a:solidFill>
                <a:effectLst/>
                <a:latin typeface="+mn-lt"/>
                <a:ea typeface="+mn-ea"/>
                <a:cs typeface="+mn-cs"/>
              </a:rPr>
              <a:t>Plan, draft and edit their own writing</a:t>
            </a:r>
          </a:p>
          <a:p>
            <a:r>
              <a:rPr lang="en-AU" sz="1400" b="0" i="0" kern="1200" dirty="0" smtClean="0">
                <a:solidFill>
                  <a:schemeClr val="tx1"/>
                </a:solidFill>
                <a:effectLst/>
                <a:latin typeface="+mn-lt"/>
                <a:ea typeface="+mn-ea"/>
                <a:cs typeface="+mn-cs"/>
              </a:rPr>
              <a:t>Use written language features and conventions appropriate to a narrative text</a:t>
            </a:r>
          </a:p>
          <a:p>
            <a:r>
              <a:rPr lang="en-AU" sz="1400" b="0" i="0" kern="1200" dirty="0" smtClean="0">
                <a:solidFill>
                  <a:schemeClr val="tx1"/>
                </a:solidFill>
                <a:effectLst/>
                <a:latin typeface="+mn-lt"/>
                <a:ea typeface="+mn-ea"/>
                <a:cs typeface="+mn-cs"/>
              </a:rPr>
              <a:t>Use a variety of verbs, adjectives and conjunctions</a:t>
            </a:r>
          </a:p>
          <a:p>
            <a:r>
              <a:rPr lang="en-AU" sz="1400" b="0" i="0" kern="1200" dirty="0" smtClean="0">
                <a:solidFill>
                  <a:schemeClr val="tx1"/>
                </a:solidFill>
                <a:effectLst/>
                <a:latin typeface="+mn-lt"/>
                <a:ea typeface="+mn-ea"/>
                <a:cs typeface="+mn-cs"/>
              </a:rPr>
              <a:t>Use a multi-strategy approach to spelling.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AU" sz="1400" b="0"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fld id="{C720BF8B-12FC-4B6B-AA65-27CF2D1D7057}" type="slidenum">
              <a:rPr lang="en-AU" smtClean="0"/>
              <a:t>6</a:t>
            </a:fld>
            <a:endParaRPr lang="en-AU"/>
          </a:p>
        </p:txBody>
      </p:sp>
    </p:spTree>
    <p:extLst>
      <p:ext uri="{BB962C8B-B14F-4D97-AF65-F5344CB8AC3E}">
        <p14:creationId xmlns:p14="http://schemas.microsoft.com/office/powerpoint/2010/main" val="1431729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1" i="1"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Remember to:</a:t>
            </a:r>
            <a:endParaRPr kumimoji="0" lang="en-AU" sz="1400" b="0" i="1"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1"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•plan your story before you start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1"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•write in sentences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1"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•pay attention to the words you choose, your spelling and punctuation, and paragraphs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1"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Make sure that in your writing you have more than one sentence that uses two adjectives before a noun.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1"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Remember to use a comma separate the adjectives because they are in a list.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1"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•check and edit your writing when you have finished.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400" b="0" i="1"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endParaRPr>
          </a:p>
          <a:p>
            <a:r>
              <a:rPr lang="en-AU" sz="1400" b="1" i="0" u="none" strike="noStrike" kern="1200" baseline="0" dirty="0" smtClean="0">
                <a:solidFill>
                  <a:schemeClr val="tx1"/>
                </a:solidFill>
                <a:latin typeface="+mn-lt"/>
                <a:ea typeface="+mn-ea"/>
                <a:cs typeface="+mn-cs"/>
              </a:rPr>
              <a:t>Click on the PDF to access worksheets for students.</a:t>
            </a:r>
          </a:p>
          <a:p>
            <a:pPr fontAlgn="t"/>
            <a:endParaRPr lang="en-AU" sz="1400" b="1" i="0" kern="1200" dirty="0" smtClean="0">
              <a:solidFill>
                <a:schemeClr val="tx1"/>
              </a:solidFill>
              <a:effectLst/>
              <a:latin typeface="+mn-lt"/>
              <a:ea typeface="+mn-ea"/>
              <a:cs typeface="+mn-cs"/>
            </a:endParaRPr>
          </a:p>
          <a:p>
            <a:pPr fontAlgn="t"/>
            <a:r>
              <a:rPr lang="en-AU" sz="1400" b="1" i="0" kern="1200" dirty="0" smtClean="0">
                <a:solidFill>
                  <a:schemeClr val="tx1"/>
                </a:solidFill>
                <a:effectLst/>
                <a:latin typeface="+mn-lt"/>
                <a:ea typeface="+mn-ea"/>
                <a:cs typeface="+mn-cs"/>
              </a:rPr>
              <a:t>Criteria for assessing learning</a:t>
            </a:r>
          </a:p>
          <a:p>
            <a:r>
              <a:rPr lang="en-AU" sz="1400" b="0" i="0" kern="1200" dirty="0" smtClean="0">
                <a:solidFill>
                  <a:schemeClr val="tx1"/>
                </a:solidFill>
                <a:effectLst/>
                <a:latin typeface="+mn-lt"/>
                <a:ea typeface="+mn-ea"/>
                <a:cs typeface="+mn-cs"/>
              </a:rPr>
              <a:t>(These criteria would normally be communicated to students with the activity.)</a:t>
            </a:r>
            <a:br>
              <a:rPr lang="en-AU" sz="1400" b="0" i="0" kern="1200" dirty="0" smtClean="0">
                <a:solidFill>
                  <a:schemeClr val="tx1"/>
                </a:solidFill>
                <a:effectLst/>
                <a:latin typeface="+mn-lt"/>
                <a:ea typeface="+mn-ea"/>
                <a:cs typeface="+mn-cs"/>
              </a:rPr>
            </a:br>
            <a:r>
              <a:rPr lang="en-AU" sz="1400" b="0" i="0" kern="1200" dirty="0" smtClean="0">
                <a:solidFill>
                  <a:schemeClr val="tx1"/>
                </a:solidFill>
                <a:effectLst/>
                <a:latin typeface="+mn-lt"/>
                <a:ea typeface="+mn-ea"/>
                <a:cs typeface="+mn-cs"/>
              </a:rPr>
              <a:t>Students will be assessed on their ability to:</a:t>
            </a:r>
          </a:p>
          <a:p>
            <a:r>
              <a:rPr lang="en-AU" sz="1400" b="0" i="0" kern="1200" dirty="0" smtClean="0">
                <a:solidFill>
                  <a:schemeClr val="tx1"/>
                </a:solidFill>
                <a:effectLst/>
                <a:latin typeface="+mn-lt"/>
                <a:ea typeface="+mn-ea"/>
                <a:cs typeface="+mn-cs"/>
              </a:rPr>
              <a:t>Plan, draft and edit their own writing</a:t>
            </a:r>
          </a:p>
          <a:p>
            <a:r>
              <a:rPr lang="en-AU" sz="1400" b="0" i="0" kern="1200" dirty="0" smtClean="0">
                <a:solidFill>
                  <a:schemeClr val="tx1"/>
                </a:solidFill>
                <a:effectLst/>
                <a:latin typeface="+mn-lt"/>
                <a:ea typeface="+mn-ea"/>
                <a:cs typeface="+mn-cs"/>
              </a:rPr>
              <a:t>Use written language features and conventions appropriate to a narrative text</a:t>
            </a:r>
          </a:p>
          <a:p>
            <a:r>
              <a:rPr lang="en-AU" sz="1400" b="0" i="0" kern="1200" dirty="0" smtClean="0">
                <a:solidFill>
                  <a:schemeClr val="tx1"/>
                </a:solidFill>
                <a:effectLst/>
                <a:latin typeface="+mn-lt"/>
                <a:ea typeface="+mn-ea"/>
                <a:cs typeface="+mn-cs"/>
              </a:rPr>
              <a:t>Use a variety of verbs, adjectives and conjunctions</a:t>
            </a:r>
          </a:p>
          <a:p>
            <a:r>
              <a:rPr lang="en-AU" sz="1400" b="0" i="0" kern="1200" dirty="0" smtClean="0">
                <a:solidFill>
                  <a:schemeClr val="tx1"/>
                </a:solidFill>
                <a:effectLst/>
                <a:latin typeface="+mn-lt"/>
                <a:ea typeface="+mn-ea"/>
                <a:cs typeface="+mn-cs"/>
              </a:rPr>
              <a:t>Use a multi-strategy approach to spelling.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400" b="1" i="1"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fld id="{C720BF8B-12FC-4B6B-AA65-27CF2D1D7057}" type="slidenum">
              <a:rPr lang="en-AU" smtClean="0"/>
              <a:t>7</a:t>
            </a:fld>
            <a:endParaRPr lang="en-AU"/>
          </a:p>
        </p:txBody>
      </p:sp>
    </p:spTree>
    <p:extLst>
      <p:ext uri="{BB962C8B-B14F-4D97-AF65-F5344CB8AC3E}">
        <p14:creationId xmlns:p14="http://schemas.microsoft.com/office/powerpoint/2010/main" val="35911165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Remember to:</a:t>
            </a:r>
            <a:endParaRPr kumimoji="0" lang="en-AU" sz="1400" b="0"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•plan your story before you start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•write in sentences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•pay attention to the words you choose, your spelling and punctuation, and paragraphs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1" i="1"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Conversation Rules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1" u="none" strike="noStrike" kern="1200" cap="none" spc="0" normalizeH="0" baseline="0" noProof="0" dirty="0" smtClean="0">
                <a:ln>
                  <a:noFill/>
                </a:ln>
                <a:solidFill>
                  <a:schemeClr val="accent3">
                    <a:lumMod val="75000"/>
                  </a:schemeClr>
                </a:solidFill>
                <a:effectLst/>
                <a:uLnTx/>
                <a:uFillTx/>
                <a:latin typeface="Century Gothic" panose="020B0502020202020204" pitchFamily="34" charset="0"/>
                <a:ea typeface="+mn-ea"/>
                <a:cs typeface="+mn-cs"/>
              </a:rPr>
              <a:t>Use a comma to start a speaker’s words. Example -- Katy said, “I love ice cream!”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1" u="none" strike="noStrike" kern="1200" cap="none" spc="0" normalizeH="0" baseline="0" noProof="0" dirty="0" smtClean="0">
                <a:ln>
                  <a:noFill/>
                </a:ln>
                <a:solidFill>
                  <a:schemeClr val="accent3">
                    <a:lumMod val="75000"/>
                  </a:schemeClr>
                </a:solidFill>
                <a:effectLst/>
                <a:uLnTx/>
                <a:uFillTx/>
                <a:latin typeface="Century Gothic" panose="020B0502020202020204" pitchFamily="34" charset="0"/>
                <a:ea typeface="+mn-ea"/>
                <a:cs typeface="+mn-cs"/>
              </a:rPr>
              <a:t>Use quotation marks before and after a speaker’s words. Example -- “I scored a goal,” said Tommy.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1" u="none" strike="noStrike" kern="1200" cap="none" spc="0" normalizeH="0" baseline="0" noProof="0" dirty="0" smtClean="0">
                <a:ln>
                  <a:noFill/>
                </a:ln>
                <a:solidFill>
                  <a:schemeClr val="accent3">
                    <a:lumMod val="75000"/>
                  </a:schemeClr>
                </a:solidFill>
                <a:effectLst/>
                <a:uLnTx/>
                <a:uFillTx/>
                <a:latin typeface="Century Gothic" panose="020B0502020202020204" pitchFamily="34" charset="0"/>
                <a:ea typeface="+mn-ea"/>
                <a:cs typeface="+mn-cs"/>
              </a:rPr>
              <a:t>Use capital letters for a speaker’s first word. Example -- Mr. Jones said, “Look at this giant pumpkin.”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1" u="none" strike="noStrike" kern="1200" cap="none" spc="0" normalizeH="0" baseline="0" noProof="0" dirty="0" smtClean="0">
                <a:ln>
                  <a:noFill/>
                </a:ln>
                <a:solidFill>
                  <a:schemeClr val="accent3">
                    <a:lumMod val="75000"/>
                  </a:schemeClr>
                </a:solidFill>
                <a:effectLst/>
                <a:uLnTx/>
                <a:uFillTx/>
                <a:latin typeface="Century Gothic" panose="020B0502020202020204" pitchFamily="34" charset="0"/>
                <a:ea typeface="+mn-ea"/>
                <a:cs typeface="+mn-cs"/>
              </a:rPr>
              <a:t>Start a new paragraph every time a new person speaks.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1" u="none" strike="noStrike" kern="1200" cap="none" spc="0" normalizeH="0" baseline="0" noProof="0" dirty="0" smtClean="0">
                <a:ln>
                  <a:noFill/>
                </a:ln>
                <a:solidFill>
                  <a:schemeClr val="accent3">
                    <a:lumMod val="75000"/>
                  </a:schemeClr>
                </a:solidFill>
                <a:effectLst/>
                <a:uLnTx/>
                <a:uFillTx/>
                <a:latin typeface="Century Gothic" panose="020B0502020202020204" pitchFamily="34" charset="0"/>
                <a:ea typeface="+mn-ea"/>
                <a:cs typeface="+mn-cs"/>
              </a:rPr>
              <a:t>Example -- “Mom! Where is my backpack?” said Billy.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1" u="none" strike="noStrike" kern="1200" cap="none" spc="0" normalizeH="0" baseline="0" noProof="0" dirty="0" smtClean="0">
                <a:ln>
                  <a:noFill/>
                </a:ln>
                <a:solidFill>
                  <a:schemeClr val="accent3">
                    <a:lumMod val="75000"/>
                  </a:schemeClr>
                </a:solidFill>
                <a:effectLst/>
                <a:uLnTx/>
                <a:uFillTx/>
                <a:latin typeface="Century Gothic" panose="020B0502020202020204" pitchFamily="34" charset="0"/>
                <a:ea typeface="+mn-ea"/>
                <a:cs typeface="+mn-cs"/>
              </a:rPr>
              <a:t> Mom replied, “It’s still in the car.”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1" u="none" strike="noStrike" kern="1200" cap="none" spc="0" normalizeH="0" baseline="0" noProof="0" dirty="0" smtClean="0">
                <a:ln>
                  <a:noFill/>
                </a:ln>
                <a:solidFill>
                  <a:schemeClr val="accent3">
                    <a:lumMod val="75000"/>
                  </a:schemeClr>
                </a:solidFill>
                <a:effectLst/>
                <a:uLnTx/>
                <a:uFillTx/>
                <a:latin typeface="Century Gothic" panose="020B0502020202020204" pitchFamily="34" charset="0"/>
                <a:ea typeface="+mn-ea"/>
                <a:cs typeface="+mn-cs"/>
              </a:rPr>
              <a:t> “Can you get it for me?” yelled Billy.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1" u="none" strike="noStrike" kern="1200" cap="none" spc="0" normalizeH="0" baseline="0" noProof="0" dirty="0" smtClean="0">
                <a:ln>
                  <a:noFill/>
                </a:ln>
                <a:solidFill>
                  <a:schemeClr val="accent3">
                    <a:lumMod val="75000"/>
                  </a:schemeClr>
                </a:solidFill>
                <a:effectLst/>
                <a:uLnTx/>
                <a:uFillTx/>
                <a:latin typeface="Century Gothic" panose="020B0502020202020204" pitchFamily="34" charset="0"/>
                <a:ea typeface="+mn-ea"/>
                <a:cs typeface="+mn-cs"/>
              </a:rPr>
              <a:t> “No!” shouted Mom. “I’m making dinner.”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1" u="none" strike="noStrike" kern="1200" cap="none" spc="0" normalizeH="0" baseline="0" noProof="0" dirty="0" smtClean="0">
                <a:ln>
                  <a:noFill/>
                </a:ln>
                <a:solidFill>
                  <a:schemeClr val="accent3">
                    <a:lumMod val="75000"/>
                  </a:schemeClr>
                </a:solidFill>
                <a:effectLst/>
                <a:uLnTx/>
                <a:uFillTx/>
                <a:latin typeface="Century Gothic" panose="020B0502020202020204" pitchFamily="34" charset="0"/>
                <a:ea typeface="+mn-ea"/>
                <a:cs typeface="+mn-cs"/>
              </a:rPr>
              <a:t>Place the punctuation inside the quotation marks.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1400" b="0"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•check and edit your writing when you have finished.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AU" sz="1400" b="0"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AU" sz="1400" b="1" i="0" u="none" strike="noStrike" kern="1200" baseline="0" dirty="0" smtClean="0">
                <a:solidFill>
                  <a:schemeClr val="tx1"/>
                </a:solidFill>
                <a:latin typeface="+mn-lt"/>
                <a:ea typeface="+mn-ea"/>
                <a:cs typeface="+mn-cs"/>
              </a:rPr>
              <a:t>Click on the PDF to access worksheets for students.</a:t>
            </a:r>
          </a:p>
          <a:p>
            <a:pPr fontAlgn="t"/>
            <a:endParaRPr lang="en-AU" sz="1400" b="1" i="0" kern="1200" dirty="0" smtClean="0">
              <a:solidFill>
                <a:schemeClr val="tx1"/>
              </a:solidFill>
              <a:effectLst/>
              <a:latin typeface="+mn-lt"/>
              <a:ea typeface="+mn-ea"/>
              <a:cs typeface="+mn-cs"/>
            </a:endParaRPr>
          </a:p>
          <a:p>
            <a:pPr fontAlgn="t"/>
            <a:r>
              <a:rPr lang="en-AU" sz="1400" b="1" i="0" kern="1200" dirty="0" smtClean="0">
                <a:solidFill>
                  <a:schemeClr val="tx1"/>
                </a:solidFill>
                <a:effectLst/>
                <a:latin typeface="+mn-lt"/>
                <a:ea typeface="+mn-ea"/>
                <a:cs typeface="+mn-cs"/>
              </a:rPr>
              <a:t>Criteria for assessing learning</a:t>
            </a:r>
          </a:p>
          <a:p>
            <a:r>
              <a:rPr lang="en-AU" sz="1400" b="0" i="0" kern="1200" dirty="0" smtClean="0">
                <a:solidFill>
                  <a:schemeClr val="tx1"/>
                </a:solidFill>
                <a:effectLst/>
                <a:latin typeface="+mn-lt"/>
                <a:ea typeface="+mn-ea"/>
                <a:cs typeface="+mn-cs"/>
              </a:rPr>
              <a:t>(These criteria would normally be communicated to students with the activity.)</a:t>
            </a:r>
            <a:br>
              <a:rPr lang="en-AU" sz="1400" b="0" i="0" kern="1200" dirty="0" smtClean="0">
                <a:solidFill>
                  <a:schemeClr val="tx1"/>
                </a:solidFill>
                <a:effectLst/>
                <a:latin typeface="+mn-lt"/>
                <a:ea typeface="+mn-ea"/>
                <a:cs typeface="+mn-cs"/>
              </a:rPr>
            </a:br>
            <a:r>
              <a:rPr lang="en-AU" sz="1400" b="0" i="0" kern="1200" dirty="0" smtClean="0">
                <a:solidFill>
                  <a:schemeClr val="tx1"/>
                </a:solidFill>
                <a:effectLst/>
                <a:latin typeface="+mn-lt"/>
                <a:ea typeface="+mn-ea"/>
                <a:cs typeface="+mn-cs"/>
              </a:rPr>
              <a:t>Students will be assessed on their ability to:</a:t>
            </a:r>
          </a:p>
          <a:p>
            <a:r>
              <a:rPr lang="en-AU" sz="1400" b="0" i="0" kern="1200" dirty="0" smtClean="0">
                <a:solidFill>
                  <a:schemeClr val="tx1"/>
                </a:solidFill>
                <a:effectLst/>
                <a:latin typeface="+mn-lt"/>
                <a:ea typeface="+mn-ea"/>
                <a:cs typeface="+mn-cs"/>
              </a:rPr>
              <a:t>Plan, draft and edit their own writing</a:t>
            </a:r>
          </a:p>
          <a:p>
            <a:r>
              <a:rPr lang="en-AU" sz="1400" b="0" i="0" kern="1200" dirty="0" smtClean="0">
                <a:solidFill>
                  <a:schemeClr val="tx1"/>
                </a:solidFill>
                <a:effectLst/>
                <a:latin typeface="+mn-lt"/>
                <a:ea typeface="+mn-ea"/>
                <a:cs typeface="+mn-cs"/>
              </a:rPr>
              <a:t>Use written language features and conventions appropriate to a narrative text</a:t>
            </a:r>
          </a:p>
          <a:p>
            <a:r>
              <a:rPr lang="en-AU" sz="1400" b="0" i="0" kern="1200" dirty="0" smtClean="0">
                <a:solidFill>
                  <a:schemeClr val="tx1"/>
                </a:solidFill>
                <a:effectLst/>
                <a:latin typeface="+mn-lt"/>
                <a:ea typeface="+mn-ea"/>
                <a:cs typeface="+mn-cs"/>
              </a:rPr>
              <a:t>Use a variety of verbs, adjectives and conjunctions</a:t>
            </a:r>
          </a:p>
          <a:p>
            <a:r>
              <a:rPr lang="en-AU" sz="1400" b="0" i="0" kern="1200" dirty="0" smtClean="0">
                <a:solidFill>
                  <a:schemeClr val="tx1"/>
                </a:solidFill>
                <a:effectLst/>
                <a:latin typeface="+mn-lt"/>
                <a:ea typeface="+mn-ea"/>
                <a:cs typeface="+mn-cs"/>
              </a:rPr>
              <a:t>Use a multi-strategy approach to spelling.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AU" sz="1400" b="0"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fld id="{C720BF8B-12FC-4B6B-AA65-27CF2D1D7057}" type="slidenum">
              <a:rPr lang="en-AU" smtClean="0"/>
              <a:t>8</a:t>
            </a:fld>
            <a:endParaRPr lang="en-AU"/>
          </a:p>
        </p:txBody>
      </p:sp>
    </p:spTree>
    <p:extLst>
      <p:ext uri="{BB962C8B-B14F-4D97-AF65-F5344CB8AC3E}">
        <p14:creationId xmlns:p14="http://schemas.microsoft.com/office/powerpoint/2010/main" val="30332973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1" i="1"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Remember to:</a:t>
            </a:r>
            <a:endParaRPr kumimoji="0" lang="en-AU" sz="1400" b="0" i="1"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1"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•plan your story before you start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1"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•write in sentences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1"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•pay attention to the words you choose, your spelling and punctuation, and paragraphs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1"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Make sure that in your writing you have more than one sentence that uses two adjectives before a noun.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1"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Remember to use a comma separate the adjectives because they are in a list.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1"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•check and edit your writing when you have finished.</a:t>
            </a:r>
          </a:p>
          <a:p>
            <a:r>
              <a:rPr lang="en-AU" sz="1200" b="1" i="0" u="none" strike="noStrike" kern="1200" baseline="0" dirty="0" smtClean="0">
                <a:solidFill>
                  <a:schemeClr val="tx1"/>
                </a:solidFill>
                <a:latin typeface="+mn-lt"/>
                <a:ea typeface="+mn-ea"/>
                <a:cs typeface="+mn-cs"/>
              </a:rPr>
              <a:t>Click on the PDF to access worksheets for students.</a:t>
            </a:r>
          </a:p>
          <a:p>
            <a:pPr fontAlgn="t"/>
            <a:endParaRPr lang="en-AU" sz="1200" b="1" i="0" kern="1200" dirty="0" smtClean="0">
              <a:solidFill>
                <a:schemeClr val="tx1"/>
              </a:solidFill>
              <a:effectLst/>
              <a:latin typeface="+mn-lt"/>
              <a:ea typeface="+mn-ea"/>
              <a:cs typeface="+mn-cs"/>
            </a:endParaRPr>
          </a:p>
          <a:p>
            <a:pPr fontAlgn="t"/>
            <a:r>
              <a:rPr lang="en-AU" sz="1200" b="1" i="0" kern="1200" dirty="0" smtClean="0">
                <a:solidFill>
                  <a:schemeClr val="tx1"/>
                </a:solidFill>
                <a:effectLst/>
                <a:latin typeface="+mn-lt"/>
                <a:ea typeface="+mn-ea"/>
                <a:cs typeface="+mn-cs"/>
              </a:rPr>
              <a:t>Criteria for assessing learning</a:t>
            </a:r>
          </a:p>
          <a:p>
            <a:r>
              <a:rPr lang="en-AU" sz="1200" b="0" i="0" kern="1200" dirty="0" smtClean="0">
                <a:solidFill>
                  <a:schemeClr val="tx1"/>
                </a:solidFill>
                <a:effectLst/>
                <a:latin typeface="+mn-lt"/>
                <a:ea typeface="+mn-ea"/>
                <a:cs typeface="+mn-cs"/>
              </a:rPr>
              <a:t>(These criteria would normally be communicated to students with the activity.)</a:t>
            </a:r>
            <a:br>
              <a:rPr lang="en-AU" sz="1200" b="0" i="0" kern="1200" dirty="0" smtClean="0">
                <a:solidFill>
                  <a:schemeClr val="tx1"/>
                </a:solidFill>
                <a:effectLst/>
                <a:latin typeface="+mn-lt"/>
                <a:ea typeface="+mn-ea"/>
                <a:cs typeface="+mn-cs"/>
              </a:rPr>
            </a:br>
            <a:r>
              <a:rPr lang="en-AU" sz="1200" b="0" i="0" kern="1200" dirty="0" smtClean="0">
                <a:solidFill>
                  <a:schemeClr val="tx1"/>
                </a:solidFill>
                <a:effectLst/>
                <a:latin typeface="+mn-lt"/>
                <a:ea typeface="+mn-ea"/>
                <a:cs typeface="+mn-cs"/>
              </a:rPr>
              <a:t>Students will be assessed on their ability to:</a:t>
            </a:r>
          </a:p>
          <a:p>
            <a:r>
              <a:rPr lang="en-AU" sz="1200" b="0" i="0" kern="1200" dirty="0" smtClean="0">
                <a:solidFill>
                  <a:schemeClr val="tx1"/>
                </a:solidFill>
                <a:effectLst/>
                <a:latin typeface="+mn-lt"/>
                <a:ea typeface="+mn-ea"/>
                <a:cs typeface="+mn-cs"/>
              </a:rPr>
              <a:t>Plan, draft and edit their own writing</a:t>
            </a:r>
          </a:p>
          <a:p>
            <a:r>
              <a:rPr lang="en-AU" sz="1200" b="0" i="0" kern="1200" dirty="0" smtClean="0">
                <a:solidFill>
                  <a:schemeClr val="tx1"/>
                </a:solidFill>
                <a:effectLst/>
                <a:latin typeface="+mn-lt"/>
                <a:ea typeface="+mn-ea"/>
                <a:cs typeface="+mn-cs"/>
              </a:rPr>
              <a:t>Use written language features and conventions appropriate to a narrative text</a:t>
            </a:r>
          </a:p>
          <a:p>
            <a:r>
              <a:rPr lang="en-AU" sz="1200" b="0" i="0" kern="1200" dirty="0" smtClean="0">
                <a:solidFill>
                  <a:schemeClr val="tx1"/>
                </a:solidFill>
                <a:effectLst/>
                <a:latin typeface="+mn-lt"/>
                <a:ea typeface="+mn-ea"/>
                <a:cs typeface="+mn-cs"/>
              </a:rPr>
              <a:t>Use a variety of verbs, adjectives and conjunctions</a:t>
            </a:r>
          </a:p>
          <a:p>
            <a:r>
              <a:rPr lang="en-AU" sz="1200" b="0" i="0" kern="1200" dirty="0" smtClean="0">
                <a:solidFill>
                  <a:schemeClr val="tx1"/>
                </a:solidFill>
                <a:effectLst/>
                <a:latin typeface="+mn-lt"/>
                <a:ea typeface="+mn-ea"/>
                <a:cs typeface="+mn-cs"/>
              </a:rPr>
              <a:t>Use a multi-strategy approach to spelling.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400" b="0"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fld id="{C720BF8B-12FC-4B6B-AA65-27CF2D1D7057}" type="slidenum">
              <a:rPr lang="en-AU" smtClean="0"/>
              <a:t>9</a:t>
            </a:fld>
            <a:endParaRPr lang="en-AU"/>
          </a:p>
        </p:txBody>
      </p:sp>
    </p:spTree>
    <p:extLst>
      <p:ext uri="{BB962C8B-B14F-4D97-AF65-F5344CB8AC3E}">
        <p14:creationId xmlns:p14="http://schemas.microsoft.com/office/powerpoint/2010/main" val="32158541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dirty="0"/>
              <a:pPr/>
              <a:t>7/13/2015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dirty="0"/>
              <a:pPr/>
              <a:t>‹#›</a:t>
            </a:fld>
            <a:endParaRPr lang="en-US" dirty="0"/>
          </a:p>
        </p:txBody>
      </p:sp>
    </p:spTree>
    <p:extLst>
      <p:ext uri="{BB962C8B-B14F-4D97-AF65-F5344CB8AC3E}">
        <p14:creationId xmlns:p14="http://schemas.microsoft.com/office/powerpoint/2010/main" val="757074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8199E1-D2E1-4B0A-A79C-6340EBA1F0C1}" type="datetimeFigureOut">
              <a:rPr lang="en-AU" smtClean="0"/>
              <a:t>13/07/2015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A9698BA1-3B0D-429C-82C8-EFA4E97B4444}" type="slidenum">
              <a:rPr lang="en-AU" smtClean="0"/>
              <a:t>‹#›</a:t>
            </a:fld>
            <a:endParaRPr lang="en-AU"/>
          </a:p>
        </p:txBody>
      </p:sp>
    </p:spTree>
    <p:extLst>
      <p:ext uri="{BB962C8B-B14F-4D97-AF65-F5344CB8AC3E}">
        <p14:creationId xmlns:p14="http://schemas.microsoft.com/office/powerpoint/2010/main" val="23422692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8199E1-D2E1-4B0A-A79C-6340EBA1F0C1}" type="datetimeFigureOut">
              <a:rPr lang="en-AU" smtClean="0"/>
              <a:t>13/07/2015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A9698BA1-3B0D-429C-82C8-EFA4E97B4444}" type="slidenum">
              <a:rPr lang="en-AU" smtClean="0"/>
              <a:t>‹#›</a:t>
            </a:fld>
            <a:endParaRPr lang="en-AU"/>
          </a:p>
        </p:txBody>
      </p:sp>
    </p:spTree>
    <p:extLst>
      <p:ext uri="{BB962C8B-B14F-4D97-AF65-F5344CB8AC3E}">
        <p14:creationId xmlns:p14="http://schemas.microsoft.com/office/powerpoint/2010/main" val="9760849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8199E1-D2E1-4B0A-A79C-6340EBA1F0C1}" type="datetimeFigureOut">
              <a:rPr lang="en-AU" smtClean="0"/>
              <a:t>13/07/2015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A9698BA1-3B0D-429C-82C8-EFA4E97B4444}" type="slidenum">
              <a:rPr lang="en-AU" smtClean="0"/>
              <a:t>‹#›</a:t>
            </a:fld>
            <a:endParaRPr lang="en-AU"/>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8167360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8199E1-D2E1-4B0A-A79C-6340EBA1F0C1}" type="datetimeFigureOut">
              <a:rPr lang="en-AU" smtClean="0"/>
              <a:t>13/07/2015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A9698BA1-3B0D-429C-82C8-EFA4E97B4444}" type="slidenum">
              <a:rPr lang="en-AU" smtClean="0"/>
              <a:t>‹#›</a:t>
            </a:fld>
            <a:endParaRPr lang="en-AU"/>
          </a:p>
        </p:txBody>
      </p:sp>
    </p:spTree>
    <p:extLst>
      <p:ext uri="{BB962C8B-B14F-4D97-AF65-F5344CB8AC3E}">
        <p14:creationId xmlns:p14="http://schemas.microsoft.com/office/powerpoint/2010/main" val="20050321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838199E1-D2E1-4B0A-A79C-6340EBA1F0C1}" type="datetimeFigureOut">
              <a:rPr lang="en-AU" smtClean="0"/>
              <a:t>13/07/2015</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A9698BA1-3B0D-429C-82C8-EFA4E97B4444}" type="slidenum">
              <a:rPr lang="en-AU" smtClean="0"/>
              <a:t>‹#›</a:t>
            </a:fld>
            <a:endParaRPr lang="en-AU"/>
          </a:p>
        </p:txBody>
      </p:sp>
    </p:spTree>
    <p:extLst>
      <p:ext uri="{BB962C8B-B14F-4D97-AF65-F5344CB8AC3E}">
        <p14:creationId xmlns:p14="http://schemas.microsoft.com/office/powerpoint/2010/main" val="25746647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838199E1-D2E1-4B0A-A79C-6340EBA1F0C1}" type="datetimeFigureOut">
              <a:rPr lang="en-AU" smtClean="0"/>
              <a:t>13/07/2015</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A9698BA1-3B0D-429C-82C8-EFA4E97B4444}" type="slidenum">
              <a:rPr lang="en-AU" smtClean="0"/>
              <a:t>‹#›</a:t>
            </a:fld>
            <a:endParaRPr lang="en-AU"/>
          </a:p>
        </p:txBody>
      </p:sp>
    </p:spTree>
    <p:extLst>
      <p:ext uri="{BB962C8B-B14F-4D97-AF65-F5344CB8AC3E}">
        <p14:creationId xmlns:p14="http://schemas.microsoft.com/office/powerpoint/2010/main" val="10784674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38199E1-D2E1-4B0A-A79C-6340EBA1F0C1}" type="datetimeFigureOut">
              <a:rPr lang="en-AU" smtClean="0"/>
              <a:t>13/07/2015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9698BA1-3B0D-429C-82C8-EFA4E97B4444}" type="slidenum">
              <a:rPr lang="en-AU" smtClean="0"/>
              <a:t>‹#›</a:t>
            </a:fld>
            <a:endParaRPr lang="en-AU"/>
          </a:p>
        </p:txBody>
      </p:sp>
    </p:spTree>
    <p:extLst>
      <p:ext uri="{BB962C8B-B14F-4D97-AF65-F5344CB8AC3E}">
        <p14:creationId xmlns:p14="http://schemas.microsoft.com/office/powerpoint/2010/main" val="3171207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dirty="0"/>
              <a:pPr/>
              <a:t>7/13/2015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dirty="0"/>
              <a:pPr/>
              <a:t>‹#›</a:t>
            </a:fld>
            <a:endParaRPr lang="en-US" dirty="0"/>
          </a:p>
        </p:txBody>
      </p:sp>
    </p:spTree>
    <p:extLst>
      <p:ext uri="{BB962C8B-B14F-4D97-AF65-F5344CB8AC3E}">
        <p14:creationId xmlns:p14="http://schemas.microsoft.com/office/powerpoint/2010/main" val="3815319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38199E1-D2E1-4B0A-A79C-6340EBA1F0C1}" type="datetimeFigureOut">
              <a:rPr lang="en-AU" smtClean="0"/>
              <a:t>13/07/2015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9698BA1-3B0D-429C-82C8-EFA4E97B4444}" type="slidenum">
              <a:rPr lang="en-AU" smtClean="0"/>
              <a:t>‹#›</a:t>
            </a:fld>
            <a:endParaRPr lang="en-AU"/>
          </a:p>
        </p:txBody>
      </p:sp>
    </p:spTree>
    <p:extLst>
      <p:ext uri="{BB962C8B-B14F-4D97-AF65-F5344CB8AC3E}">
        <p14:creationId xmlns:p14="http://schemas.microsoft.com/office/powerpoint/2010/main" val="4200360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E36636D-D922-432D-A958-524484B5923D}" type="datetimeFigureOut">
              <a:rPr lang="en-US" dirty="0"/>
              <a:pPr/>
              <a:t>7/13/2015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dirty="0"/>
              <a:pPr/>
              <a:t>‹#›</a:t>
            </a:fld>
            <a:endParaRPr lang="en-US" dirty="0"/>
          </a:p>
        </p:txBody>
      </p:sp>
    </p:spTree>
    <p:extLst>
      <p:ext uri="{BB962C8B-B14F-4D97-AF65-F5344CB8AC3E}">
        <p14:creationId xmlns:p14="http://schemas.microsoft.com/office/powerpoint/2010/main" val="2734479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38199E1-D2E1-4B0A-A79C-6340EBA1F0C1}" type="datetimeFigureOut">
              <a:rPr lang="en-AU" smtClean="0"/>
              <a:t>13/07/2015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A9698BA1-3B0D-429C-82C8-EFA4E97B4444}" type="slidenum">
              <a:rPr lang="en-AU" smtClean="0"/>
              <a:t>‹#›</a:t>
            </a:fld>
            <a:endParaRPr lang="en-AU"/>
          </a:p>
        </p:txBody>
      </p:sp>
    </p:spTree>
    <p:extLst>
      <p:ext uri="{BB962C8B-B14F-4D97-AF65-F5344CB8AC3E}">
        <p14:creationId xmlns:p14="http://schemas.microsoft.com/office/powerpoint/2010/main" val="3489639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38199E1-D2E1-4B0A-A79C-6340EBA1F0C1}" type="datetimeFigureOut">
              <a:rPr lang="en-AU" smtClean="0"/>
              <a:t>13/07/2015</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A9698BA1-3B0D-429C-82C8-EFA4E97B4444}" type="slidenum">
              <a:rPr lang="en-AU" smtClean="0"/>
              <a:t>‹#›</a:t>
            </a:fld>
            <a:endParaRPr lang="en-AU"/>
          </a:p>
        </p:txBody>
      </p:sp>
    </p:spTree>
    <p:extLst>
      <p:ext uri="{BB962C8B-B14F-4D97-AF65-F5344CB8AC3E}">
        <p14:creationId xmlns:p14="http://schemas.microsoft.com/office/powerpoint/2010/main" val="217040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38199E1-D2E1-4B0A-A79C-6340EBA1F0C1}" type="datetimeFigureOut">
              <a:rPr lang="en-AU" smtClean="0"/>
              <a:t>13/07/2015</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A9698BA1-3B0D-429C-82C8-EFA4E97B4444}" type="slidenum">
              <a:rPr lang="en-AU" smtClean="0"/>
              <a:t>‹#›</a:t>
            </a:fld>
            <a:endParaRPr lang="en-AU"/>
          </a:p>
        </p:txBody>
      </p:sp>
    </p:spTree>
    <p:extLst>
      <p:ext uri="{BB962C8B-B14F-4D97-AF65-F5344CB8AC3E}">
        <p14:creationId xmlns:p14="http://schemas.microsoft.com/office/powerpoint/2010/main" val="2897275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8199E1-D2E1-4B0A-A79C-6340EBA1F0C1}" type="datetimeFigureOut">
              <a:rPr lang="en-AU" smtClean="0"/>
              <a:t>13/07/2015</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A9698BA1-3B0D-429C-82C8-EFA4E97B4444}" type="slidenum">
              <a:rPr lang="en-AU" smtClean="0"/>
              <a:t>‹#›</a:t>
            </a:fld>
            <a:endParaRPr lang="en-AU"/>
          </a:p>
        </p:txBody>
      </p:sp>
    </p:spTree>
    <p:extLst>
      <p:ext uri="{BB962C8B-B14F-4D97-AF65-F5344CB8AC3E}">
        <p14:creationId xmlns:p14="http://schemas.microsoft.com/office/powerpoint/2010/main" val="2847035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8199E1-D2E1-4B0A-A79C-6340EBA1F0C1}" type="datetimeFigureOut">
              <a:rPr lang="en-AU" smtClean="0"/>
              <a:t>13/07/2015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A9698BA1-3B0D-429C-82C8-EFA4E97B4444}" type="slidenum">
              <a:rPr lang="en-AU" smtClean="0"/>
              <a:t>‹#›</a:t>
            </a:fld>
            <a:endParaRPr lang="en-AU"/>
          </a:p>
        </p:txBody>
      </p:sp>
    </p:spTree>
    <p:extLst>
      <p:ext uri="{BB962C8B-B14F-4D97-AF65-F5344CB8AC3E}">
        <p14:creationId xmlns:p14="http://schemas.microsoft.com/office/powerpoint/2010/main" val="4139527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36636D-D922-432D-A958-524484B5923D}" type="datetimeFigureOut">
              <a:rPr lang="en-US" dirty="0"/>
              <a:pPr/>
              <a:t>7/13/2015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en-US" dirty="0"/>
              <a:pPr/>
              <a:t>‹#›</a:t>
            </a:fld>
            <a:endParaRPr lang="en-US" dirty="0"/>
          </a:p>
        </p:txBody>
      </p:sp>
    </p:spTree>
    <p:extLst>
      <p:ext uri="{BB962C8B-B14F-4D97-AF65-F5344CB8AC3E}">
        <p14:creationId xmlns:p14="http://schemas.microsoft.com/office/powerpoint/2010/main" val="3221700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838199E1-D2E1-4B0A-A79C-6340EBA1F0C1}" type="datetimeFigureOut">
              <a:rPr lang="en-AU" smtClean="0"/>
              <a:t>13/07/2015</a:t>
            </a:fld>
            <a:endParaRPr lang="en-AU"/>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AU"/>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A9698BA1-3B0D-429C-82C8-EFA4E97B4444}" type="slidenum">
              <a:rPr lang="en-AU" smtClean="0"/>
              <a:t>‹#›</a:t>
            </a:fld>
            <a:endParaRPr lang="en-AU"/>
          </a:p>
        </p:txBody>
      </p:sp>
    </p:spTree>
    <p:extLst>
      <p:ext uri="{BB962C8B-B14F-4D97-AF65-F5344CB8AC3E}">
        <p14:creationId xmlns:p14="http://schemas.microsoft.com/office/powerpoint/2010/main" val="1261428200"/>
      </p:ext>
    </p:extLst>
  </p:cSld>
  <p:clrMap bg1="dk1" tx1="lt1" bg2="dk2" tx2="lt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 id="2147483831" r:id="rId15"/>
    <p:sldLayoutId id="2147483832" r:id="rId16"/>
    <p:sldLayoutId id="2147483833"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ext>
  </p:extLst>
</p:sldMaster>
</file>

<file path=ppt/slides/_rels/slide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1.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8.png"/><Relationship Id="rId5" Type="http://schemas.openxmlformats.org/officeDocument/2006/relationships/hyperlink" Target="https://lendmeyourliteracy.com/picture-of-the-day-thursday-2nd-july/" TargetMode="External"/><Relationship Id="rId4" Type="http://schemas.openxmlformats.org/officeDocument/2006/relationships/image" Target="../media/image7.png"/><Relationship Id="rId9" Type="http://schemas.openxmlformats.org/officeDocument/2006/relationships/image" Target="../media/image6.wmf"/></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notesSlide" Target="../notesSlides/notesSlide10.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vmlDrawing" Target="../drawings/vmlDrawing10.vml"/><Relationship Id="rId6" Type="http://schemas.openxmlformats.org/officeDocument/2006/relationships/image" Target="../media/image8.png"/><Relationship Id="rId5" Type="http://schemas.openxmlformats.org/officeDocument/2006/relationships/hyperlink" Target="http://icanhas.cheezburger.com/squee" TargetMode="External"/><Relationship Id="rId4" Type="http://schemas.openxmlformats.org/officeDocument/2006/relationships/image" Target="../media/image27.PNG"/><Relationship Id="rId9" Type="http://schemas.openxmlformats.org/officeDocument/2006/relationships/image" Target="../media/image26.wmf"/></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11.bin"/><Relationship Id="rId3" Type="http://schemas.openxmlformats.org/officeDocument/2006/relationships/notesSlide" Target="../notesSlides/notesSlide11.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vmlDrawing" Target="../drawings/vmlDrawing11.vml"/><Relationship Id="rId6" Type="http://schemas.openxmlformats.org/officeDocument/2006/relationships/image" Target="../media/image8.png"/><Relationship Id="rId5" Type="http://schemas.openxmlformats.org/officeDocument/2006/relationships/hyperlink" Target="http://posh-and-pretty.tumblr.com/" TargetMode="External"/><Relationship Id="rId4" Type="http://schemas.openxmlformats.org/officeDocument/2006/relationships/image" Target="../media/image29.PNG"/><Relationship Id="rId9" Type="http://schemas.openxmlformats.org/officeDocument/2006/relationships/image" Target="../media/image28.wmf"/></Relationships>
</file>

<file path=ppt/slides/_rels/slide2.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2.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8.png"/><Relationship Id="rId5" Type="http://schemas.openxmlformats.org/officeDocument/2006/relationships/hyperlink" Target="http://empressofdirt.net/" TargetMode="External"/><Relationship Id="rId4" Type="http://schemas.openxmlformats.org/officeDocument/2006/relationships/image" Target="../media/image11.PNG"/><Relationship Id="rId9" Type="http://schemas.openxmlformats.org/officeDocument/2006/relationships/image" Target="../media/image10.wmf"/></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3.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8.png"/><Relationship Id="rId5" Type="http://schemas.openxmlformats.org/officeDocument/2006/relationships/hyperlink" Target="http://www.noupe.com/inspiration/50-mind-blowing-photo-manipulations.html" TargetMode="External"/><Relationship Id="rId4" Type="http://schemas.openxmlformats.org/officeDocument/2006/relationships/image" Target="../media/image13.PNG"/><Relationship Id="rId9" Type="http://schemas.openxmlformats.org/officeDocument/2006/relationships/image" Target="../media/image12.wmf"/></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4.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image" Target="../media/image8.png"/><Relationship Id="rId5" Type="http://schemas.openxmlformats.org/officeDocument/2006/relationships/hyperlink" Target="http://www.ideasbyjivey.com/2013/09/tried-it-tuesday-caption-this.html" TargetMode="External"/><Relationship Id="rId4" Type="http://schemas.openxmlformats.org/officeDocument/2006/relationships/image" Target="../media/image15.PNG"/><Relationship Id="rId9" Type="http://schemas.openxmlformats.org/officeDocument/2006/relationships/image" Target="../media/image14.wmf"/></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notesSlide" Target="../notesSlides/notesSlide5.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image" Target="../media/image8.png"/><Relationship Id="rId5" Type="http://schemas.openxmlformats.org/officeDocument/2006/relationships/hyperlink" Target="http://www.pinterest.com/EduPin/writing-prompt-visuals/" TargetMode="External"/><Relationship Id="rId4" Type="http://schemas.openxmlformats.org/officeDocument/2006/relationships/image" Target="../media/image17.PNG"/><Relationship Id="rId9" Type="http://schemas.openxmlformats.org/officeDocument/2006/relationships/image" Target="../media/image16.wmf"/></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notesSlide" Target="../notesSlides/notesSlide6.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vmlDrawing" Target="../drawings/vmlDrawing6.vml"/><Relationship Id="rId6" Type="http://schemas.openxmlformats.org/officeDocument/2006/relationships/image" Target="../media/image8.png"/><Relationship Id="rId5" Type="http://schemas.openxmlformats.org/officeDocument/2006/relationships/hyperlink" Target="http://cheezburger.com/7817964288" TargetMode="External"/><Relationship Id="rId4" Type="http://schemas.openxmlformats.org/officeDocument/2006/relationships/image" Target="../media/image19.PNG"/><Relationship Id="rId9" Type="http://schemas.openxmlformats.org/officeDocument/2006/relationships/image" Target="../media/image18.wmf"/></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notesSlide" Target="../notesSlides/notesSlide7.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vmlDrawing" Target="../drawings/vmlDrawing7.vml"/><Relationship Id="rId6" Type="http://schemas.openxmlformats.org/officeDocument/2006/relationships/image" Target="../media/image8.png"/><Relationship Id="rId5" Type="http://schemas.openxmlformats.org/officeDocument/2006/relationships/hyperlink" Target="http://arquitetura-pessoal.tumblr.com/post/13427816813" TargetMode="External"/><Relationship Id="rId4" Type="http://schemas.openxmlformats.org/officeDocument/2006/relationships/image" Target="../media/image21.PNG"/><Relationship Id="rId9" Type="http://schemas.openxmlformats.org/officeDocument/2006/relationships/image" Target="../media/image20.wmf"/></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8.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vmlDrawing" Target="../drawings/vmlDrawing8.vml"/><Relationship Id="rId6" Type="http://schemas.openxmlformats.org/officeDocument/2006/relationships/hyperlink" Target="http://www.buzzfeed.com/samir/18-household-tips-that-will-help-you-get-through-y" TargetMode="External"/><Relationship Id="rId5" Type="http://schemas.openxmlformats.org/officeDocument/2006/relationships/hyperlink" Target="https://itunes.apple.com/au/app/chatterpix-kids-by-duck-duck/id734046126?mt=8" TargetMode="External"/><Relationship Id="rId10" Type="http://schemas.openxmlformats.org/officeDocument/2006/relationships/image" Target="../media/image22.wmf"/><Relationship Id="rId4" Type="http://schemas.openxmlformats.org/officeDocument/2006/relationships/image" Target="../media/image23.PNG"/><Relationship Id="rId9" Type="http://schemas.openxmlformats.org/officeDocument/2006/relationships/oleObject" Target="../embeddings/oleObject8.bin"/></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notesSlide" Target="../notesSlides/notesSlide9.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vmlDrawing" Target="../drawings/vmlDrawing9.vml"/><Relationship Id="rId6" Type="http://schemas.openxmlformats.org/officeDocument/2006/relationships/image" Target="../media/image8.png"/><Relationship Id="rId5" Type="http://schemas.openxmlformats.org/officeDocument/2006/relationships/hyperlink" Target="http://tassels.tumblr.com/post/35706867149/wood-duck-jump-from-natural-cavity-photography" TargetMode="External"/><Relationship Id="rId4" Type="http://schemas.openxmlformats.org/officeDocument/2006/relationships/image" Target="../media/image25.PNG"/><Relationship Id="rId9" Type="http://schemas.openxmlformats.org/officeDocument/2006/relationships/image" Target="../media/image24.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880" y="400561"/>
            <a:ext cx="5485647" cy="5865157"/>
          </a:xfrm>
          <a:prstGeom prst="rect">
            <a:avLst/>
          </a:prstGeom>
          <a:ln w="228600" cap="sq" cmpd="thickThin">
            <a:solidFill>
              <a:schemeClr val="accent6">
                <a:lumMod val="60000"/>
                <a:lumOff val="40000"/>
              </a:schemeClr>
            </a:solidFill>
            <a:prstDash val="solid"/>
            <a:miter lim="800000"/>
          </a:ln>
          <a:effectLst>
            <a:innerShdw blurRad="76200">
              <a:srgbClr val="000000"/>
            </a:innerShdw>
          </a:effectLst>
        </p:spPr>
      </p:pic>
      <p:sp>
        <p:nvSpPr>
          <p:cNvPr id="5" name="TextBox 4"/>
          <p:cNvSpPr txBox="1"/>
          <p:nvPr/>
        </p:nvSpPr>
        <p:spPr>
          <a:xfrm>
            <a:off x="6109178" y="98530"/>
            <a:ext cx="5947542" cy="3477875"/>
          </a:xfrm>
          <a:prstGeom prst="rect">
            <a:avLst/>
          </a:prstGeom>
          <a:noFill/>
        </p:spPr>
        <p:txBody>
          <a:bodyPr wrap="square" rtlCol="0">
            <a:spAutoFit/>
          </a:bodyPr>
          <a:lstStyle/>
          <a:p>
            <a:pPr fontAlgn="base"/>
            <a:r>
              <a:rPr lang="en-AU" sz="2000" dirty="0" smtClean="0">
                <a:solidFill>
                  <a:schemeClr val="accent3">
                    <a:lumMod val="60000"/>
                    <a:lumOff val="40000"/>
                  </a:schemeClr>
                </a:solidFill>
                <a:latin typeface="Century Gothic" panose="020B0502020202020204" pitchFamily="34" charset="0"/>
              </a:rPr>
              <a:t>Toby’s large, shaggy head cautiously peeped out of his front door. You see, Toby wasn’t the only one that lived in the forest, but he loved the smell of the forest, especially first thing in the morning. He could almost taste the fresh, leafy goodness on his slobbering tongue as he dangled it out of his yawning mouth. </a:t>
            </a:r>
          </a:p>
          <a:p>
            <a:pPr fontAlgn="base"/>
            <a:endParaRPr lang="en-AU" sz="2000" dirty="0" smtClean="0">
              <a:solidFill>
                <a:schemeClr val="accent3">
                  <a:lumMod val="60000"/>
                  <a:lumOff val="40000"/>
                </a:schemeClr>
              </a:solidFill>
              <a:latin typeface="Century Gothic" panose="020B0502020202020204" pitchFamily="34" charset="0"/>
            </a:endParaRPr>
          </a:p>
          <a:p>
            <a:pPr fontAlgn="base"/>
            <a:r>
              <a:rPr lang="en-AU" sz="2000" dirty="0" smtClean="0">
                <a:solidFill>
                  <a:schemeClr val="accent3">
                    <a:lumMod val="60000"/>
                    <a:lumOff val="40000"/>
                  </a:schemeClr>
                </a:solidFill>
                <a:latin typeface="Century Gothic" panose="020B0502020202020204" pitchFamily="34" charset="0"/>
              </a:rPr>
              <a:t>He could hear a rustling noise getting closer and closer. Someone or something else was awake. …</a:t>
            </a:r>
            <a:endParaRPr lang="en-AU" sz="2000" dirty="0">
              <a:solidFill>
                <a:schemeClr val="accent3">
                  <a:lumMod val="60000"/>
                  <a:lumOff val="40000"/>
                </a:schemeClr>
              </a:solidFill>
              <a:latin typeface="Century Gothic" panose="020B0502020202020204" pitchFamily="34" charset="0"/>
            </a:endParaRPr>
          </a:p>
        </p:txBody>
      </p:sp>
      <p:sp>
        <p:nvSpPr>
          <p:cNvPr id="6" name="TextBox 5"/>
          <p:cNvSpPr txBox="1"/>
          <p:nvPr/>
        </p:nvSpPr>
        <p:spPr>
          <a:xfrm>
            <a:off x="8929533" y="3283978"/>
            <a:ext cx="3143905" cy="369332"/>
          </a:xfrm>
          <a:prstGeom prst="rect">
            <a:avLst/>
          </a:prstGeom>
          <a:noFill/>
        </p:spPr>
        <p:txBody>
          <a:bodyPr wrap="square" rtlCol="0">
            <a:spAutoFit/>
          </a:bodyPr>
          <a:lstStyle/>
          <a:p>
            <a:r>
              <a:rPr lang="en-AU" dirty="0" smtClean="0">
                <a:latin typeface="Century Gothic" panose="020B0502020202020204" pitchFamily="34" charset="0"/>
              </a:rPr>
              <a:t>Continue this story………</a:t>
            </a:r>
          </a:p>
        </p:txBody>
      </p:sp>
      <p:sp>
        <p:nvSpPr>
          <p:cNvPr id="7" name="TextBox 6"/>
          <p:cNvSpPr txBox="1"/>
          <p:nvPr/>
        </p:nvSpPr>
        <p:spPr>
          <a:xfrm>
            <a:off x="259444" y="6575877"/>
            <a:ext cx="3278462" cy="246221"/>
          </a:xfrm>
          <a:prstGeom prst="rect">
            <a:avLst/>
          </a:prstGeom>
          <a:noFill/>
        </p:spPr>
        <p:txBody>
          <a:bodyPr wrap="none" rtlCol="0">
            <a:spAutoFit/>
          </a:bodyPr>
          <a:lstStyle/>
          <a:p>
            <a:r>
              <a:rPr lang="en-AU" sz="1000" dirty="0" smtClean="0">
                <a:latin typeface="Century Gothic" panose="020B0502020202020204" pitchFamily="34" charset="0"/>
              </a:rPr>
              <a:t>Inspiration and image from </a:t>
            </a:r>
            <a:r>
              <a:rPr lang="en-AU" sz="1000" dirty="0" smtClean="0">
                <a:latin typeface="Century Gothic" panose="020B0502020202020204" pitchFamily="34" charset="0"/>
                <a:hlinkClick r:id="rId5"/>
              </a:rPr>
              <a:t>Lend Me Your Literacy</a:t>
            </a:r>
            <a:endParaRPr lang="en-AU" sz="1000" dirty="0">
              <a:latin typeface="Century Gothic" panose="020B0502020202020204" pitchFamily="34" charset="0"/>
            </a:endParaRPr>
          </a:p>
        </p:txBody>
      </p:sp>
      <p:grpSp>
        <p:nvGrpSpPr>
          <p:cNvPr id="18" name="Group 17"/>
          <p:cNvGrpSpPr/>
          <p:nvPr/>
        </p:nvGrpSpPr>
        <p:grpSpPr>
          <a:xfrm>
            <a:off x="10237607" y="6059321"/>
            <a:ext cx="1819113" cy="798679"/>
            <a:chOff x="10237607" y="6059321"/>
            <a:chExt cx="1819113" cy="798679"/>
          </a:xfrm>
        </p:grpSpPr>
        <p:sp>
          <p:nvSpPr>
            <p:cNvPr id="11" name="TextBox 10"/>
            <p:cNvSpPr txBox="1"/>
            <p:nvPr/>
          </p:nvSpPr>
          <p:spPr>
            <a:xfrm>
              <a:off x="10501486" y="6611779"/>
              <a:ext cx="1555234" cy="246221"/>
            </a:xfrm>
            <a:prstGeom prst="rect">
              <a:avLst/>
            </a:prstGeom>
            <a:noFill/>
          </p:spPr>
          <p:txBody>
            <a:bodyPr wrap="none" rtlCol="0">
              <a:spAutoFit/>
            </a:bodyPr>
            <a:lstStyle/>
            <a:p>
              <a:r>
                <a:rPr lang="en-AU" sz="1000" dirty="0" smtClean="0">
                  <a:latin typeface="Century Gothic" panose="020B0502020202020204" pitchFamily="34" charset="0"/>
                </a:rPr>
                <a:t>Steph Westwood 2015</a:t>
              </a:r>
              <a:endParaRPr lang="en-AU" sz="1000" dirty="0">
                <a:latin typeface="Century Gothic" panose="020B0502020202020204" pitchFamily="34" charset="0"/>
              </a:endParaRPr>
            </a:p>
          </p:txBody>
        </p:sp>
        <p:grpSp>
          <p:nvGrpSpPr>
            <p:cNvPr id="16" name="Group 15"/>
            <p:cNvGrpSpPr/>
            <p:nvPr/>
          </p:nvGrpSpPr>
          <p:grpSpPr>
            <a:xfrm>
              <a:off x="10237607" y="6059321"/>
              <a:ext cx="1357258" cy="711297"/>
              <a:chOff x="10492249" y="5731203"/>
              <a:chExt cx="1357258" cy="711297"/>
            </a:xfrm>
          </p:grpSpPr>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92249" y="5731203"/>
                <a:ext cx="1357258" cy="711297"/>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096442" y="5802834"/>
                <a:ext cx="568036" cy="568036"/>
              </a:xfrm>
              <a:prstGeom prst="rect">
                <a:avLst/>
              </a:prstGeom>
            </p:spPr>
          </p:pic>
        </p:grpSp>
      </p:grpSp>
      <p:sp>
        <p:nvSpPr>
          <p:cNvPr id="17" name="Rectangle 16"/>
          <p:cNvSpPr/>
          <p:nvPr/>
        </p:nvSpPr>
        <p:spPr>
          <a:xfrm>
            <a:off x="6109178" y="3879109"/>
            <a:ext cx="5613823" cy="2246769"/>
          </a:xfrm>
          <a:prstGeom prst="rect">
            <a:avLst/>
          </a:prstGeom>
        </p:spPr>
        <p:txBody>
          <a:bodyPr wrap="square">
            <a:spAutoFit/>
          </a:bodyPr>
          <a:lstStyle/>
          <a:p>
            <a:r>
              <a:rPr lang="en-AU" sz="1400" b="1" i="1" dirty="0">
                <a:latin typeface="Century Gothic" panose="020B0502020202020204" pitchFamily="34" charset="0"/>
              </a:rPr>
              <a:t>Remember to:</a:t>
            </a:r>
            <a:endParaRPr lang="en-AU" sz="1400" i="1" dirty="0">
              <a:latin typeface="Century Gothic" panose="020B0502020202020204" pitchFamily="34" charset="0"/>
            </a:endParaRPr>
          </a:p>
          <a:p>
            <a:r>
              <a:rPr lang="en-AU" sz="1400" i="1" dirty="0">
                <a:latin typeface="Century Gothic" panose="020B0502020202020204" pitchFamily="34" charset="0"/>
              </a:rPr>
              <a:t>•plan your story before you start</a:t>
            </a:r>
          </a:p>
          <a:p>
            <a:r>
              <a:rPr lang="en-AU" sz="1400" i="1" dirty="0">
                <a:latin typeface="Century Gothic" panose="020B0502020202020204" pitchFamily="34" charset="0"/>
              </a:rPr>
              <a:t>•write in sentences</a:t>
            </a:r>
          </a:p>
          <a:p>
            <a:r>
              <a:rPr lang="en-AU" sz="1400" i="1" dirty="0">
                <a:latin typeface="Century Gothic" panose="020B0502020202020204" pitchFamily="34" charset="0"/>
              </a:rPr>
              <a:t>•pay attention to the words you choose, your spelling and </a:t>
            </a:r>
            <a:r>
              <a:rPr lang="en-AU" sz="1400" i="1" dirty="0" smtClean="0">
                <a:latin typeface="Century Gothic" panose="020B0502020202020204" pitchFamily="34" charset="0"/>
              </a:rPr>
              <a:t>punctuation</a:t>
            </a:r>
            <a:r>
              <a:rPr lang="en-AU" sz="1400" i="1" dirty="0">
                <a:latin typeface="Century Gothic" panose="020B0502020202020204" pitchFamily="34" charset="0"/>
              </a:rPr>
              <a:t>, and </a:t>
            </a:r>
            <a:r>
              <a:rPr lang="en-AU" sz="1400" i="1" dirty="0" smtClean="0">
                <a:latin typeface="Century Gothic" panose="020B0502020202020204" pitchFamily="34" charset="0"/>
              </a:rPr>
              <a:t>paragraphs</a:t>
            </a:r>
          </a:p>
          <a:p>
            <a:pPr>
              <a:buFont typeface="Arial" panose="020B0604020202020204" pitchFamily="34" charset="0"/>
              <a:buChar char="•"/>
            </a:pPr>
            <a:r>
              <a:rPr lang="en-AU" sz="1400" i="1" dirty="0" smtClean="0">
                <a:latin typeface="Century Gothic" panose="020B0502020202020204" pitchFamily="34" charset="0"/>
              </a:rPr>
              <a:t>Make sure that in your writing you have more than one sentence that uses two adjectives before a noun. </a:t>
            </a:r>
          </a:p>
          <a:p>
            <a:pPr>
              <a:buFont typeface="Arial" panose="020B0604020202020204" pitchFamily="34" charset="0"/>
              <a:buChar char="•"/>
            </a:pPr>
            <a:r>
              <a:rPr lang="en-AU" sz="1400" i="1" dirty="0" smtClean="0">
                <a:latin typeface="Century Gothic" panose="020B0502020202020204" pitchFamily="34" charset="0"/>
              </a:rPr>
              <a:t>Remember to use a comma separate the adjectives because they are in a list.</a:t>
            </a:r>
          </a:p>
          <a:p>
            <a:r>
              <a:rPr lang="en-AU" sz="1400" i="1" dirty="0" smtClean="0">
                <a:latin typeface="Century Gothic" panose="020B0502020202020204" pitchFamily="34" charset="0"/>
              </a:rPr>
              <a:t>•</a:t>
            </a:r>
            <a:r>
              <a:rPr lang="en-AU" sz="1400" i="1" dirty="0">
                <a:latin typeface="Century Gothic" panose="020B0502020202020204" pitchFamily="34" charset="0"/>
              </a:rPr>
              <a:t>check and edit your writing when you have finished.</a:t>
            </a:r>
          </a:p>
        </p:txBody>
      </p:sp>
      <p:graphicFrame>
        <p:nvGraphicFramePr>
          <p:cNvPr id="2" name="Object 1"/>
          <p:cNvGraphicFramePr>
            <a:graphicFrameLocks noChangeAspect="1"/>
          </p:cNvGraphicFramePr>
          <p:nvPr>
            <p:extLst>
              <p:ext uri="{D42A27DB-BD31-4B8C-83A1-F6EECF244321}">
                <p14:modId xmlns:p14="http://schemas.microsoft.com/office/powerpoint/2010/main" val="326133329"/>
              </p:ext>
            </p:extLst>
          </p:nvPr>
        </p:nvGraphicFramePr>
        <p:xfrm>
          <a:off x="9316077" y="6143742"/>
          <a:ext cx="635879" cy="609011"/>
        </p:xfrm>
        <a:graphic>
          <a:graphicData uri="http://schemas.openxmlformats.org/presentationml/2006/ole">
            <mc:AlternateContent xmlns:mc="http://schemas.openxmlformats.org/markup-compatibility/2006">
              <mc:Choice xmlns:v="urn:schemas-microsoft-com:vml" Requires="v">
                <p:oleObj spid="_x0000_s1043" name="Packager Shell Object" showAsIcon="1" r:id="rId8" imgW="901080" imgH="863640" progId="Package">
                  <p:embed/>
                </p:oleObj>
              </mc:Choice>
              <mc:Fallback>
                <p:oleObj name="Packager Shell Object" showAsIcon="1" r:id="rId8" imgW="901080" imgH="863640" progId="Package">
                  <p:embed/>
                  <p:pic>
                    <p:nvPicPr>
                      <p:cNvPr id="0" name=""/>
                      <p:cNvPicPr/>
                      <p:nvPr/>
                    </p:nvPicPr>
                    <p:blipFill>
                      <a:blip r:embed="rId9"/>
                      <a:stretch>
                        <a:fillRect/>
                      </a:stretch>
                    </p:blipFill>
                    <p:spPr>
                      <a:xfrm>
                        <a:off x="9316077" y="6143742"/>
                        <a:ext cx="635879" cy="609011"/>
                      </a:xfrm>
                      <a:prstGeom prst="rect">
                        <a:avLst/>
                      </a:prstGeom>
                      <a:solidFill>
                        <a:schemeClr val="accent6">
                          <a:lumMod val="40000"/>
                          <a:lumOff val="60000"/>
                        </a:schemeClr>
                      </a:solidFill>
                    </p:spPr>
                  </p:pic>
                </p:oleObj>
              </mc:Fallback>
            </mc:AlternateContent>
          </a:graphicData>
        </a:graphic>
      </p:graphicFrame>
    </p:spTree>
    <p:extLst>
      <p:ext uri="{BB962C8B-B14F-4D97-AF65-F5344CB8AC3E}">
        <p14:creationId xmlns:p14="http://schemas.microsoft.com/office/powerpoint/2010/main" val="1274842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8320" y="1715600"/>
            <a:ext cx="6335974" cy="4236705"/>
          </a:xfrm>
          <a:prstGeom prst="rect">
            <a:avLst/>
          </a:prstGeom>
          <a:ln w="228600" cap="sq" cmpd="thickThin">
            <a:solidFill>
              <a:schemeClr val="accent3">
                <a:lumMod val="20000"/>
                <a:lumOff val="80000"/>
              </a:schemeClr>
            </a:solidFill>
            <a:prstDash val="solid"/>
            <a:miter lim="800000"/>
          </a:ln>
          <a:effectLst>
            <a:innerShdw blurRad="76200">
              <a:srgbClr val="000000"/>
            </a:innerShdw>
          </a:effectLst>
        </p:spPr>
      </p:pic>
      <p:sp>
        <p:nvSpPr>
          <p:cNvPr id="5" name="TextBox 4"/>
          <p:cNvSpPr txBox="1"/>
          <p:nvPr/>
        </p:nvSpPr>
        <p:spPr>
          <a:xfrm>
            <a:off x="356870" y="2600415"/>
            <a:ext cx="5127021" cy="1754326"/>
          </a:xfrm>
          <a:prstGeom prst="rect">
            <a:avLst/>
          </a:prstGeom>
          <a:noFill/>
        </p:spPr>
        <p:txBody>
          <a:bodyPr wrap="square" rtlCol="0">
            <a:spAutoFit/>
          </a:bodyPr>
          <a:lstStyle/>
          <a:p>
            <a:pPr fontAlgn="base"/>
            <a:r>
              <a:rPr lang="en-AU" sz="3600" i="1" dirty="0" smtClean="0">
                <a:solidFill>
                  <a:schemeClr val="accent5">
                    <a:lumMod val="40000"/>
                    <a:lumOff val="60000"/>
                  </a:schemeClr>
                </a:solidFill>
                <a:latin typeface="Century Gothic" panose="020B0502020202020204" pitchFamily="34" charset="0"/>
              </a:rPr>
              <a:t>Write a conversation between the two bears.</a:t>
            </a:r>
            <a:endParaRPr lang="en-AU" sz="3600" dirty="0" smtClean="0">
              <a:solidFill>
                <a:schemeClr val="accent6">
                  <a:lumMod val="75000"/>
                </a:schemeClr>
              </a:solidFill>
              <a:latin typeface="Century Gothic" panose="020B0502020202020204" pitchFamily="34" charset="0"/>
            </a:endParaRPr>
          </a:p>
        </p:txBody>
      </p:sp>
      <p:sp>
        <p:nvSpPr>
          <p:cNvPr id="12" name="TextBox 11"/>
          <p:cNvSpPr txBox="1"/>
          <p:nvPr/>
        </p:nvSpPr>
        <p:spPr>
          <a:xfrm>
            <a:off x="6851128" y="6631569"/>
            <a:ext cx="3650358" cy="246221"/>
          </a:xfrm>
          <a:prstGeom prst="rect">
            <a:avLst/>
          </a:prstGeom>
          <a:noFill/>
        </p:spPr>
        <p:txBody>
          <a:bodyPr wrap="none" rtlCol="0">
            <a:spAutoFit/>
          </a:bodyPr>
          <a:lstStyle/>
          <a:p>
            <a:r>
              <a:rPr lang="en-AU" sz="1000" dirty="0">
                <a:latin typeface="Century Gothic" panose="020B0502020202020204" pitchFamily="34" charset="0"/>
              </a:rPr>
              <a:t>Image found on Pinterest </a:t>
            </a:r>
            <a:r>
              <a:rPr lang="en-AU" sz="1000" dirty="0" smtClean="0">
                <a:latin typeface="Century Gothic" panose="020B0502020202020204" pitchFamily="34" charset="0"/>
              </a:rPr>
              <a:t>via </a:t>
            </a:r>
            <a:r>
              <a:rPr lang="en-AU" sz="1000" b="1" i="0" u="none" strike="noStrike" dirty="0" smtClean="0">
                <a:solidFill>
                  <a:srgbClr val="444444"/>
                </a:solidFill>
                <a:effectLst/>
                <a:latin typeface="Helvetica Neue"/>
                <a:hlinkClick r:id="rId5"/>
              </a:rPr>
              <a:t>icanhas.cheezburger.com</a:t>
            </a:r>
            <a:endParaRPr lang="en-AU" sz="1000" dirty="0">
              <a:solidFill>
                <a:schemeClr val="tx2">
                  <a:lumMod val="50000"/>
                </a:schemeClr>
              </a:solidFill>
              <a:latin typeface="Century Gothic" panose="020B0502020202020204" pitchFamily="34" charset="0"/>
            </a:endParaRPr>
          </a:p>
        </p:txBody>
      </p:sp>
      <p:sp>
        <p:nvSpPr>
          <p:cNvPr id="13" name="Rectangle 12"/>
          <p:cNvSpPr/>
          <p:nvPr/>
        </p:nvSpPr>
        <p:spPr>
          <a:xfrm>
            <a:off x="69713" y="5438454"/>
            <a:ext cx="11799010" cy="1384995"/>
          </a:xfrm>
          <a:prstGeom prst="rect">
            <a:avLst/>
          </a:prstGeom>
        </p:spPr>
        <p:txBody>
          <a:bodyPr wrap="square">
            <a:spAutoFit/>
          </a:bodyPr>
          <a:lstStyle/>
          <a:p>
            <a:r>
              <a:rPr lang="en-AU" sz="1400" b="1" i="1" dirty="0">
                <a:latin typeface="Century Gothic" panose="020B0502020202020204" pitchFamily="34" charset="0"/>
              </a:rPr>
              <a:t>Remember to:</a:t>
            </a:r>
            <a:endParaRPr lang="en-AU" sz="1400" i="1" dirty="0">
              <a:latin typeface="Century Gothic" panose="020B0502020202020204" pitchFamily="34" charset="0"/>
            </a:endParaRPr>
          </a:p>
          <a:p>
            <a:r>
              <a:rPr lang="en-AU" sz="1400" i="1" dirty="0" smtClean="0">
                <a:latin typeface="Century Gothic" panose="020B0502020202020204" pitchFamily="34" charset="0"/>
              </a:rPr>
              <a:t>Use a comma start a speaker’s words. </a:t>
            </a:r>
          </a:p>
          <a:p>
            <a:r>
              <a:rPr lang="en-AU" sz="1400" i="1" dirty="0" smtClean="0">
                <a:latin typeface="Century Gothic" panose="020B0502020202020204" pitchFamily="34" charset="0"/>
              </a:rPr>
              <a:t>Use quotation marks before and after a speaker’s words. </a:t>
            </a:r>
          </a:p>
          <a:p>
            <a:r>
              <a:rPr lang="en-AU" sz="1400" i="1" dirty="0" smtClean="0">
                <a:latin typeface="Century Gothic" panose="020B0502020202020204" pitchFamily="34" charset="0"/>
              </a:rPr>
              <a:t>Use capital letters for a speaker’s first word. </a:t>
            </a:r>
          </a:p>
          <a:p>
            <a:r>
              <a:rPr lang="en-AU" sz="1400" i="1" dirty="0" smtClean="0">
                <a:latin typeface="Century Gothic" panose="020B0502020202020204" pitchFamily="34" charset="0"/>
              </a:rPr>
              <a:t>Start a new paragraph every time a new person speaks.</a:t>
            </a:r>
          </a:p>
          <a:p>
            <a:r>
              <a:rPr lang="en-AU" sz="1400" i="1" dirty="0" smtClean="0">
                <a:latin typeface="Century Gothic" panose="020B0502020202020204" pitchFamily="34" charset="0"/>
              </a:rPr>
              <a:t>Place the punctuation inside the quotation marks.</a:t>
            </a:r>
            <a:endParaRPr lang="en-AU" sz="1400" i="1" dirty="0">
              <a:latin typeface="Century Gothic" panose="020B0502020202020204" pitchFamily="34" charset="0"/>
            </a:endParaRPr>
          </a:p>
        </p:txBody>
      </p:sp>
      <p:grpSp>
        <p:nvGrpSpPr>
          <p:cNvPr id="17" name="Group 16"/>
          <p:cNvGrpSpPr/>
          <p:nvPr/>
        </p:nvGrpSpPr>
        <p:grpSpPr>
          <a:xfrm>
            <a:off x="10237607" y="6059321"/>
            <a:ext cx="1819113" cy="798679"/>
            <a:chOff x="10237607" y="6059321"/>
            <a:chExt cx="1819113" cy="798679"/>
          </a:xfrm>
        </p:grpSpPr>
        <p:sp>
          <p:nvSpPr>
            <p:cNvPr id="18" name="TextBox 17"/>
            <p:cNvSpPr txBox="1"/>
            <p:nvPr/>
          </p:nvSpPr>
          <p:spPr>
            <a:xfrm>
              <a:off x="10501486" y="6611779"/>
              <a:ext cx="1555234" cy="246221"/>
            </a:xfrm>
            <a:prstGeom prst="rect">
              <a:avLst/>
            </a:prstGeom>
            <a:noFill/>
          </p:spPr>
          <p:txBody>
            <a:bodyPr wrap="none" rtlCol="0">
              <a:spAutoFit/>
            </a:bodyPr>
            <a:lstStyle/>
            <a:p>
              <a:r>
                <a:rPr lang="en-AU" sz="1000" dirty="0" smtClean="0">
                  <a:latin typeface="Century Gothic" panose="020B0502020202020204" pitchFamily="34" charset="0"/>
                </a:rPr>
                <a:t>Steph Westwood 2015</a:t>
              </a:r>
              <a:endParaRPr lang="en-AU" sz="1000" dirty="0">
                <a:latin typeface="Century Gothic" panose="020B0502020202020204" pitchFamily="34" charset="0"/>
              </a:endParaRPr>
            </a:p>
          </p:txBody>
        </p:sp>
        <p:grpSp>
          <p:nvGrpSpPr>
            <p:cNvPr id="19" name="Group 18"/>
            <p:cNvGrpSpPr/>
            <p:nvPr/>
          </p:nvGrpSpPr>
          <p:grpSpPr>
            <a:xfrm>
              <a:off x="10237607" y="6059321"/>
              <a:ext cx="1357258" cy="711297"/>
              <a:chOff x="10492249" y="5731203"/>
              <a:chExt cx="1357258" cy="711297"/>
            </a:xfrm>
          </p:grpSpPr>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92249" y="5731203"/>
                <a:ext cx="1357258" cy="711297"/>
              </a:xfrm>
              <a:prstGeom prst="rect">
                <a:avLst/>
              </a:prstGeom>
            </p:spPr>
          </p:pic>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096442" y="5802834"/>
                <a:ext cx="568036" cy="568036"/>
              </a:xfrm>
              <a:prstGeom prst="rect">
                <a:avLst/>
              </a:prstGeom>
            </p:spPr>
          </p:pic>
        </p:grpSp>
      </p:grpSp>
      <p:sp>
        <p:nvSpPr>
          <p:cNvPr id="3" name="Rectangle 2"/>
          <p:cNvSpPr/>
          <p:nvPr/>
        </p:nvSpPr>
        <p:spPr>
          <a:xfrm>
            <a:off x="750123" y="193263"/>
            <a:ext cx="10659713" cy="1323439"/>
          </a:xfrm>
          <a:prstGeom prst="rect">
            <a:avLst/>
          </a:prstGeom>
          <a:noFill/>
        </p:spPr>
        <p:txBody>
          <a:bodyPr wrap="none" lIns="91440" tIns="45720" rIns="91440" bIns="45720">
            <a:spAutoFit/>
          </a:bodyPr>
          <a:lstStyle/>
          <a:p>
            <a:pPr algn="ctr"/>
            <a:r>
              <a:rPr lang="en-US" sz="8000" b="1" spc="50" dirty="0" smtClean="0">
                <a:ln w="0"/>
                <a:solidFill>
                  <a:srgbClr val="808000"/>
                </a:solidFill>
                <a:effectLst>
                  <a:innerShdw blurRad="63500" dist="50800" dir="13500000">
                    <a:srgbClr val="000000">
                      <a:alpha val="50000"/>
                    </a:srgbClr>
                  </a:innerShdw>
                </a:effectLst>
              </a:rPr>
              <a:t>Yummy in my Tummy!</a:t>
            </a:r>
            <a:endParaRPr lang="en-US" sz="8000" b="1" spc="50" dirty="0">
              <a:ln w="0"/>
              <a:solidFill>
                <a:srgbClr val="808000"/>
              </a:solidFill>
              <a:effectLst>
                <a:innerShdw blurRad="63500" dist="50800" dir="13500000">
                  <a:srgbClr val="000000">
                    <a:alpha val="50000"/>
                  </a:srgbClr>
                </a:innerShdw>
              </a:effectLst>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2698395041"/>
              </p:ext>
            </p:extLst>
          </p:nvPr>
        </p:nvGraphicFramePr>
        <p:xfrm>
          <a:off x="4267198" y="5239556"/>
          <a:ext cx="767531" cy="561205"/>
        </p:xfrm>
        <a:graphic>
          <a:graphicData uri="http://schemas.openxmlformats.org/presentationml/2006/ole">
            <mc:AlternateContent xmlns:mc="http://schemas.openxmlformats.org/markup-compatibility/2006">
              <mc:Choice xmlns:v="urn:schemas-microsoft-com:vml" Requires="v">
                <p:oleObj spid="_x0000_s10245" name="Packager Shell Object" showAsIcon="1" r:id="rId8" imgW="1180440" imgH="863640" progId="Package">
                  <p:embed/>
                </p:oleObj>
              </mc:Choice>
              <mc:Fallback>
                <p:oleObj name="Packager Shell Object" showAsIcon="1" r:id="rId8" imgW="1180440" imgH="863640" progId="Package">
                  <p:embed/>
                  <p:pic>
                    <p:nvPicPr>
                      <p:cNvPr id="0" name=""/>
                      <p:cNvPicPr/>
                      <p:nvPr/>
                    </p:nvPicPr>
                    <p:blipFill>
                      <a:blip r:embed="rId9"/>
                      <a:stretch>
                        <a:fillRect/>
                      </a:stretch>
                    </p:blipFill>
                    <p:spPr>
                      <a:xfrm>
                        <a:off x="4267198" y="5239556"/>
                        <a:ext cx="767531" cy="561205"/>
                      </a:xfrm>
                      <a:prstGeom prst="rect">
                        <a:avLst/>
                      </a:prstGeom>
                      <a:solidFill>
                        <a:schemeClr val="accent1">
                          <a:lumMod val="20000"/>
                          <a:lumOff val="80000"/>
                        </a:schemeClr>
                      </a:solidFill>
                    </p:spPr>
                  </p:pic>
                </p:oleObj>
              </mc:Fallback>
            </mc:AlternateContent>
          </a:graphicData>
        </a:graphic>
      </p:graphicFrame>
    </p:spTree>
    <p:extLst>
      <p:ext uri="{BB962C8B-B14F-4D97-AF65-F5344CB8AC3E}">
        <p14:creationId xmlns:p14="http://schemas.microsoft.com/office/powerpoint/2010/main" val="1512445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4800" y="361771"/>
            <a:ext cx="4049040" cy="6069204"/>
          </a:xfrm>
          <a:prstGeom prst="rect">
            <a:avLst/>
          </a:prstGeom>
          <a:ln w="228600" cap="sq" cmpd="thickThin">
            <a:solidFill>
              <a:schemeClr val="accent3">
                <a:lumMod val="75000"/>
              </a:schemeClr>
            </a:solidFill>
            <a:prstDash val="solid"/>
            <a:miter lim="800000"/>
          </a:ln>
          <a:effectLst>
            <a:innerShdw blurRad="76200">
              <a:srgbClr val="000000"/>
            </a:innerShdw>
          </a:effectLst>
        </p:spPr>
      </p:pic>
      <p:sp>
        <p:nvSpPr>
          <p:cNvPr id="5" name="TextBox 4"/>
          <p:cNvSpPr txBox="1"/>
          <p:nvPr/>
        </p:nvSpPr>
        <p:spPr>
          <a:xfrm>
            <a:off x="5163258" y="1885444"/>
            <a:ext cx="6431607" cy="2062103"/>
          </a:xfrm>
          <a:prstGeom prst="rect">
            <a:avLst/>
          </a:prstGeom>
          <a:noFill/>
        </p:spPr>
        <p:txBody>
          <a:bodyPr wrap="square" rtlCol="0">
            <a:spAutoFit/>
          </a:bodyPr>
          <a:lstStyle/>
          <a:p>
            <a:pPr fontAlgn="base"/>
            <a:r>
              <a:rPr lang="en-AU" sz="3200" i="1" dirty="0">
                <a:solidFill>
                  <a:schemeClr val="accent5">
                    <a:lumMod val="40000"/>
                    <a:lumOff val="60000"/>
                  </a:schemeClr>
                </a:solidFill>
                <a:latin typeface="Century Gothic" panose="020B0502020202020204" pitchFamily="34" charset="0"/>
              </a:rPr>
              <a:t>W</a:t>
            </a:r>
            <a:r>
              <a:rPr lang="en-AU" sz="3200" i="1" dirty="0" smtClean="0">
                <a:solidFill>
                  <a:schemeClr val="accent5">
                    <a:lumMod val="40000"/>
                    <a:lumOff val="60000"/>
                  </a:schemeClr>
                </a:solidFill>
                <a:latin typeface="Century Gothic" panose="020B0502020202020204" pitchFamily="34" charset="0"/>
              </a:rPr>
              <a:t>hen you cross the bridge you arrive in a mysterious town. Describe the town and the people you meet there.</a:t>
            </a:r>
            <a:endParaRPr lang="en-AU" sz="3200" dirty="0" smtClean="0">
              <a:solidFill>
                <a:schemeClr val="accent6">
                  <a:lumMod val="75000"/>
                </a:schemeClr>
              </a:solidFill>
              <a:latin typeface="Century Gothic" panose="020B0502020202020204" pitchFamily="34" charset="0"/>
            </a:endParaRPr>
          </a:p>
        </p:txBody>
      </p:sp>
      <p:sp>
        <p:nvSpPr>
          <p:cNvPr id="12" name="TextBox 11"/>
          <p:cNvSpPr txBox="1"/>
          <p:nvPr/>
        </p:nvSpPr>
        <p:spPr>
          <a:xfrm>
            <a:off x="4725242" y="6488668"/>
            <a:ext cx="3791423" cy="246221"/>
          </a:xfrm>
          <a:prstGeom prst="rect">
            <a:avLst/>
          </a:prstGeom>
          <a:noFill/>
        </p:spPr>
        <p:txBody>
          <a:bodyPr wrap="none" rtlCol="0">
            <a:spAutoFit/>
          </a:bodyPr>
          <a:lstStyle/>
          <a:p>
            <a:r>
              <a:rPr lang="en-AU" sz="1000" dirty="0">
                <a:latin typeface="Century Gothic" panose="020B0502020202020204" pitchFamily="34" charset="0"/>
              </a:rPr>
              <a:t>Image found on Pinterest </a:t>
            </a:r>
            <a:r>
              <a:rPr lang="en-AU" sz="1000" dirty="0" smtClean="0">
                <a:latin typeface="Century Gothic" panose="020B0502020202020204" pitchFamily="34" charset="0"/>
              </a:rPr>
              <a:t>via </a:t>
            </a:r>
            <a:r>
              <a:rPr lang="en-AU" sz="1000" b="1" i="0" u="none" strike="noStrike" dirty="0" smtClean="0">
                <a:solidFill>
                  <a:srgbClr val="444444"/>
                </a:solidFill>
                <a:effectLst/>
                <a:latin typeface="Helvetica Neue"/>
                <a:hlinkClick r:id="rId5"/>
              </a:rPr>
              <a:t>posh-and-pretty.tumblr.com</a:t>
            </a:r>
            <a:endParaRPr lang="en-AU" sz="1000" dirty="0">
              <a:solidFill>
                <a:schemeClr val="tx2">
                  <a:lumMod val="50000"/>
                </a:schemeClr>
              </a:solidFill>
              <a:latin typeface="Century Gothic" panose="020B0502020202020204" pitchFamily="34" charset="0"/>
            </a:endParaRPr>
          </a:p>
        </p:txBody>
      </p:sp>
      <p:sp>
        <p:nvSpPr>
          <p:cNvPr id="13" name="Rectangle 12"/>
          <p:cNvSpPr/>
          <p:nvPr/>
        </p:nvSpPr>
        <p:spPr>
          <a:xfrm>
            <a:off x="4766224" y="4399650"/>
            <a:ext cx="7161025" cy="2031325"/>
          </a:xfrm>
          <a:prstGeom prst="rect">
            <a:avLst/>
          </a:prstGeom>
        </p:spPr>
        <p:txBody>
          <a:bodyPr wrap="square">
            <a:spAutoFit/>
          </a:bodyPr>
          <a:lstStyle/>
          <a:p>
            <a:r>
              <a:rPr lang="en-AU" sz="1400" b="1" i="1" dirty="0">
                <a:latin typeface="Century Gothic" panose="020B0502020202020204" pitchFamily="34" charset="0"/>
              </a:rPr>
              <a:t>Remember to:</a:t>
            </a:r>
            <a:endParaRPr lang="en-AU" sz="1400" i="1" dirty="0">
              <a:latin typeface="Century Gothic" panose="020B0502020202020204" pitchFamily="34" charset="0"/>
            </a:endParaRPr>
          </a:p>
          <a:p>
            <a:r>
              <a:rPr lang="en-AU" sz="1400" i="1" dirty="0">
                <a:latin typeface="Century Gothic" panose="020B0502020202020204" pitchFamily="34" charset="0"/>
              </a:rPr>
              <a:t>•plan your story before you start</a:t>
            </a:r>
          </a:p>
          <a:p>
            <a:r>
              <a:rPr lang="en-AU" sz="1400" i="1" dirty="0">
                <a:latin typeface="Century Gothic" panose="020B0502020202020204" pitchFamily="34" charset="0"/>
              </a:rPr>
              <a:t>•write in sentences</a:t>
            </a:r>
          </a:p>
          <a:p>
            <a:r>
              <a:rPr lang="en-AU" sz="1400" i="1" dirty="0">
                <a:latin typeface="Century Gothic" panose="020B0502020202020204" pitchFamily="34" charset="0"/>
              </a:rPr>
              <a:t>•pay attention to the words you choose, your spelling and </a:t>
            </a:r>
            <a:r>
              <a:rPr lang="en-AU" sz="1400" i="1" dirty="0" smtClean="0">
                <a:latin typeface="Century Gothic" panose="020B0502020202020204" pitchFamily="34" charset="0"/>
              </a:rPr>
              <a:t>punctuation</a:t>
            </a:r>
            <a:r>
              <a:rPr lang="en-AU" sz="1400" i="1" dirty="0">
                <a:latin typeface="Century Gothic" panose="020B0502020202020204" pitchFamily="34" charset="0"/>
              </a:rPr>
              <a:t>, and </a:t>
            </a:r>
            <a:r>
              <a:rPr lang="en-AU" sz="1400" i="1" dirty="0" smtClean="0">
                <a:latin typeface="Century Gothic" panose="020B0502020202020204" pitchFamily="34" charset="0"/>
              </a:rPr>
              <a:t>paragraphs</a:t>
            </a:r>
          </a:p>
          <a:p>
            <a:pPr>
              <a:buFont typeface="Arial" panose="020B0604020202020204" pitchFamily="34" charset="0"/>
              <a:buChar char="•"/>
            </a:pPr>
            <a:r>
              <a:rPr lang="en-AU" sz="1400" i="1" dirty="0" smtClean="0">
                <a:latin typeface="Century Gothic" panose="020B0502020202020204" pitchFamily="34" charset="0"/>
              </a:rPr>
              <a:t>Make sure that in your writing you have more than one sentence that uses two adjectives before a noun. </a:t>
            </a:r>
          </a:p>
          <a:p>
            <a:pPr>
              <a:buFont typeface="Arial" panose="020B0604020202020204" pitchFamily="34" charset="0"/>
              <a:buChar char="•"/>
            </a:pPr>
            <a:r>
              <a:rPr lang="en-AU" sz="1400" i="1" dirty="0" smtClean="0">
                <a:latin typeface="Century Gothic" panose="020B0502020202020204" pitchFamily="34" charset="0"/>
              </a:rPr>
              <a:t>Remember to use a comma separate the adjectives because they are in a list.</a:t>
            </a:r>
          </a:p>
          <a:p>
            <a:r>
              <a:rPr lang="en-AU" sz="1400" i="1" dirty="0" smtClean="0">
                <a:latin typeface="Century Gothic" panose="020B0502020202020204" pitchFamily="34" charset="0"/>
              </a:rPr>
              <a:t>•</a:t>
            </a:r>
            <a:r>
              <a:rPr lang="en-AU" sz="1400" i="1" dirty="0">
                <a:latin typeface="Century Gothic" panose="020B0502020202020204" pitchFamily="34" charset="0"/>
              </a:rPr>
              <a:t>check and edit your writing when you have finished.</a:t>
            </a:r>
          </a:p>
        </p:txBody>
      </p:sp>
      <p:grpSp>
        <p:nvGrpSpPr>
          <p:cNvPr id="17" name="Group 16"/>
          <p:cNvGrpSpPr/>
          <p:nvPr/>
        </p:nvGrpSpPr>
        <p:grpSpPr>
          <a:xfrm>
            <a:off x="10237607" y="6059321"/>
            <a:ext cx="1819113" cy="798679"/>
            <a:chOff x="10237607" y="6059321"/>
            <a:chExt cx="1819113" cy="798679"/>
          </a:xfrm>
        </p:grpSpPr>
        <p:sp>
          <p:nvSpPr>
            <p:cNvPr id="18" name="TextBox 17"/>
            <p:cNvSpPr txBox="1"/>
            <p:nvPr/>
          </p:nvSpPr>
          <p:spPr>
            <a:xfrm>
              <a:off x="10501486" y="6611779"/>
              <a:ext cx="1555234" cy="246221"/>
            </a:xfrm>
            <a:prstGeom prst="rect">
              <a:avLst/>
            </a:prstGeom>
            <a:noFill/>
          </p:spPr>
          <p:txBody>
            <a:bodyPr wrap="none" rtlCol="0">
              <a:spAutoFit/>
            </a:bodyPr>
            <a:lstStyle/>
            <a:p>
              <a:r>
                <a:rPr lang="en-AU" sz="1000" dirty="0" smtClean="0">
                  <a:latin typeface="Century Gothic" panose="020B0502020202020204" pitchFamily="34" charset="0"/>
                </a:rPr>
                <a:t>Steph Westwood 2015</a:t>
              </a:r>
              <a:endParaRPr lang="en-AU" sz="1000" dirty="0">
                <a:latin typeface="Century Gothic" panose="020B0502020202020204" pitchFamily="34" charset="0"/>
              </a:endParaRPr>
            </a:p>
          </p:txBody>
        </p:sp>
        <p:grpSp>
          <p:nvGrpSpPr>
            <p:cNvPr id="19" name="Group 18"/>
            <p:cNvGrpSpPr/>
            <p:nvPr/>
          </p:nvGrpSpPr>
          <p:grpSpPr>
            <a:xfrm>
              <a:off x="10237607" y="6059321"/>
              <a:ext cx="1357258" cy="711297"/>
              <a:chOff x="10492249" y="5731203"/>
              <a:chExt cx="1357258" cy="711297"/>
            </a:xfrm>
          </p:grpSpPr>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92249" y="5731203"/>
                <a:ext cx="1357258" cy="711297"/>
              </a:xfrm>
              <a:prstGeom prst="rect">
                <a:avLst/>
              </a:prstGeom>
            </p:spPr>
          </p:pic>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096442" y="5802834"/>
                <a:ext cx="568036" cy="568036"/>
              </a:xfrm>
              <a:prstGeom prst="rect">
                <a:avLst/>
              </a:prstGeom>
            </p:spPr>
          </p:pic>
        </p:grpSp>
      </p:grpSp>
      <p:sp>
        <p:nvSpPr>
          <p:cNvPr id="11" name="Rectangle 10"/>
          <p:cNvSpPr/>
          <p:nvPr/>
        </p:nvSpPr>
        <p:spPr>
          <a:xfrm>
            <a:off x="4614935" y="335953"/>
            <a:ext cx="7229543" cy="1323439"/>
          </a:xfrm>
          <a:prstGeom prst="rect">
            <a:avLst/>
          </a:prstGeom>
          <a:noFill/>
        </p:spPr>
        <p:txBody>
          <a:bodyPr wrap="none" lIns="91440" tIns="45720" rIns="91440" bIns="45720">
            <a:spAutoFit/>
          </a:bodyPr>
          <a:lstStyle/>
          <a:p>
            <a:pPr algn="ctr"/>
            <a:r>
              <a:rPr lang="en-US" sz="8000" b="1" spc="50" dirty="0" smtClean="0">
                <a:ln w="0"/>
                <a:solidFill>
                  <a:srgbClr val="808000"/>
                </a:solidFill>
                <a:effectLst>
                  <a:innerShdw blurRad="63500" dist="50800" dir="13500000">
                    <a:srgbClr val="000000">
                      <a:alpha val="50000"/>
                    </a:srgbClr>
                  </a:innerShdw>
                </a:effectLst>
              </a:rPr>
              <a:t>A Bridge to Far</a:t>
            </a:r>
            <a:endParaRPr lang="en-US" sz="8000" b="1" spc="50" dirty="0">
              <a:ln w="0"/>
              <a:solidFill>
                <a:srgbClr val="808000"/>
              </a:solidFill>
              <a:effectLst>
                <a:innerShdw blurRad="63500" dist="50800" dir="13500000">
                  <a:srgbClr val="000000">
                    <a:alpha val="50000"/>
                  </a:srgbClr>
                </a:innerShdw>
              </a:effectLst>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714374474"/>
              </p:ext>
            </p:extLst>
          </p:nvPr>
        </p:nvGraphicFramePr>
        <p:xfrm>
          <a:off x="11068193" y="4303435"/>
          <a:ext cx="814311" cy="629240"/>
        </p:xfrm>
        <a:graphic>
          <a:graphicData uri="http://schemas.openxmlformats.org/presentationml/2006/ole">
            <mc:AlternateContent xmlns:mc="http://schemas.openxmlformats.org/markup-compatibility/2006">
              <mc:Choice xmlns:v="urn:schemas-microsoft-com:vml" Requires="v">
                <p:oleObj spid="_x0000_s11268" name="Packager Shell Object" showAsIcon="1" r:id="rId8" imgW="1117080" imgH="863640" progId="Package">
                  <p:embed/>
                </p:oleObj>
              </mc:Choice>
              <mc:Fallback>
                <p:oleObj name="Packager Shell Object" showAsIcon="1" r:id="rId8" imgW="1117080" imgH="863640" progId="Package">
                  <p:embed/>
                  <p:pic>
                    <p:nvPicPr>
                      <p:cNvPr id="0" name=""/>
                      <p:cNvPicPr/>
                      <p:nvPr/>
                    </p:nvPicPr>
                    <p:blipFill>
                      <a:blip r:embed="rId9"/>
                      <a:stretch>
                        <a:fillRect/>
                      </a:stretch>
                    </p:blipFill>
                    <p:spPr>
                      <a:xfrm>
                        <a:off x="11068193" y="4303435"/>
                        <a:ext cx="814311" cy="629240"/>
                      </a:xfrm>
                      <a:prstGeom prst="rect">
                        <a:avLst/>
                      </a:prstGeom>
                      <a:solidFill>
                        <a:schemeClr val="accent1">
                          <a:lumMod val="20000"/>
                          <a:lumOff val="80000"/>
                        </a:schemeClr>
                      </a:solidFill>
                    </p:spPr>
                  </p:pic>
                </p:oleObj>
              </mc:Fallback>
            </mc:AlternateContent>
          </a:graphicData>
        </a:graphic>
      </p:graphicFrame>
    </p:spTree>
    <p:extLst>
      <p:ext uri="{BB962C8B-B14F-4D97-AF65-F5344CB8AC3E}">
        <p14:creationId xmlns:p14="http://schemas.microsoft.com/office/powerpoint/2010/main" val="2645070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470" y="560439"/>
            <a:ext cx="6497782" cy="5118429"/>
          </a:xfrm>
          <a:prstGeom prst="rect">
            <a:avLst/>
          </a:prstGeom>
          <a:ln w="228600" cap="sq" cmpd="thickThin">
            <a:solidFill>
              <a:schemeClr val="accent3">
                <a:lumMod val="75000"/>
              </a:schemeClr>
            </a:solidFill>
            <a:prstDash val="solid"/>
            <a:miter lim="800000"/>
          </a:ln>
          <a:effectLst>
            <a:innerShdw blurRad="76200">
              <a:srgbClr val="000000"/>
            </a:innerShdw>
          </a:effectLst>
        </p:spPr>
      </p:pic>
      <p:sp>
        <p:nvSpPr>
          <p:cNvPr id="5" name="TextBox 4"/>
          <p:cNvSpPr txBox="1"/>
          <p:nvPr/>
        </p:nvSpPr>
        <p:spPr>
          <a:xfrm>
            <a:off x="7462684" y="2091921"/>
            <a:ext cx="4594036" cy="1077218"/>
          </a:xfrm>
          <a:prstGeom prst="rect">
            <a:avLst/>
          </a:prstGeom>
          <a:noFill/>
        </p:spPr>
        <p:txBody>
          <a:bodyPr wrap="square" rtlCol="0">
            <a:spAutoFit/>
          </a:bodyPr>
          <a:lstStyle/>
          <a:p>
            <a:pPr fontAlgn="base"/>
            <a:r>
              <a:rPr lang="en-AU" sz="3200" i="1" dirty="0" smtClean="0">
                <a:solidFill>
                  <a:schemeClr val="accent5">
                    <a:lumMod val="40000"/>
                    <a:lumOff val="60000"/>
                  </a:schemeClr>
                </a:solidFill>
                <a:latin typeface="Century Gothic" panose="020B0502020202020204" pitchFamily="34" charset="0"/>
              </a:rPr>
              <a:t>Write a conversation between the birds.</a:t>
            </a:r>
            <a:endParaRPr lang="en-AU" sz="3200" i="1" dirty="0">
              <a:solidFill>
                <a:schemeClr val="accent5">
                  <a:lumMod val="40000"/>
                  <a:lumOff val="60000"/>
                </a:schemeClr>
              </a:solidFill>
              <a:latin typeface="Century Gothic" panose="020B0502020202020204" pitchFamily="34" charset="0"/>
            </a:endParaRPr>
          </a:p>
        </p:txBody>
      </p:sp>
      <p:sp>
        <p:nvSpPr>
          <p:cNvPr id="12" name="TextBox 11"/>
          <p:cNvSpPr txBox="1"/>
          <p:nvPr/>
        </p:nvSpPr>
        <p:spPr>
          <a:xfrm>
            <a:off x="227887" y="6416541"/>
            <a:ext cx="3225563" cy="246221"/>
          </a:xfrm>
          <a:prstGeom prst="rect">
            <a:avLst/>
          </a:prstGeom>
          <a:noFill/>
        </p:spPr>
        <p:txBody>
          <a:bodyPr wrap="none" rtlCol="0">
            <a:spAutoFit/>
          </a:bodyPr>
          <a:lstStyle/>
          <a:p>
            <a:r>
              <a:rPr lang="en-AU" sz="1000" dirty="0" smtClean="0">
                <a:latin typeface="Century Gothic" panose="020B0502020202020204" pitchFamily="34" charset="0"/>
              </a:rPr>
              <a:t>Image found on Pinterest via  </a:t>
            </a:r>
            <a:r>
              <a:rPr lang="en-AU" sz="1000" b="1" i="0" u="none" strike="noStrike" dirty="0" smtClean="0">
                <a:solidFill>
                  <a:srgbClr val="444444"/>
                </a:solidFill>
                <a:effectLst/>
                <a:latin typeface="Helvetica Neue"/>
                <a:hlinkClick r:id="rId5"/>
              </a:rPr>
              <a:t>empressofdirt.net</a:t>
            </a:r>
            <a:endParaRPr lang="en-AU" sz="1000" dirty="0">
              <a:solidFill>
                <a:schemeClr val="tx2">
                  <a:lumMod val="50000"/>
                </a:schemeClr>
              </a:solidFill>
              <a:latin typeface="Century Gothic" panose="020B0502020202020204" pitchFamily="34" charset="0"/>
            </a:endParaRPr>
          </a:p>
        </p:txBody>
      </p:sp>
      <p:sp>
        <p:nvSpPr>
          <p:cNvPr id="13" name="Rectangle 12"/>
          <p:cNvSpPr/>
          <p:nvPr/>
        </p:nvSpPr>
        <p:spPr>
          <a:xfrm>
            <a:off x="7128234" y="4293873"/>
            <a:ext cx="5262935" cy="1384995"/>
          </a:xfrm>
          <a:prstGeom prst="rect">
            <a:avLst/>
          </a:prstGeom>
        </p:spPr>
        <p:txBody>
          <a:bodyPr wrap="square">
            <a:spAutoFit/>
          </a:bodyPr>
          <a:lstStyle/>
          <a:p>
            <a:r>
              <a:rPr lang="en-AU" sz="1400" b="1" i="1" dirty="0" smtClean="0">
                <a:latin typeface="Century Gothic" panose="020B0502020202020204" pitchFamily="34" charset="0"/>
              </a:rPr>
              <a:t>Remember to:</a:t>
            </a:r>
          </a:p>
          <a:p>
            <a:r>
              <a:rPr lang="en-AU" sz="1400" i="1" dirty="0" smtClean="0">
                <a:latin typeface="Century Gothic" panose="020B0502020202020204" pitchFamily="34" charset="0"/>
              </a:rPr>
              <a:t>Use a comma start a speaker’s words. </a:t>
            </a:r>
          </a:p>
          <a:p>
            <a:r>
              <a:rPr lang="en-AU" sz="1400" i="1" dirty="0" smtClean="0">
                <a:latin typeface="Century Gothic" panose="020B0502020202020204" pitchFamily="34" charset="0"/>
              </a:rPr>
              <a:t>Use quotation marks before and after a speaker’s words. </a:t>
            </a:r>
          </a:p>
          <a:p>
            <a:r>
              <a:rPr lang="en-AU" sz="1400" i="1" dirty="0" smtClean="0">
                <a:latin typeface="Century Gothic" panose="020B0502020202020204" pitchFamily="34" charset="0"/>
              </a:rPr>
              <a:t>Use capital letters for a speaker’s first word. </a:t>
            </a:r>
          </a:p>
          <a:p>
            <a:r>
              <a:rPr lang="en-AU" sz="1400" i="1" dirty="0" smtClean="0">
                <a:latin typeface="Century Gothic" panose="020B0502020202020204" pitchFamily="34" charset="0"/>
              </a:rPr>
              <a:t>Start a new paragraph every time a new person speaks.</a:t>
            </a:r>
          </a:p>
          <a:p>
            <a:r>
              <a:rPr lang="en-AU" sz="1400" i="1" dirty="0" smtClean="0">
                <a:latin typeface="Century Gothic" panose="020B0502020202020204" pitchFamily="34" charset="0"/>
              </a:rPr>
              <a:t>Place the punctuation inside the quotation marks.</a:t>
            </a:r>
            <a:endParaRPr lang="en-AU" sz="1400" i="1" dirty="0">
              <a:latin typeface="Century Gothic" panose="020B0502020202020204" pitchFamily="34" charset="0"/>
            </a:endParaRPr>
          </a:p>
        </p:txBody>
      </p:sp>
      <p:grpSp>
        <p:nvGrpSpPr>
          <p:cNvPr id="17" name="Group 16"/>
          <p:cNvGrpSpPr/>
          <p:nvPr/>
        </p:nvGrpSpPr>
        <p:grpSpPr>
          <a:xfrm>
            <a:off x="10237607" y="6059321"/>
            <a:ext cx="1819113" cy="798679"/>
            <a:chOff x="10237607" y="6059321"/>
            <a:chExt cx="1819113" cy="798679"/>
          </a:xfrm>
        </p:grpSpPr>
        <p:sp>
          <p:nvSpPr>
            <p:cNvPr id="18" name="TextBox 17"/>
            <p:cNvSpPr txBox="1"/>
            <p:nvPr/>
          </p:nvSpPr>
          <p:spPr>
            <a:xfrm>
              <a:off x="10501486" y="6611779"/>
              <a:ext cx="1555234" cy="246221"/>
            </a:xfrm>
            <a:prstGeom prst="rect">
              <a:avLst/>
            </a:prstGeom>
            <a:noFill/>
          </p:spPr>
          <p:txBody>
            <a:bodyPr wrap="none" rtlCol="0">
              <a:spAutoFit/>
            </a:bodyPr>
            <a:lstStyle/>
            <a:p>
              <a:r>
                <a:rPr lang="en-AU" sz="1000" dirty="0" smtClean="0">
                  <a:latin typeface="Century Gothic" panose="020B0502020202020204" pitchFamily="34" charset="0"/>
                </a:rPr>
                <a:t>Steph Westwood 2015</a:t>
              </a:r>
              <a:endParaRPr lang="en-AU" sz="1000" dirty="0">
                <a:latin typeface="Century Gothic" panose="020B0502020202020204" pitchFamily="34" charset="0"/>
              </a:endParaRPr>
            </a:p>
          </p:txBody>
        </p:sp>
        <p:grpSp>
          <p:nvGrpSpPr>
            <p:cNvPr id="19" name="Group 18"/>
            <p:cNvGrpSpPr/>
            <p:nvPr/>
          </p:nvGrpSpPr>
          <p:grpSpPr>
            <a:xfrm>
              <a:off x="10237607" y="6059321"/>
              <a:ext cx="1357258" cy="711297"/>
              <a:chOff x="10492249" y="5731203"/>
              <a:chExt cx="1357258" cy="711297"/>
            </a:xfrm>
          </p:grpSpPr>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92249" y="5731203"/>
                <a:ext cx="1357258" cy="711297"/>
              </a:xfrm>
              <a:prstGeom prst="rect">
                <a:avLst/>
              </a:prstGeom>
            </p:spPr>
          </p:pic>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096442" y="5802834"/>
                <a:ext cx="568036" cy="568036"/>
              </a:xfrm>
              <a:prstGeom prst="rect">
                <a:avLst/>
              </a:prstGeom>
            </p:spPr>
          </p:pic>
        </p:grpSp>
      </p:grpSp>
      <p:sp>
        <p:nvSpPr>
          <p:cNvPr id="11" name="Rectangle 10"/>
          <p:cNvSpPr/>
          <p:nvPr/>
        </p:nvSpPr>
        <p:spPr>
          <a:xfrm>
            <a:off x="7690626" y="388029"/>
            <a:ext cx="2742034" cy="1323439"/>
          </a:xfrm>
          <a:prstGeom prst="rect">
            <a:avLst/>
          </a:prstGeom>
          <a:noFill/>
        </p:spPr>
        <p:txBody>
          <a:bodyPr wrap="none" lIns="91440" tIns="45720" rIns="91440" bIns="45720">
            <a:spAutoFit/>
          </a:bodyPr>
          <a:lstStyle/>
          <a:p>
            <a:pPr algn="ctr"/>
            <a:r>
              <a:rPr lang="en-US" sz="8000" b="1" spc="50" dirty="0" smtClean="0">
                <a:ln w="0"/>
                <a:solidFill>
                  <a:srgbClr val="808000"/>
                </a:solidFill>
                <a:effectLst>
                  <a:innerShdw blurRad="63500" dist="50800" dir="13500000">
                    <a:srgbClr val="000000">
                      <a:alpha val="50000"/>
                    </a:srgbClr>
                  </a:innerShdw>
                </a:effectLst>
              </a:rPr>
              <a:t>Well?</a:t>
            </a:r>
            <a:endParaRPr lang="en-US" sz="8000" b="1" spc="50" dirty="0">
              <a:ln w="0"/>
              <a:solidFill>
                <a:srgbClr val="808000"/>
              </a:solidFill>
              <a:effectLst>
                <a:innerShdw blurRad="63500" dist="50800" dir="13500000">
                  <a:srgbClr val="000000">
                    <a:alpha val="50000"/>
                  </a:srgbClr>
                </a:innerShdw>
              </a:effectLst>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1800232523"/>
              </p:ext>
            </p:extLst>
          </p:nvPr>
        </p:nvGraphicFramePr>
        <p:xfrm>
          <a:off x="8139173" y="6107558"/>
          <a:ext cx="1636579" cy="629186"/>
        </p:xfrm>
        <a:graphic>
          <a:graphicData uri="http://schemas.openxmlformats.org/presentationml/2006/ole">
            <mc:AlternateContent xmlns:mc="http://schemas.openxmlformats.org/markup-compatibility/2006">
              <mc:Choice xmlns:v="urn:schemas-microsoft-com:vml" Requires="v">
                <p:oleObj spid="_x0000_s2063" name="Packager Shell Object" showAsIcon="1" r:id="rId8" imgW="2246760" imgH="863640" progId="Package">
                  <p:embed/>
                </p:oleObj>
              </mc:Choice>
              <mc:Fallback>
                <p:oleObj name="Packager Shell Object" showAsIcon="1" r:id="rId8" imgW="2246760" imgH="863640" progId="Package">
                  <p:embed/>
                  <p:pic>
                    <p:nvPicPr>
                      <p:cNvPr id="0" name=""/>
                      <p:cNvPicPr/>
                      <p:nvPr/>
                    </p:nvPicPr>
                    <p:blipFill>
                      <a:blip r:embed="rId9"/>
                      <a:stretch>
                        <a:fillRect/>
                      </a:stretch>
                    </p:blipFill>
                    <p:spPr>
                      <a:xfrm>
                        <a:off x="8139173" y="6107558"/>
                        <a:ext cx="1636579" cy="629186"/>
                      </a:xfrm>
                      <a:prstGeom prst="rect">
                        <a:avLst/>
                      </a:prstGeom>
                      <a:solidFill>
                        <a:schemeClr val="accent3">
                          <a:lumMod val="20000"/>
                          <a:lumOff val="80000"/>
                        </a:schemeClr>
                      </a:solidFill>
                    </p:spPr>
                  </p:pic>
                </p:oleObj>
              </mc:Fallback>
            </mc:AlternateContent>
          </a:graphicData>
        </a:graphic>
      </p:graphicFrame>
    </p:spTree>
    <p:extLst>
      <p:ext uri="{BB962C8B-B14F-4D97-AF65-F5344CB8AC3E}">
        <p14:creationId xmlns:p14="http://schemas.microsoft.com/office/powerpoint/2010/main" val="2183765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4252" y="353949"/>
            <a:ext cx="6964471" cy="4753763"/>
          </a:xfrm>
          <a:prstGeom prst="rect">
            <a:avLst/>
          </a:prstGeom>
          <a:ln w="228600" cap="sq" cmpd="thickThin">
            <a:solidFill>
              <a:schemeClr val="accent1">
                <a:lumMod val="40000"/>
                <a:lumOff val="60000"/>
              </a:schemeClr>
            </a:solidFill>
            <a:prstDash val="solid"/>
            <a:miter lim="800000"/>
          </a:ln>
          <a:effectLst>
            <a:innerShdw blurRad="76200">
              <a:srgbClr val="000000"/>
            </a:innerShdw>
          </a:effectLst>
        </p:spPr>
      </p:pic>
      <p:sp>
        <p:nvSpPr>
          <p:cNvPr id="5" name="TextBox 4"/>
          <p:cNvSpPr txBox="1"/>
          <p:nvPr/>
        </p:nvSpPr>
        <p:spPr>
          <a:xfrm>
            <a:off x="69713" y="1406894"/>
            <a:ext cx="4554159" cy="3416320"/>
          </a:xfrm>
          <a:prstGeom prst="rect">
            <a:avLst/>
          </a:prstGeom>
          <a:noFill/>
        </p:spPr>
        <p:txBody>
          <a:bodyPr wrap="square" rtlCol="0">
            <a:spAutoFit/>
          </a:bodyPr>
          <a:lstStyle/>
          <a:p>
            <a:pPr fontAlgn="base"/>
            <a:r>
              <a:rPr lang="en-AU" sz="2400" i="1" dirty="0">
                <a:solidFill>
                  <a:schemeClr val="accent5">
                    <a:lumMod val="40000"/>
                    <a:lumOff val="60000"/>
                  </a:schemeClr>
                </a:solidFill>
                <a:latin typeface="Century Gothic" panose="020B0502020202020204" pitchFamily="34" charset="0"/>
              </a:rPr>
              <a:t>It's not what happens to you, but how you react to it that matters.’ </a:t>
            </a:r>
            <a:r>
              <a:rPr lang="en-AU" sz="2400" i="1" dirty="0" smtClean="0">
                <a:solidFill>
                  <a:schemeClr val="accent5">
                    <a:lumMod val="40000"/>
                    <a:lumOff val="60000"/>
                  </a:schemeClr>
                </a:solidFill>
                <a:latin typeface="Century Gothic" panose="020B0502020202020204" pitchFamily="34" charset="0"/>
              </a:rPr>
              <a:t>Epictetus</a:t>
            </a:r>
          </a:p>
          <a:p>
            <a:pPr fontAlgn="base"/>
            <a:endParaRPr lang="en-AU" sz="2400" dirty="0" smtClean="0">
              <a:solidFill>
                <a:schemeClr val="accent6">
                  <a:lumMod val="75000"/>
                </a:schemeClr>
              </a:solidFill>
              <a:latin typeface="Century Gothic" panose="020B0502020202020204" pitchFamily="34" charset="0"/>
            </a:endParaRPr>
          </a:p>
          <a:p>
            <a:pPr fontAlgn="base"/>
            <a:r>
              <a:rPr lang="en-AU" sz="2400" dirty="0">
                <a:solidFill>
                  <a:schemeClr val="accent6">
                    <a:lumMod val="75000"/>
                  </a:schemeClr>
                </a:solidFill>
                <a:latin typeface="Century Gothic" panose="020B0502020202020204" pitchFamily="34" charset="0"/>
              </a:rPr>
              <a:t>These were the words that his father had said to him when he was a boy. </a:t>
            </a:r>
          </a:p>
          <a:p>
            <a:pPr fontAlgn="base"/>
            <a:endParaRPr lang="en-AU" sz="2400" dirty="0">
              <a:solidFill>
                <a:schemeClr val="accent6">
                  <a:lumMod val="75000"/>
                </a:schemeClr>
              </a:solidFill>
              <a:latin typeface="Century Gothic" panose="020B0502020202020204" pitchFamily="34" charset="0"/>
            </a:endParaRPr>
          </a:p>
          <a:p>
            <a:pPr fontAlgn="base"/>
            <a:r>
              <a:rPr lang="en-AU" sz="2400" dirty="0">
                <a:solidFill>
                  <a:schemeClr val="accent6">
                    <a:lumMod val="75000"/>
                  </a:schemeClr>
                </a:solidFill>
                <a:latin typeface="Century Gothic" panose="020B0502020202020204" pitchFamily="34" charset="0"/>
              </a:rPr>
              <a:t>Finish this story………….</a:t>
            </a:r>
          </a:p>
        </p:txBody>
      </p:sp>
      <p:sp>
        <p:nvSpPr>
          <p:cNvPr id="12" name="TextBox 11"/>
          <p:cNvSpPr txBox="1"/>
          <p:nvPr/>
        </p:nvSpPr>
        <p:spPr>
          <a:xfrm>
            <a:off x="9330830" y="5364109"/>
            <a:ext cx="2738250" cy="246221"/>
          </a:xfrm>
          <a:prstGeom prst="rect">
            <a:avLst/>
          </a:prstGeom>
          <a:noFill/>
        </p:spPr>
        <p:txBody>
          <a:bodyPr wrap="none" rtlCol="0">
            <a:spAutoFit/>
          </a:bodyPr>
          <a:lstStyle/>
          <a:p>
            <a:r>
              <a:rPr lang="en-AU" sz="1000" dirty="0">
                <a:latin typeface="Century Gothic" panose="020B0502020202020204" pitchFamily="34" charset="0"/>
              </a:rPr>
              <a:t>Image found on Pinterest </a:t>
            </a:r>
            <a:r>
              <a:rPr lang="en-AU" sz="1000" dirty="0" smtClean="0">
                <a:latin typeface="Century Gothic" panose="020B0502020202020204" pitchFamily="34" charset="0"/>
              </a:rPr>
              <a:t>via </a:t>
            </a:r>
            <a:r>
              <a:rPr lang="en-AU" sz="1000" i="0" u="none" strike="noStrike" dirty="0" smtClean="0">
                <a:solidFill>
                  <a:srgbClr val="444444"/>
                </a:solidFill>
                <a:effectLst/>
                <a:latin typeface="Century Gothic" panose="020B0502020202020204" pitchFamily="34" charset="0"/>
                <a:hlinkClick r:id="rId5"/>
              </a:rPr>
              <a:t>noupe.com</a:t>
            </a:r>
            <a:endParaRPr lang="en-AU" sz="1000" dirty="0">
              <a:solidFill>
                <a:schemeClr val="tx2">
                  <a:lumMod val="50000"/>
                </a:schemeClr>
              </a:solidFill>
              <a:latin typeface="Century Gothic" panose="020B0502020202020204" pitchFamily="34" charset="0"/>
            </a:endParaRPr>
          </a:p>
        </p:txBody>
      </p:sp>
      <p:sp>
        <p:nvSpPr>
          <p:cNvPr id="13" name="Rectangle 12"/>
          <p:cNvSpPr/>
          <p:nvPr/>
        </p:nvSpPr>
        <p:spPr>
          <a:xfrm>
            <a:off x="69713" y="5138302"/>
            <a:ext cx="11799010" cy="1600438"/>
          </a:xfrm>
          <a:prstGeom prst="rect">
            <a:avLst/>
          </a:prstGeom>
        </p:spPr>
        <p:txBody>
          <a:bodyPr wrap="square">
            <a:spAutoFit/>
          </a:bodyPr>
          <a:lstStyle/>
          <a:p>
            <a:r>
              <a:rPr lang="en-AU" sz="1400" b="1" i="1" dirty="0">
                <a:latin typeface="Century Gothic" panose="020B0502020202020204" pitchFamily="34" charset="0"/>
              </a:rPr>
              <a:t>Remember to:</a:t>
            </a:r>
            <a:endParaRPr lang="en-AU" sz="1400" i="1" dirty="0">
              <a:latin typeface="Century Gothic" panose="020B0502020202020204" pitchFamily="34" charset="0"/>
            </a:endParaRPr>
          </a:p>
          <a:p>
            <a:r>
              <a:rPr lang="en-AU" sz="1400" i="1" dirty="0">
                <a:latin typeface="Century Gothic" panose="020B0502020202020204" pitchFamily="34" charset="0"/>
              </a:rPr>
              <a:t>•plan your story before you start</a:t>
            </a:r>
          </a:p>
          <a:p>
            <a:r>
              <a:rPr lang="en-AU" sz="1400" i="1" dirty="0">
                <a:latin typeface="Century Gothic" panose="020B0502020202020204" pitchFamily="34" charset="0"/>
              </a:rPr>
              <a:t>•write in sentences</a:t>
            </a:r>
          </a:p>
          <a:p>
            <a:r>
              <a:rPr lang="en-AU" sz="1400" i="1" dirty="0">
                <a:latin typeface="Century Gothic" panose="020B0502020202020204" pitchFamily="34" charset="0"/>
              </a:rPr>
              <a:t>•pay attention to the words you choose, your spelling and </a:t>
            </a:r>
            <a:r>
              <a:rPr lang="en-AU" sz="1400" i="1" dirty="0" smtClean="0">
                <a:latin typeface="Century Gothic" panose="020B0502020202020204" pitchFamily="34" charset="0"/>
              </a:rPr>
              <a:t>punctuation</a:t>
            </a:r>
            <a:r>
              <a:rPr lang="en-AU" sz="1400" i="1" dirty="0">
                <a:latin typeface="Century Gothic" panose="020B0502020202020204" pitchFamily="34" charset="0"/>
              </a:rPr>
              <a:t>, and </a:t>
            </a:r>
            <a:r>
              <a:rPr lang="en-AU" sz="1400" i="1" dirty="0" smtClean="0">
                <a:latin typeface="Century Gothic" panose="020B0502020202020204" pitchFamily="34" charset="0"/>
              </a:rPr>
              <a:t>paragraphs</a:t>
            </a:r>
          </a:p>
          <a:p>
            <a:pPr>
              <a:buFont typeface="Arial" panose="020B0604020202020204" pitchFamily="34" charset="0"/>
              <a:buChar char="•"/>
            </a:pPr>
            <a:r>
              <a:rPr lang="en-AU" sz="1400" i="1" dirty="0" smtClean="0">
                <a:latin typeface="Century Gothic" panose="020B0502020202020204" pitchFamily="34" charset="0"/>
              </a:rPr>
              <a:t>Make sure that in your writing you have more than one sentence that uses two adjectives before a noun. </a:t>
            </a:r>
          </a:p>
          <a:p>
            <a:pPr>
              <a:buFont typeface="Arial" panose="020B0604020202020204" pitchFamily="34" charset="0"/>
              <a:buChar char="•"/>
            </a:pPr>
            <a:r>
              <a:rPr lang="en-AU" sz="1400" i="1" dirty="0" smtClean="0">
                <a:latin typeface="Century Gothic" panose="020B0502020202020204" pitchFamily="34" charset="0"/>
              </a:rPr>
              <a:t>Remember to use a comma separate the adjectives because they are in a list.</a:t>
            </a:r>
          </a:p>
          <a:p>
            <a:r>
              <a:rPr lang="en-AU" sz="1400" i="1" dirty="0" smtClean="0">
                <a:latin typeface="Century Gothic" panose="020B0502020202020204" pitchFamily="34" charset="0"/>
              </a:rPr>
              <a:t>•</a:t>
            </a:r>
            <a:r>
              <a:rPr lang="en-AU" sz="1400" i="1" dirty="0">
                <a:latin typeface="Century Gothic" panose="020B0502020202020204" pitchFamily="34" charset="0"/>
              </a:rPr>
              <a:t>check and edit your writing when you have finished.</a:t>
            </a:r>
          </a:p>
        </p:txBody>
      </p:sp>
      <p:grpSp>
        <p:nvGrpSpPr>
          <p:cNvPr id="17" name="Group 16"/>
          <p:cNvGrpSpPr/>
          <p:nvPr/>
        </p:nvGrpSpPr>
        <p:grpSpPr>
          <a:xfrm>
            <a:off x="10237607" y="6059321"/>
            <a:ext cx="1819113" cy="798679"/>
            <a:chOff x="10237607" y="6059321"/>
            <a:chExt cx="1819113" cy="798679"/>
          </a:xfrm>
        </p:grpSpPr>
        <p:sp>
          <p:nvSpPr>
            <p:cNvPr id="18" name="TextBox 17"/>
            <p:cNvSpPr txBox="1"/>
            <p:nvPr/>
          </p:nvSpPr>
          <p:spPr>
            <a:xfrm>
              <a:off x="10501486" y="6611779"/>
              <a:ext cx="1555234" cy="246221"/>
            </a:xfrm>
            <a:prstGeom prst="rect">
              <a:avLst/>
            </a:prstGeom>
            <a:noFill/>
          </p:spPr>
          <p:txBody>
            <a:bodyPr wrap="none" rtlCol="0">
              <a:spAutoFit/>
            </a:bodyPr>
            <a:lstStyle/>
            <a:p>
              <a:r>
                <a:rPr lang="en-AU" sz="1000" dirty="0" smtClean="0">
                  <a:latin typeface="Century Gothic" panose="020B0502020202020204" pitchFamily="34" charset="0"/>
                </a:rPr>
                <a:t>Steph Westwood 2015</a:t>
              </a:r>
              <a:endParaRPr lang="en-AU" sz="1000" dirty="0">
                <a:latin typeface="Century Gothic" panose="020B0502020202020204" pitchFamily="34" charset="0"/>
              </a:endParaRPr>
            </a:p>
          </p:txBody>
        </p:sp>
        <p:grpSp>
          <p:nvGrpSpPr>
            <p:cNvPr id="19" name="Group 18"/>
            <p:cNvGrpSpPr/>
            <p:nvPr/>
          </p:nvGrpSpPr>
          <p:grpSpPr>
            <a:xfrm>
              <a:off x="10237607" y="6059321"/>
              <a:ext cx="1357258" cy="711297"/>
              <a:chOff x="10492249" y="5731203"/>
              <a:chExt cx="1357258" cy="711297"/>
            </a:xfrm>
          </p:grpSpPr>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92249" y="5731203"/>
                <a:ext cx="1357258" cy="711297"/>
              </a:xfrm>
              <a:prstGeom prst="rect">
                <a:avLst/>
              </a:prstGeom>
            </p:spPr>
          </p:pic>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096442" y="5802834"/>
                <a:ext cx="568036" cy="568036"/>
              </a:xfrm>
              <a:prstGeom prst="rect">
                <a:avLst/>
              </a:prstGeom>
            </p:spPr>
          </p:pic>
        </p:grpSp>
      </p:grpSp>
      <p:sp>
        <p:nvSpPr>
          <p:cNvPr id="11" name="Rectangle 10"/>
          <p:cNvSpPr/>
          <p:nvPr/>
        </p:nvSpPr>
        <p:spPr>
          <a:xfrm>
            <a:off x="69713" y="150567"/>
            <a:ext cx="4688848" cy="1107996"/>
          </a:xfrm>
          <a:prstGeom prst="rect">
            <a:avLst/>
          </a:prstGeom>
          <a:noFill/>
        </p:spPr>
        <p:txBody>
          <a:bodyPr wrap="none" lIns="91440" tIns="45720" rIns="91440" bIns="45720">
            <a:spAutoFit/>
          </a:bodyPr>
          <a:lstStyle/>
          <a:p>
            <a:pPr algn="ctr"/>
            <a:r>
              <a:rPr lang="en-US" sz="6600" b="1" spc="50" dirty="0" smtClean="0">
                <a:ln w="0"/>
                <a:solidFill>
                  <a:srgbClr val="808000"/>
                </a:solidFill>
                <a:effectLst>
                  <a:innerShdw blurRad="63500" dist="50800" dir="13500000">
                    <a:srgbClr val="000000">
                      <a:alpha val="50000"/>
                    </a:srgbClr>
                  </a:innerShdw>
                </a:effectLst>
              </a:rPr>
              <a:t>Adventures </a:t>
            </a:r>
            <a:endParaRPr lang="en-US" sz="6600" b="1" spc="50" dirty="0">
              <a:ln w="0"/>
              <a:solidFill>
                <a:srgbClr val="808000"/>
              </a:solidFill>
              <a:effectLst>
                <a:innerShdw blurRad="63500" dist="50800" dir="13500000">
                  <a:srgbClr val="000000">
                    <a:alpha val="50000"/>
                  </a:srgbClr>
                </a:innerShdw>
              </a:effectLst>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231113877"/>
              </p:ext>
            </p:extLst>
          </p:nvPr>
        </p:nvGraphicFramePr>
        <p:xfrm>
          <a:off x="9452164" y="5715479"/>
          <a:ext cx="927781" cy="512920"/>
        </p:xfrm>
        <a:graphic>
          <a:graphicData uri="http://schemas.openxmlformats.org/presentationml/2006/ole">
            <mc:AlternateContent xmlns:mc="http://schemas.openxmlformats.org/markup-compatibility/2006">
              <mc:Choice xmlns:v="urn:schemas-microsoft-com:vml" Requires="v">
                <p:oleObj spid="_x0000_s3086" name="Packager Shell Object" showAsIcon="1" r:id="rId8" imgW="1561320" imgH="863640" progId="Package">
                  <p:embed/>
                </p:oleObj>
              </mc:Choice>
              <mc:Fallback>
                <p:oleObj name="Packager Shell Object" showAsIcon="1" r:id="rId8" imgW="1561320" imgH="863640" progId="Package">
                  <p:embed/>
                  <p:pic>
                    <p:nvPicPr>
                      <p:cNvPr id="0" name=""/>
                      <p:cNvPicPr/>
                      <p:nvPr/>
                    </p:nvPicPr>
                    <p:blipFill>
                      <a:blip r:embed="rId9"/>
                      <a:stretch>
                        <a:fillRect/>
                      </a:stretch>
                    </p:blipFill>
                    <p:spPr>
                      <a:xfrm>
                        <a:off x="9452164" y="5715479"/>
                        <a:ext cx="927781" cy="512920"/>
                      </a:xfrm>
                      <a:prstGeom prst="rect">
                        <a:avLst/>
                      </a:prstGeom>
                      <a:solidFill>
                        <a:schemeClr val="accent1">
                          <a:lumMod val="20000"/>
                          <a:lumOff val="80000"/>
                        </a:schemeClr>
                      </a:solidFill>
                    </p:spPr>
                  </p:pic>
                </p:oleObj>
              </mc:Fallback>
            </mc:AlternateContent>
          </a:graphicData>
        </a:graphic>
      </p:graphicFrame>
    </p:spTree>
    <p:extLst>
      <p:ext uri="{BB962C8B-B14F-4D97-AF65-F5344CB8AC3E}">
        <p14:creationId xmlns:p14="http://schemas.microsoft.com/office/powerpoint/2010/main" val="275852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814" y="388029"/>
            <a:ext cx="4978233" cy="5855455"/>
          </a:xfrm>
          <a:prstGeom prst="rect">
            <a:avLst/>
          </a:prstGeom>
          <a:ln w="228600" cap="sq" cmpd="thickThin">
            <a:solidFill>
              <a:schemeClr val="accent3">
                <a:lumMod val="75000"/>
              </a:schemeClr>
            </a:solidFill>
            <a:prstDash val="solid"/>
            <a:miter lim="800000"/>
          </a:ln>
          <a:effectLst>
            <a:innerShdw blurRad="76200">
              <a:srgbClr val="000000"/>
            </a:innerShdw>
          </a:effectLst>
        </p:spPr>
      </p:pic>
      <p:sp>
        <p:nvSpPr>
          <p:cNvPr id="5" name="TextBox 4"/>
          <p:cNvSpPr txBox="1"/>
          <p:nvPr/>
        </p:nvSpPr>
        <p:spPr>
          <a:xfrm>
            <a:off x="7070492" y="3413713"/>
            <a:ext cx="4594036" cy="1077218"/>
          </a:xfrm>
          <a:prstGeom prst="rect">
            <a:avLst/>
          </a:prstGeom>
          <a:noFill/>
        </p:spPr>
        <p:txBody>
          <a:bodyPr wrap="square" rtlCol="0">
            <a:spAutoFit/>
          </a:bodyPr>
          <a:lstStyle/>
          <a:p>
            <a:pPr fontAlgn="base"/>
            <a:r>
              <a:rPr lang="en-AU" sz="3200" i="1" dirty="0" smtClean="0">
                <a:solidFill>
                  <a:schemeClr val="accent5">
                    <a:lumMod val="40000"/>
                    <a:lumOff val="60000"/>
                  </a:schemeClr>
                </a:solidFill>
                <a:latin typeface="Century Gothic" panose="020B0502020202020204" pitchFamily="34" charset="0"/>
              </a:rPr>
              <a:t>Write a conversation between the dogs.</a:t>
            </a:r>
            <a:endParaRPr lang="en-AU" sz="3200" i="1" dirty="0">
              <a:solidFill>
                <a:schemeClr val="accent5">
                  <a:lumMod val="40000"/>
                  <a:lumOff val="60000"/>
                </a:schemeClr>
              </a:solidFill>
              <a:latin typeface="Century Gothic" panose="020B0502020202020204" pitchFamily="34" charset="0"/>
            </a:endParaRPr>
          </a:p>
        </p:txBody>
      </p:sp>
      <p:sp>
        <p:nvSpPr>
          <p:cNvPr id="12" name="TextBox 11"/>
          <p:cNvSpPr txBox="1"/>
          <p:nvPr/>
        </p:nvSpPr>
        <p:spPr>
          <a:xfrm>
            <a:off x="631010" y="6524397"/>
            <a:ext cx="3172663" cy="246221"/>
          </a:xfrm>
          <a:prstGeom prst="rect">
            <a:avLst/>
          </a:prstGeom>
          <a:noFill/>
        </p:spPr>
        <p:txBody>
          <a:bodyPr wrap="none" rtlCol="0">
            <a:spAutoFit/>
          </a:bodyPr>
          <a:lstStyle/>
          <a:p>
            <a:r>
              <a:rPr lang="en-AU" sz="1000" dirty="0" smtClean="0">
                <a:latin typeface="Century Gothic" panose="020B0502020202020204" pitchFamily="34" charset="0"/>
              </a:rPr>
              <a:t>Image found on Pinterest via  </a:t>
            </a:r>
            <a:r>
              <a:rPr lang="en-AU" sz="1000" b="1" i="0" u="none" strike="noStrike" dirty="0" smtClean="0">
                <a:solidFill>
                  <a:srgbClr val="444444"/>
                </a:solidFill>
                <a:effectLst/>
                <a:latin typeface="Helvetica Neue"/>
                <a:hlinkClick r:id="rId5"/>
              </a:rPr>
              <a:t>ideasbyjivey.com</a:t>
            </a:r>
            <a:endParaRPr lang="en-AU" sz="1000" dirty="0">
              <a:solidFill>
                <a:schemeClr val="tx2">
                  <a:lumMod val="50000"/>
                </a:schemeClr>
              </a:solidFill>
              <a:latin typeface="Century Gothic" panose="020B0502020202020204" pitchFamily="34" charset="0"/>
            </a:endParaRPr>
          </a:p>
        </p:txBody>
      </p:sp>
      <p:sp>
        <p:nvSpPr>
          <p:cNvPr id="13" name="Rectangle 12"/>
          <p:cNvSpPr/>
          <p:nvPr/>
        </p:nvSpPr>
        <p:spPr>
          <a:xfrm>
            <a:off x="5789865" y="5168586"/>
            <a:ext cx="5262935" cy="1384995"/>
          </a:xfrm>
          <a:prstGeom prst="rect">
            <a:avLst/>
          </a:prstGeom>
        </p:spPr>
        <p:txBody>
          <a:bodyPr wrap="square">
            <a:spAutoFit/>
          </a:bodyPr>
          <a:lstStyle/>
          <a:p>
            <a:r>
              <a:rPr lang="en-AU" sz="1400" b="1" i="1" dirty="0" smtClean="0">
                <a:latin typeface="Century Gothic" panose="020B0502020202020204" pitchFamily="34" charset="0"/>
              </a:rPr>
              <a:t>Remember to:</a:t>
            </a:r>
          </a:p>
          <a:p>
            <a:r>
              <a:rPr lang="en-AU" sz="1400" i="1" dirty="0" smtClean="0">
                <a:latin typeface="Century Gothic" panose="020B0502020202020204" pitchFamily="34" charset="0"/>
              </a:rPr>
              <a:t>Use a comma start a speaker’s words. </a:t>
            </a:r>
          </a:p>
          <a:p>
            <a:r>
              <a:rPr lang="en-AU" sz="1400" i="1" dirty="0" smtClean="0">
                <a:latin typeface="Century Gothic" panose="020B0502020202020204" pitchFamily="34" charset="0"/>
              </a:rPr>
              <a:t>Use quotation marks before and after a speaker’s words. </a:t>
            </a:r>
          </a:p>
          <a:p>
            <a:r>
              <a:rPr lang="en-AU" sz="1400" i="1" dirty="0" smtClean="0">
                <a:latin typeface="Century Gothic" panose="020B0502020202020204" pitchFamily="34" charset="0"/>
              </a:rPr>
              <a:t>Use capital letters for a speaker’s first word. </a:t>
            </a:r>
          </a:p>
          <a:p>
            <a:r>
              <a:rPr lang="en-AU" sz="1400" i="1" dirty="0" smtClean="0">
                <a:latin typeface="Century Gothic" panose="020B0502020202020204" pitchFamily="34" charset="0"/>
              </a:rPr>
              <a:t>Start a new paragraph every time a new person speaks.</a:t>
            </a:r>
          </a:p>
          <a:p>
            <a:r>
              <a:rPr lang="en-AU" sz="1400" i="1" dirty="0" smtClean="0">
                <a:latin typeface="Century Gothic" panose="020B0502020202020204" pitchFamily="34" charset="0"/>
              </a:rPr>
              <a:t>Place the punctuation inside the quotation marks.</a:t>
            </a:r>
            <a:endParaRPr lang="en-AU" sz="1400" i="1" dirty="0">
              <a:latin typeface="Century Gothic" panose="020B0502020202020204" pitchFamily="34" charset="0"/>
            </a:endParaRPr>
          </a:p>
        </p:txBody>
      </p:sp>
      <p:grpSp>
        <p:nvGrpSpPr>
          <p:cNvPr id="17" name="Group 16"/>
          <p:cNvGrpSpPr/>
          <p:nvPr/>
        </p:nvGrpSpPr>
        <p:grpSpPr>
          <a:xfrm>
            <a:off x="10237607" y="6059321"/>
            <a:ext cx="1819113" cy="798679"/>
            <a:chOff x="10237607" y="6059321"/>
            <a:chExt cx="1819113" cy="798679"/>
          </a:xfrm>
        </p:grpSpPr>
        <p:sp>
          <p:nvSpPr>
            <p:cNvPr id="18" name="TextBox 17"/>
            <p:cNvSpPr txBox="1"/>
            <p:nvPr/>
          </p:nvSpPr>
          <p:spPr>
            <a:xfrm>
              <a:off x="10501486" y="6611779"/>
              <a:ext cx="1555234" cy="246221"/>
            </a:xfrm>
            <a:prstGeom prst="rect">
              <a:avLst/>
            </a:prstGeom>
            <a:noFill/>
          </p:spPr>
          <p:txBody>
            <a:bodyPr wrap="none" rtlCol="0">
              <a:spAutoFit/>
            </a:bodyPr>
            <a:lstStyle/>
            <a:p>
              <a:r>
                <a:rPr lang="en-AU" sz="1000" dirty="0" smtClean="0">
                  <a:latin typeface="Century Gothic" panose="020B0502020202020204" pitchFamily="34" charset="0"/>
                </a:rPr>
                <a:t>Steph Westwood 2015</a:t>
              </a:r>
              <a:endParaRPr lang="en-AU" sz="1000" dirty="0">
                <a:latin typeface="Century Gothic" panose="020B0502020202020204" pitchFamily="34" charset="0"/>
              </a:endParaRPr>
            </a:p>
          </p:txBody>
        </p:sp>
        <p:grpSp>
          <p:nvGrpSpPr>
            <p:cNvPr id="19" name="Group 18"/>
            <p:cNvGrpSpPr/>
            <p:nvPr/>
          </p:nvGrpSpPr>
          <p:grpSpPr>
            <a:xfrm>
              <a:off x="10237607" y="6059321"/>
              <a:ext cx="1357258" cy="711297"/>
              <a:chOff x="10492249" y="5731203"/>
              <a:chExt cx="1357258" cy="711297"/>
            </a:xfrm>
          </p:grpSpPr>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92249" y="5731203"/>
                <a:ext cx="1357258" cy="711297"/>
              </a:xfrm>
              <a:prstGeom prst="rect">
                <a:avLst/>
              </a:prstGeom>
            </p:spPr>
          </p:pic>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096442" y="5802834"/>
                <a:ext cx="568036" cy="568036"/>
              </a:xfrm>
              <a:prstGeom prst="rect">
                <a:avLst/>
              </a:prstGeom>
            </p:spPr>
          </p:pic>
        </p:grpSp>
      </p:grpSp>
      <p:sp>
        <p:nvSpPr>
          <p:cNvPr id="11" name="Rectangle 10"/>
          <p:cNvSpPr/>
          <p:nvPr/>
        </p:nvSpPr>
        <p:spPr>
          <a:xfrm>
            <a:off x="7070492" y="388029"/>
            <a:ext cx="3982308" cy="2554545"/>
          </a:xfrm>
          <a:prstGeom prst="rect">
            <a:avLst/>
          </a:prstGeom>
          <a:noFill/>
        </p:spPr>
        <p:txBody>
          <a:bodyPr wrap="none" lIns="91440" tIns="45720" rIns="91440" bIns="45720">
            <a:spAutoFit/>
          </a:bodyPr>
          <a:lstStyle/>
          <a:p>
            <a:pPr algn="ctr"/>
            <a:r>
              <a:rPr lang="en-US" sz="8000" b="1" spc="50" dirty="0" smtClean="0">
                <a:ln w="0"/>
                <a:solidFill>
                  <a:srgbClr val="808000"/>
                </a:solidFill>
                <a:effectLst>
                  <a:innerShdw blurRad="63500" dist="50800" dir="13500000">
                    <a:srgbClr val="000000">
                      <a:alpha val="50000"/>
                    </a:srgbClr>
                  </a:innerShdw>
                </a:effectLst>
              </a:rPr>
              <a:t>You are </a:t>
            </a:r>
          </a:p>
          <a:p>
            <a:pPr algn="ctr"/>
            <a:r>
              <a:rPr lang="en-US" sz="8000" b="1" spc="50" dirty="0" smtClean="0">
                <a:ln w="0"/>
                <a:solidFill>
                  <a:srgbClr val="808000"/>
                </a:solidFill>
                <a:effectLst>
                  <a:innerShdw blurRad="63500" dist="50800" dir="13500000">
                    <a:srgbClr val="000000">
                      <a:alpha val="50000"/>
                    </a:srgbClr>
                  </a:innerShdw>
                </a:effectLst>
              </a:rPr>
              <a:t>so big!</a:t>
            </a:r>
            <a:endParaRPr lang="en-US" sz="8000" b="1" spc="50" dirty="0">
              <a:ln w="0"/>
              <a:solidFill>
                <a:srgbClr val="808000"/>
              </a:solidFill>
              <a:effectLst>
                <a:innerShdw blurRad="63500" dist="50800" dir="13500000">
                  <a:srgbClr val="000000">
                    <a:alpha val="50000"/>
                  </a:srgbClr>
                </a:innerShdw>
              </a:effectLst>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1749503030"/>
              </p:ext>
            </p:extLst>
          </p:nvPr>
        </p:nvGraphicFramePr>
        <p:xfrm>
          <a:off x="10909422" y="5373447"/>
          <a:ext cx="1147298" cy="517092"/>
        </p:xfrm>
        <a:graphic>
          <a:graphicData uri="http://schemas.openxmlformats.org/presentationml/2006/ole">
            <mc:AlternateContent xmlns:mc="http://schemas.openxmlformats.org/markup-compatibility/2006">
              <mc:Choice xmlns:v="urn:schemas-microsoft-com:vml" Requires="v">
                <p:oleObj spid="_x0000_s4109" name="Packager Shell Object" showAsIcon="1" r:id="rId8" imgW="1916640" imgH="863640" progId="Package">
                  <p:embed/>
                </p:oleObj>
              </mc:Choice>
              <mc:Fallback>
                <p:oleObj name="Packager Shell Object" showAsIcon="1" r:id="rId8" imgW="1916640" imgH="863640" progId="Package">
                  <p:embed/>
                  <p:pic>
                    <p:nvPicPr>
                      <p:cNvPr id="0" name=""/>
                      <p:cNvPicPr/>
                      <p:nvPr/>
                    </p:nvPicPr>
                    <p:blipFill>
                      <a:blip r:embed="rId9"/>
                      <a:stretch>
                        <a:fillRect/>
                      </a:stretch>
                    </p:blipFill>
                    <p:spPr>
                      <a:xfrm>
                        <a:off x="10909422" y="5373447"/>
                        <a:ext cx="1147298" cy="517092"/>
                      </a:xfrm>
                      <a:prstGeom prst="rect">
                        <a:avLst/>
                      </a:prstGeom>
                      <a:solidFill>
                        <a:schemeClr val="accent2">
                          <a:lumMod val="20000"/>
                          <a:lumOff val="80000"/>
                        </a:schemeClr>
                      </a:solidFill>
                    </p:spPr>
                  </p:pic>
                </p:oleObj>
              </mc:Fallback>
            </mc:AlternateContent>
          </a:graphicData>
        </a:graphic>
      </p:graphicFrame>
    </p:spTree>
    <p:extLst>
      <p:ext uri="{BB962C8B-B14F-4D97-AF65-F5344CB8AC3E}">
        <p14:creationId xmlns:p14="http://schemas.microsoft.com/office/powerpoint/2010/main" val="3719814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5795" y="369932"/>
            <a:ext cx="3203623" cy="4753763"/>
          </a:xfrm>
          <a:prstGeom prst="rect">
            <a:avLst/>
          </a:prstGeom>
          <a:ln w="228600" cap="sq" cmpd="thickThin">
            <a:solidFill>
              <a:schemeClr val="accent3">
                <a:lumMod val="20000"/>
                <a:lumOff val="80000"/>
              </a:schemeClr>
            </a:solidFill>
            <a:prstDash val="solid"/>
            <a:miter lim="800000"/>
          </a:ln>
          <a:effectLst>
            <a:innerShdw blurRad="76200">
              <a:srgbClr val="000000"/>
            </a:innerShdw>
          </a:effectLst>
        </p:spPr>
      </p:pic>
      <p:sp>
        <p:nvSpPr>
          <p:cNvPr id="5" name="TextBox 4"/>
          <p:cNvSpPr txBox="1"/>
          <p:nvPr/>
        </p:nvSpPr>
        <p:spPr>
          <a:xfrm>
            <a:off x="226724" y="1621538"/>
            <a:ext cx="8103360" cy="3724096"/>
          </a:xfrm>
          <a:prstGeom prst="rect">
            <a:avLst/>
          </a:prstGeom>
          <a:noFill/>
        </p:spPr>
        <p:txBody>
          <a:bodyPr wrap="square" rtlCol="0">
            <a:spAutoFit/>
          </a:bodyPr>
          <a:lstStyle/>
          <a:p>
            <a:pPr fontAlgn="base"/>
            <a:r>
              <a:rPr lang="en-AU" sz="3600" i="1" dirty="0" smtClean="0">
                <a:solidFill>
                  <a:schemeClr val="accent5">
                    <a:lumMod val="40000"/>
                    <a:lumOff val="60000"/>
                  </a:schemeClr>
                </a:solidFill>
                <a:latin typeface="Century Gothic" panose="020B0502020202020204" pitchFamily="34" charset="0"/>
              </a:rPr>
              <a:t>Tell about your favourite cookie. </a:t>
            </a:r>
          </a:p>
          <a:p>
            <a:pPr fontAlgn="base"/>
            <a:r>
              <a:rPr lang="en-AU" sz="3600" i="1" dirty="0" smtClean="0">
                <a:solidFill>
                  <a:schemeClr val="accent5">
                    <a:lumMod val="40000"/>
                    <a:lumOff val="60000"/>
                  </a:schemeClr>
                </a:solidFill>
                <a:latin typeface="Century Gothic" panose="020B0502020202020204" pitchFamily="34" charset="0"/>
              </a:rPr>
              <a:t>Tell why it is the best and why everyone should buy some.</a:t>
            </a:r>
          </a:p>
          <a:p>
            <a:pPr fontAlgn="base"/>
            <a:endParaRPr lang="en-AU" sz="3600" i="1" dirty="0">
              <a:solidFill>
                <a:schemeClr val="accent5">
                  <a:lumMod val="40000"/>
                  <a:lumOff val="60000"/>
                </a:schemeClr>
              </a:solidFill>
              <a:latin typeface="Century Gothic" panose="020B0502020202020204" pitchFamily="34" charset="0"/>
            </a:endParaRPr>
          </a:p>
          <a:p>
            <a:pPr fontAlgn="base"/>
            <a:r>
              <a:rPr lang="en-AU" sz="2800" dirty="0">
                <a:solidFill>
                  <a:schemeClr val="accent6">
                    <a:lumMod val="75000"/>
                  </a:schemeClr>
                </a:solidFill>
                <a:latin typeface="Century Gothic" panose="020B0502020202020204" pitchFamily="34" charset="0"/>
              </a:rPr>
              <a:t>If you like it can be a storyboard for an </a:t>
            </a:r>
            <a:r>
              <a:rPr lang="en-AU" sz="2800" dirty="0" smtClean="0">
                <a:solidFill>
                  <a:schemeClr val="accent6">
                    <a:lumMod val="75000"/>
                  </a:schemeClr>
                </a:solidFill>
                <a:latin typeface="Century Gothic" panose="020B0502020202020204" pitchFamily="34" charset="0"/>
              </a:rPr>
              <a:t>advertisement</a:t>
            </a:r>
            <a:r>
              <a:rPr lang="en-AU" sz="2800" dirty="0">
                <a:solidFill>
                  <a:schemeClr val="accent6">
                    <a:lumMod val="75000"/>
                  </a:schemeClr>
                </a:solidFill>
                <a:latin typeface="Century Gothic" panose="020B0502020202020204" pitchFamily="34" charset="0"/>
              </a:rPr>
              <a:t>.</a:t>
            </a:r>
          </a:p>
          <a:p>
            <a:pPr fontAlgn="base"/>
            <a:endParaRPr lang="en-AU" sz="3600" dirty="0" smtClean="0">
              <a:solidFill>
                <a:schemeClr val="accent6">
                  <a:lumMod val="75000"/>
                </a:schemeClr>
              </a:solidFill>
              <a:latin typeface="Century Gothic" panose="020B0502020202020204" pitchFamily="34" charset="0"/>
            </a:endParaRPr>
          </a:p>
        </p:txBody>
      </p:sp>
      <p:sp>
        <p:nvSpPr>
          <p:cNvPr id="12" name="TextBox 11"/>
          <p:cNvSpPr txBox="1"/>
          <p:nvPr/>
        </p:nvSpPr>
        <p:spPr>
          <a:xfrm>
            <a:off x="8947731" y="5358301"/>
            <a:ext cx="2920992" cy="246221"/>
          </a:xfrm>
          <a:prstGeom prst="rect">
            <a:avLst/>
          </a:prstGeom>
          <a:noFill/>
        </p:spPr>
        <p:txBody>
          <a:bodyPr wrap="none" rtlCol="0">
            <a:spAutoFit/>
          </a:bodyPr>
          <a:lstStyle/>
          <a:p>
            <a:r>
              <a:rPr lang="en-AU" sz="1000" dirty="0">
                <a:latin typeface="Century Gothic" panose="020B0502020202020204" pitchFamily="34" charset="0"/>
              </a:rPr>
              <a:t>Image found on Pinterest </a:t>
            </a:r>
            <a:r>
              <a:rPr lang="en-AU" sz="1000" dirty="0" smtClean="0">
                <a:latin typeface="Century Gothic" panose="020B0502020202020204" pitchFamily="34" charset="0"/>
              </a:rPr>
              <a:t>via </a:t>
            </a:r>
            <a:r>
              <a:rPr lang="en-AU" sz="1000" b="1" i="0" u="none" strike="noStrike" dirty="0" smtClean="0">
                <a:solidFill>
                  <a:srgbClr val="444444"/>
                </a:solidFill>
                <a:effectLst/>
                <a:latin typeface="Helvetica Neue"/>
                <a:hlinkClick r:id="rId5"/>
              </a:rPr>
              <a:t>pinterest.com</a:t>
            </a:r>
            <a:endParaRPr lang="en-AU" sz="1000" dirty="0">
              <a:solidFill>
                <a:schemeClr val="tx2">
                  <a:lumMod val="50000"/>
                </a:schemeClr>
              </a:solidFill>
              <a:latin typeface="Century Gothic" panose="020B0502020202020204" pitchFamily="34" charset="0"/>
            </a:endParaRPr>
          </a:p>
        </p:txBody>
      </p:sp>
      <p:sp>
        <p:nvSpPr>
          <p:cNvPr id="13" name="Rectangle 12"/>
          <p:cNvSpPr/>
          <p:nvPr/>
        </p:nvSpPr>
        <p:spPr>
          <a:xfrm>
            <a:off x="69713" y="4911303"/>
            <a:ext cx="11799010" cy="1600438"/>
          </a:xfrm>
          <a:prstGeom prst="rect">
            <a:avLst/>
          </a:prstGeom>
        </p:spPr>
        <p:txBody>
          <a:bodyPr wrap="square">
            <a:spAutoFit/>
          </a:bodyPr>
          <a:lstStyle/>
          <a:p>
            <a:r>
              <a:rPr lang="en-AU" sz="1400" b="1" i="1" dirty="0">
                <a:latin typeface="Century Gothic" panose="020B0502020202020204" pitchFamily="34" charset="0"/>
              </a:rPr>
              <a:t>Remember </a:t>
            </a:r>
            <a:r>
              <a:rPr lang="en-AU" sz="1400" b="1" i="1" dirty="0" smtClean="0">
                <a:latin typeface="Century Gothic" panose="020B0502020202020204" pitchFamily="34" charset="0"/>
              </a:rPr>
              <a:t>to:</a:t>
            </a:r>
            <a:endParaRPr lang="en-AU" sz="1400" i="1" dirty="0" smtClean="0">
              <a:latin typeface="Century Gothic" panose="020B0502020202020204" pitchFamily="34" charset="0"/>
            </a:endParaRPr>
          </a:p>
          <a:p>
            <a:r>
              <a:rPr lang="en-AU" sz="1400" i="1" dirty="0" smtClean="0">
                <a:latin typeface="Century Gothic" panose="020B0502020202020204" pitchFamily="34" charset="0"/>
              </a:rPr>
              <a:t>•plan your story before you start</a:t>
            </a:r>
          </a:p>
          <a:p>
            <a:r>
              <a:rPr lang="en-AU" sz="1400" i="1" dirty="0" smtClean="0">
                <a:latin typeface="Century Gothic" panose="020B0502020202020204" pitchFamily="34" charset="0"/>
              </a:rPr>
              <a:t>•</a:t>
            </a:r>
            <a:r>
              <a:rPr lang="en-AU" sz="1400" i="1" dirty="0">
                <a:latin typeface="Century Gothic" panose="020B0502020202020204" pitchFamily="34" charset="0"/>
              </a:rPr>
              <a:t>write in sentences</a:t>
            </a:r>
          </a:p>
          <a:p>
            <a:r>
              <a:rPr lang="en-AU" sz="1400" i="1" dirty="0">
                <a:latin typeface="Century Gothic" panose="020B0502020202020204" pitchFamily="34" charset="0"/>
              </a:rPr>
              <a:t>•pay attention to the words you choose, your spelling and </a:t>
            </a:r>
            <a:r>
              <a:rPr lang="en-AU" sz="1400" i="1" dirty="0" smtClean="0">
                <a:latin typeface="Century Gothic" panose="020B0502020202020204" pitchFamily="34" charset="0"/>
              </a:rPr>
              <a:t>punctuation</a:t>
            </a:r>
            <a:r>
              <a:rPr lang="en-AU" sz="1400" i="1" dirty="0">
                <a:latin typeface="Century Gothic" panose="020B0502020202020204" pitchFamily="34" charset="0"/>
              </a:rPr>
              <a:t>, and </a:t>
            </a:r>
            <a:r>
              <a:rPr lang="en-AU" sz="1400" i="1" dirty="0" smtClean="0">
                <a:latin typeface="Century Gothic" panose="020B0502020202020204" pitchFamily="34" charset="0"/>
              </a:rPr>
              <a:t>paragraphs</a:t>
            </a:r>
          </a:p>
          <a:p>
            <a:pPr>
              <a:buFont typeface="Arial" panose="020B0604020202020204" pitchFamily="34" charset="0"/>
              <a:buChar char="•"/>
            </a:pPr>
            <a:r>
              <a:rPr lang="en-AU" sz="1400" i="1" dirty="0" smtClean="0">
                <a:latin typeface="Century Gothic" panose="020B0502020202020204" pitchFamily="34" charset="0"/>
              </a:rPr>
              <a:t>Make sure that in your writing you have more than one sentence that uses two adjectives before a noun. </a:t>
            </a:r>
          </a:p>
          <a:p>
            <a:pPr>
              <a:buFont typeface="Arial" panose="020B0604020202020204" pitchFamily="34" charset="0"/>
              <a:buChar char="•"/>
            </a:pPr>
            <a:r>
              <a:rPr lang="en-AU" sz="1400" i="1" dirty="0" smtClean="0">
                <a:latin typeface="Century Gothic" panose="020B0502020202020204" pitchFamily="34" charset="0"/>
              </a:rPr>
              <a:t>Remember to use a comma separate the adjectives because they are in a list.</a:t>
            </a:r>
          </a:p>
          <a:p>
            <a:r>
              <a:rPr lang="en-AU" sz="1400" i="1" dirty="0" smtClean="0">
                <a:latin typeface="Century Gothic" panose="020B0502020202020204" pitchFamily="34" charset="0"/>
              </a:rPr>
              <a:t>•</a:t>
            </a:r>
            <a:r>
              <a:rPr lang="en-AU" sz="1400" i="1" dirty="0">
                <a:latin typeface="Century Gothic" panose="020B0502020202020204" pitchFamily="34" charset="0"/>
              </a:rPr>
              <a:t>check and edit your writing when you have finished.</a:t>
            </a:r>
          </a:p>
        </p:txBody>
      </p:sp>
      <p:grpSp>
        <p:nvGrpSpPr>
          <p:cNvPr id="17" name="Group 16"/>
          <p:cNvGrpSpPr/>
          <p:nvPr/>
        </p:nvGrpSpPr>
        <p:grpSpPr>
          <a:xfrm>
            <a:off x="10237607" y="6059321"/>
            <a:ext cx="1819113" cy="798679"/>
            <a:chOff x="10237607" y="6059321"/>
            <a:chExt cx="1819113" cy="798679"/>
          </a:xfrm>
        </p:grpSpPr>
        <p:sp>
          <p:nvSpPr>
            <p:cNvPr id="18" name="TextBox 17"/>
            <p:cNvSpPr txBox="1"/>
            <p:nvPr/>
          </p:nvSpPr>
          <p:spPr>
            <a:xfrm>
              <a:off x="10501486" y="6611779"/>
              <a:ext cx="1555234" cy="246221"/>
            </a:xfrm>
            <a:prstGeom prst="rect">
              <a:avLst/>
            </a:prstGeom>
            <a:noFill/>
          </p:spPr>
          <p:txBody>
            <a:bodyPr wrap="none" rtlCol="0">
              <a:spAutoFit/>
            </a:bodyPr>
            <a:lstStyle/>
            <a:p>
              <a:r>
                <a:rPr lang="en-AU" sz="1000" dirty="0" smtClean="0">
                  <a:latin typeface="Century Gothic" panose="020B0502020202020204" pitchFamily="34" charset="0"/>
                </a:rPr>
                <a:t>Steph Westwood 2015</a:t>
              </a:r>
              <a:endParaRPr lang="en-AU" sz="1000" dirty="0">
                <a:latin typeface="Century Gothic" panose="020B0502020202020204" pitchFamily="34" charset="0"/>
              </a:endParaRPr>
            </a:p>
          </p:txBody>
        </p:sp>
        <p:grpSp>
          <p:nvGrpSpPr>
            <p:cNvPr id="19" name="Group 18"/>
            <p:cNvGrpSpPr/>
            <p:nvPr/>
          </p:nvGrpSpPr>
          <p:grpSpPr>
            <a:xfrm>
              <a:off x="10237607" y="6059321"/>
              <a:ext cx="1357258" cy="711297"/>
              <a:chOff x="10492249" y="5731203"/>
              <a:chExt cx="1357258" cy="711297"/>
            </a:xfrm>
          </p:grpSpPr>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92249" y="5731203"/>
                <a:ext cx="1357258" cy="711297"/>
              </a:xfrm>
              <a:prstGeom prst="rect">
                <a:avLst/>
              </a:prstGeom>
            </p:spPr>
          </p:pic>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096442" y="5802834"/>
                <a:ext cx="568036" cy="568036"/>
              </a:xfrm>
              <a:prstGeom prst="rect">
                <a:avLst/>
              </a:prstGeom>
            </p:spPr>
          </p:pic>
        </p:grpSp>
      </p:grpSp>
      <p:sp>
        <p:nvSpPr>
          <p:cNvPr id="3" name="Rectangle 2"/>
          <p:cNvSpPr/>
          <p:nvPr/>
        </p:nvSpPr>
        <p:spPr>
          <a:xfrm>
            <a:off x="226724" y="369932"/>
            <a:ext cx="3914854" cy="1323439"/>
          </a:xfrm>
          <a:prstGeom prst="rect">
            <a:avLst/>
          </a:prstGeom>
          <a:noFill/>
        </p:spPr>
        <p:txBody>
          <a:bodyPr wrap="none" lIns="91440" tIns="45720" rIns="91440" bIns="45720">
            <a:spAutoFit/>
          </a:bodyPr>
          <a:lstStyle/>
          <a:p>
            <a:pPr algn="ctr"/>
            <a:r>
              <a:rPr lang="en-US" sz="8000" b="1" spc="50" dirty="0" smtClean="0">
                <a:ln w="0"/>
                <a:solidFill>
                  <a:srgbClr val="6699FF"/>
                </a:solidFill>
                <a:effectLst>
                  <a:innerShdw blurRad="63500" dist="50800" dir="13500000">
                    <a:srgbClr val="000000">
                      <a:alpha val="50000"/>
                    </a:srgbClr>
                  </a:innerShdw>
                </a:effectLst>
              </a:rPr>
              <a:t>Cookies</a:t>
            </a:r>
            <a:endParaRPr lang="en-US" sz="8000" b="1" spc="50" dirty="0">
              <a:ln w="0"/>
              <a:solidFill>
                <a:srgbClr val="6699FF"/>
              </a:solidFill>
              <a:effectLst>
                <a:innerShdw blurRad="63500" dist="50800" dir="13500000">
                  <a:srgbClr val="000000">
                    <a:alpha val="50000"/>
                  </a:srgbClr>
                </a:innerShdw>
              </a:effectLst>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4069084634"/>
              </p:ext>
            </p:extLst>
          </p:nvPr>
        </p:nvGraphicFramePr>
        <p:xfrm>
          <a:off x="9084845" y="6121081"/>
          <a:ext cx="743030" cy="526313"/>
        </p:xfrm>
        <a:graphic>
          <a:graphicData uri="http://schemas.openxmlformats.org/presentationml/2006/ole">
            <mc:AlternateContent xmlns:mc="http://schemas.openxmlformats.org/markup-compatibility/2006">
              <mc:Choice xmlns:v="urn:schemas-microsoft-com:vml" Requires="v">
                <p:oleObj spid="_x0000_s5131" name="Packager Shell Object" showAsIcon="1" r:id="rId8" imgW="1218600" imgH="863640" progId="Package">
                  <p:embed/>
                </p:oleObj>
              </mc:Choice>
              <mc:Fallback>
                <p:oleObj name="Packager Shell Object" showAsIcon="1" r:id="rId8" imgW="1218600" imgH="863640" progId="Package">
                  <p:embed/>
                  <p:pic>
                    <p:nvPicPr>
                      <p:cNvPr id="0" name=""/>
                      <p:cNvPicPr/>
                      <p:nvPr/>
                    </p:nvPicPr>
                    <p:blipFill>
                      <a:blip r:embed="rId9"/>
                      <a:stretch>
                        <a:fillRect/>
                      </a:stretch>
                    </p:blipFill>
                    <p:spPr>
                      <a:xfrm>
                        <a:off x="9084845" y="6121081"/>
                        <a:ext cx="743030" cy="526313"/>
                      </a:xfrm>
                      <a:prstGeom prst="rect">
                        <a:avLst/>
                      </a:prstGeom>
                      <a:solidFill>
                        <a:schemeClr val="accent1">
                          <a:lumMod val="20000"/>
                          <a:lumOff val="80000"/>
                        </a:schemeClr>
                      </a:solidFill>
                    </p:spPr>
                  </p:pic>
                </p:oleObj>
              </mc:Fallback>
            </mc:AlternateContent>
          </a:graphicData>
        </a:graphic>
      </p:graphicFrame>
    </p:spTree>
    <p:extLst>
      <p:ext uri="{BB962C8B-B14F-4D97-AF65-F5344CB8AC3E}">
        <p14:creationId xmlns:p14="http://schemas.microsoft.com/office/powerpoint/2010/main" val="3065403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967" y="628349"/>
            <a:ext cx="4593429" cy="5347824"/>
          </a:xfrm>
          <a:prstGeom prst="rect">
            <a:avLst/>
          </a:prstGeom>
          <a:ln w="228600" cap="sq" cmpd="thickThin">
            <a:solidFill>
              <a:schemeClr val="accent3">
                <a:lumMod val="75000"/>
              </a:schemeClr>
            </a:solidFill>
            <a:prstDash val="solid"/>
            <a:miter lim="800000"/>
          </a:ln>
          <a:effectLst>
            <a:innerShdw blurRad="76200">
              <a:srgbClr val="000000"/>
            </a:innerShdw>
          </a:effectLst>
        </p:spPr>
      </p:pic>
      <p:sp>
        <p:nvSpPr>
          <p:cNvPr id="5" name="TextBox 4"/>
          <p:cNvSpPr txBox="1"/>
          <p:nvPr/>
        </p:nvSpPr>
        <p:spPr>
          <a:xfrm>
            <a:off x="5625113" y="2091921"/>
            <a:ext cx="6431607" cy="1077218"/>
          </a:xfrm>
          <a:prstGeom prst="rect">
            <a:avLst/>
          </a:prstGeom>
          <a:noFill/>
        </p:spPr>
        <p:txBody>
          <a:bodyPr wrap="square" rtlCol="0">
            <a:spAutoFit/>
          </a:bodyPr>
          <a:lstStyle/>
          <a:p>
            <a:pPr fontAlgn="base"/>
            <a:r>
              <a:rPr lang="en-AU" sz="3200" i="1" dirty="0" smtClean="0">
                <a:solidFill>
                  <a:schemeClr val="accent5">
                    <a:lumMod val="40000"/>
                    <a:lumOff val="60000"/>
                  </a:schemeClr>
                </a:solidFill>
                <a:latin typeface="Century Gothic" panose="020B0502020202020204" pitchFamily="34" charset="0"/>
              </a:rPr>
              <a:t>Write a conversation between the two llamas.</a:t>
            </a:r>
            <a:endParaRPr lang="en-AU" sz="3200" i="1" dirty="0">
              <a:solidFill>
                <a:schemeClr val="accent5">
                  <a:lumMod val="40000"/>
                  <a:lumOff val="60000"/>
                </a:schemeClr>
              </a:solidFill>
              <a:latin typeface="Century Gothic" panose="020B0502020202020204" pitchFamily="34" charset="0"/>
            </a:endParaRPr>
          </a:p>
        </p:txBody>
      </p:sp>
      <p:sp>
        <p:nvSpPr>
          <p:cNvPr id="12" name="TextBox 11"/>
          <p:cNvSpPr txBox="1"/>
          <p:nvPr/>
        </p:nvSpPr>
        <p:spPr>
          <a:xfrm>
            <a:off x="227887" y="6416541"/>
            <a:ext cx="3175869" cy="246221"/>
          </a:xfrm>
          <a:prstGeom prst="rect">
            <a:avLst/>
          </a:prstGeom>
          <a:noFill/>
        </p:spPr>
        <p:txBody>
          <a:bodyPr wrap="none" rtlCol="0">
            <a:spAutoFit/>
          </a:bodyPr>
          <a:lstStyle/>
          <a:p>
            <a:r>
              <a:rPr lang="en-AU" sz="1000" dirty="0" smtClean="0">
                <a:latin typeface="Century Gothic" panose="020B0502020202020204" pitchFamily="34" charset="0"/>
              </a:rPr>
              <a:t>Image found on Pinterest via </a:t>
            </a:r>
            <a:r>
              <a:rPr lang="en-AU" sz="1000" b="1" i="0" u="none" strike="noStrike" dirty="0" smtClean="0">
                <a:solidFill>
                  <a:srgbClr val="444444"/>
                </a:solidFill>
                <a:effectLst/>
                <a:latin typeface="Helvetica Neue"/>
                <a:hlinkClick r:id="rId5"/>
              </a:rPr>
              <a:t> cheezburger.com</a:t>
            </a:r>
            <a:endParaRPr lang="en-AU" sz="1000" dirty="0">
              <a:solidFill>
                <a:schemeClr val="tx2">
                  <a:lumMod val="50000"/>
                </a:schemeClr>
              </a:solidFill>
              <a:latin typeface="Century Gothic" panose="020B0502020202020204" pitchFamily="34" charset="0"/>
            </a:endParaRPr>
          </a:p>
        </p:txBody>
      </p:sp>
      <p:sp>
        <p:nvSpPr>
          <p:cNvPr id="13" name="Rectangle 12"/>
          <p:cNvSpPr/>
          <p:nvPr/>
        </p:nvSpPr>
        <p:spPr>
          <a:xfrm>
            <a:off x="5339061" y="5253955"/>
            <a:ext cx="7161025" cy="1384995"/>
          </a:xfrm>
          <a:prstGeom prst="rect">
            <a:avLst/>
          </a:prstGeom>
        </p:spPr>
        <p:txBody>
          <a:bodyPr wrap="square">
            <a:spAutoFit/>
          </a:bodyPr>
          <a:lstStyle/>
          <a:p>
            <a:r>
              <a:rPr lang="en-AU" sz="1400" b="1" i="1" dirty="0" smtClean="0">
                <a:latin typeface="Century Gothic" panose="020B0502020202020204" pitchFamily="34" charset="0"/>
              </a:rPr>
              <a:t>Remember to:</a:t>
            </a:r>
          </a:p>
          <a:p>
            <a:r>
              <a:rPr lang="en-AU" sz="1400" i="1" dirty="0" smtClean="0">
                <a:latin typeface="Century Gothic" panose="020B0502020202020204" pitchFamily="34" charset="0"/>
              </a:rPr>
              <a:t>Use a comma start a speaker’s words. </a:t>
            </a:r>
          </a:p>
          <a:p>
            <a:r>
              <a:rPr lang="en-AU" sz="1400" i="1" dirty="0" smtClean="0">
                <a:latin typeface="Century Gothic" panose="020B0502020202020204" pitchFamily="34" charset="0"/>
              </a:rPr>
              <a:t>Use quotation marks before and after a speaker’s words. </a:t>
            </a:r>
          </a:p>
          <a:p>
            <a:r>
              <a:rPr lang="en-AU" sz="1400" i="1" dirty="0" smtClean="0">
                <a:latin typeface="Century Gothic" panose="020B0502020202020204" pitchFamily="34" charset="0"/>
              </a:rPr>
              <a:t>Use capital letters for a speaker’s first word. </a:t>
            </a:r>
          </a:p>
          <a:p>
            <a:r>
              <a:rPr lang="en-AU" sz="1400" i="1" dirty="0" smtClean="0">
                <a:latin typeface="Century Gothic" panose="020B0502020202020204" pitchFamily="34" charset="0"/>
              </a:rPr>
              <a:t>Start a new paragraph every time a new person speaks.</a:t>
            </a:r>
          </a:p>
          <a:p>
            <a:r>
              <a:rPr lang="en-AU" sz="1400" i="1" dirty="0" smtClean="0">
                <a:latin typeface="Century Gothic" panose="020B0502020202020204" pitchFamily="34" charset="0"/>
              </a:rPr>
              <a:t>Place the punctuation inside the quotation marks.</a:t>
            </a:r>
            <a:endParaRPr lang="en-AU" sz="1400" i="1" dirty="0">
              <a:latin typeface="Century Gothic" panose="020B0502020202020204" pitchFamily="34" charset="0"/>
            </a:endParaRPr>
          </a:p>
        </p:txBody>
      </p:sp>
      <p:grpSp>
        <p:nvGrpSpPr>
          <p:cNvPr id="17" name="Group 16"/>
          <p:cNvGrpSpPr/>
          <p:nvPr/>
        </p:nvGrpSpPr>
        <p:grpSpPr>
          <a:xfrm>
            <a:off x="10237607" y="6059321"/>
            <a:ext cx="1819113" cy="798679"/>
            <a:chOff x="10237607" y="6059321"/>
            <a:chExt cx="1819113" cy="798679"/>
          </a:xfrm>
        </p:grpSpPr>
        <p:sp>
          <p:nvSpPr>
            <p:cNvPr id="18" name="TextBox 17"/>
            <p:cNvSpPr txBox="1"/>
            <p:nvPr/>
          </p:nvSpPr>
          <p:spPr>
            <a:xfrm>
              <a:off x="10501486" y="6611779"/>
              <a:ext cx="1555234" cy="246221"/>
            </a:xfrm>
            <a:prstGeom prst="rect">
              <a:avLst/>
            </a:prstGeom>
            <a:noFill/>
          </p:spPr>
          <p:txBody>
            <a:bodyPr wrap="none" rtlCol="0">
              <a:spAutoFit/>
            </a:bodyPr>
            <a:lstStyle/>
            <a:p>
              <a:r>
                <a:rPr lang="en-AU" sz="1000" dirty="0" smtClean="0">
                  <a:latin typeface="Century Gothic" panose="020B0502020202020204" pitchFamily="34" charset="0"/>
                </a:rPr>
                <a:t>Steph Westwood 2015</a:t>
              </a:r>
              <a:endParaRPr lang="en-AU" sz="1000" dirty="0">
                <a:latin typeface="Century Gothic" panose="020B0502020202020204" pitchFamily="34" charset="0"/>
              </a:endParaRPr>
            </a:p>
          </p:txBody>
        </p:sp>
        <p:grpSp>
          <p:nvGrpSpPr>
            <p:cNvPr id="19" name="Group 18"/>
            <p:cNvGrpSpPr/>
            <p:nvPr/>
          </p:nvGrpSpPr>
          <p:grpSpPr>
            <a:xfrm>
              <a:off x="10237607" y="6059321"/>
              <a:ext cx="1357258" cy="711297"/>
              <a:chOff x="10492249" y="5731203"/>
              <a:chExt cx="1357258" cy="711297"/>
            </a:xfrm>
          </p:grpSpPr>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92249" y="5731203"/>
                <a:ext cx="1357258" cy="711297"/>
              </a:xfrm>
              <a:prstGeom prst="rect">
                <a:avLst/>
              </a:prstGeom>
            </p:spPr>
          </p:pic>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096442" y="5802834"/>
                <a:ext cx="568036" cy="568036"/>
              </a:xfrm>
              <a:prstGeom prst="rect">
                <a:avLst/>
              </a:prstGeom>
            </p:spPr>
          </p:pic>
        </p:grpSp>
      </p:grpSp>
      <p:sp>
        <p:nvSpPr>
          <p:cNvPr id="11" name="Rectangle 10"/>
          <p:cNvSpPr/>
          <p:nvPr/>
        </p:nvSpPr>
        <p:spPr>
          <a:xfrm>
            <a:off x="5802355" y="492253"/>
            <a:ext cx="4626588" cy="1323439"/>
          </a:xfrm>
          <a:prstGeom prst="rect">
            <a:avLst/>
          </a:prstGeom>
          <a:noFill/>
        </p:spPr>
        <p:txBody>
          <a:bodyPr wrap="none" lIns="91440" tIns="45720" rIns="91440" bIns="45720">
            <a:spAutoFit/>
          </a:bodyPr>
          <a:lstStyle/>
          <a:p>
            <a:pPr algn="ctr"/>
            <a:r>
              <a:rPr lang="en-US" sz="8000" b="1" spc="50" dirty="0" smtClean="0">
                <a:ln w="0"/>
                <a:solidFill>
                  <a:srgbClr val="808000"/>
                </a:solidFill>
                <a:effectLst>
                  <a:innerShdw blurRad="63500" dist="50800" dir="13500000">
                    <a:srgbClr val="000000">
                      <a:alpha val="50000"/>
                    </a:srgbClr>
                  </a:innerShdw>
                </a:effectLst>
              </a:rPr>
              <a:t>Who Me?</a:t>
            </a:r>
            <a:endParaRPr lang="en-US" sz="8000" b="1" spc="50" dirty="0">
              <a:ln w="0"/>
              <a:solidFill>
                <a:srgbClr val="808000"/>
              </a:solidFill>
              <a:effectLst>
                <a:innerShdw blurRad="63500" dist="50800" dir="13500000">
                  <a:srgbClr val="000000">
                    <a:alpha val="50000"/>
                  </a:srgbClr>
                </a:innerShdw>
              </a:effectLst>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4060963520"/>
              </p:ext>
            </p:extLst>
          </p:nvPr>
        </p:nvGraphicFramePr>
        <p:xfrm>
          <a:off x="11098809" y="5367924"/>
          <a:ext cx="888257" cy="604015"/>
        </p:xfrm>
        <a:graphic>
          <a:graphicData uri="http://schemas.openxmlformats.org/presentationml/2006/ole">
            <mc:AlternateContent xmlns:mc="http://schemas.openxmlformats.org/markup-compatibility/2006">
              <mc:Choice xmlns:v="urn:schemas-microsoft-com:vml" Requires="v">
                <p:oleObj spid="_x0000_s6153" name="Packager Shell Object" showAsIcon="1" r:id="rId8" imgW="1269360" imgH="863640" progId="Package">
                  <p:embed/>
                </p:oleObj>
              </mc:Choice>
              <mc:Fallback>
                <p:oleObj name="Packager Shell Object" showAsIcon="1" r:id="rId8" imgW="1269360" imgH="863640" progId="Package">
                  <p:embed/>
                  <p:pic>
                    <p:nvPicPr>
                      <p:cNvPr id="0" name=""/>
                      <p:cNvPicPr/>
                      <p:nvPr/>
                    </p:nvPicPr>
                    <p:blipFill>
                      <a:blip r:embed="rId9"/>
                      <a:stretch>
                        <a:fillRect/>
                      </a:stretch>
                    </p:blipFill>
                    <p:spPr>
                      <a:xfrm>
                        <a:off x="11098809" y="5367924"/>
                        <a:ext cx="888257" cy="604015"/>
                      </a:xfrm>
                      <a:prstGeom prst="rect">
                        <a:avLst/>
                      </a:prstGeom>
                      <a:solidFill>
                        <a:schemeClr val="accent4">
                          <a:lumMod val="40000"/>
                          <a:lumOff val="60000"/>
                        </a:schemeClr>
                      </a:solidFill>
                    </p:spPr>
                  </p:pic>
                </p:oleObj>
              </mc:Fallback>
            </mc:AlternateContent>
          </a:graphicData>
        </a:graphic>
      </p:graphicFrame>
    </p:spTree>
    <p:extLst>
      <p:ext uri="{BB962C8B-B14F-4D97-AF65-F5344CB8AC3E}">
        <p14:creationId xmlns:p14="http://schemas.microsoft.com/office/powerpoint/2010/main" val="3392295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390" y="434307"/>
            <a:ext cx="3667353" cy="6060604"/>
          </a:xfrm>
          <a:prstGeom prst="rect">
            <a:avLst/>
          </a:prstGeom>
          <a:ln w="228600" cap="sq" cmpd="thickThin">
            <a:solidFill>
              <a:schemeClr val="accent3">
                <a:lumMod val="75000"/>
              </a:schemeClr>
            </a:solidFill>
            <a:prstDash val="solid"/>
            <a:miter lim="800000"/>
          </a:ln>
          <a:effectLst>
            <a:innerShdw blurRad="76200">
              <a:srgbClr val="000000"/>
            </a:innerShdw>
          </a:effectLst>
        </p:spPr>
      </p:pic>
      <p:sp>
        <p:nvSpPr>
          <p:cNvPr id="5" name="TextBox 4"/>
          <p:cNvSpPr txBox="1"/>
          <p:nvPr/>
        </p:nvSpPr>
        <p:spPr>
          <a:xfrm>
            <a:off x="4847496" y="1732157"/>
            <a:ext cx="6431607" cy="2062103"/>
          </a:xfrm>
          <a:prstGeom prst="rect">
            <a:avLst/>
          </a:prstGeom>
          <a:noFill/>
        </p:spPr>
        <p:txBody>
          <a:bodyPr wrap="square" rtlCol="0">
            <a:spAutoFit/>
          </a:bodyPr>
          <a:lstStyle/>
          <a:p>
            <a:pPr fontAlgn="base"/>
            <a:r>
              <a:rPr lang="en-AU" sz="3200" i="1" dirty="0" smtClean="0">
                <a:solidFill>
                  <a:schemeClr val="accent5">
                    <a:lumMod val="40000"/>
                    <a:lumOff val="60000"/>
                  </a:schemeClr>
                </a:solidFill>
                <a:latin typeface="Century Gothic" panose="020B0502020202020204" pitchFamily="34" charset="0"/>
              </a:rPr>
              <a:t>Tell a story using this setting. </a:t>
            </a:r>
          </a:p>
          <a:p>
            <a:pPr fontAlgn="base"/>
            <a:r>
              <a:rPr lang="en-AU" sz="3200" i="1" dirty="0" smtClean="0">
                <a:solidFill>
                  <a:schemeClr val="accent5">
                    <a:lumMod val="40000"/>
                    <a:lumOff val="60000"/>
                  </a:schemeClr>
                </a:solidFill>
                <a:latin typeface="Century Gothic" panose="020B0502020202020204" pitchFamily="34" charset="0"/>
              </a:rPr>
              <a:t>Where is this? </a:t>
            </a:r>
          </a:p>
          <a:p>
            <a:pPr fontAlgn="base"/>
            <a:r>
              <a:rPr lang="en-AU" sz="3200" i="1" dirty="0" smtClean="0">
                <a:solidFill>
                  <a:schemeClr val="accent5">
                    <a:lumMod val="40000"/>
                    <a:lumOff val="60000"/>
                  </a:schemeClr>
                </a:solidFill>
                <a:latin typeface="Century Gothic" panose="020B0502020202020204" pitchFamily="34" charset="0"/>
              </a:rPr>
              <a:t>Who lives here? </a:t>
            </a:r>
          </a:p>
          <a:p>
            <a:pPr fontAlgn="base"/>
            <a:r>
              <a:rPr lang="en-AU" sz="3200" i="1" dirty="0" smtClean="0">
                <a:solidFill>
                  <a:schemeClr val="accent5">
                    <a:lumMod val="40000"/>
                    <a:lumOff val="60000"/>
                  </a:schemeClr>
                </a:solidFill>
                <a:latin typeface="Century Gothic" panose="020B0502020202020204" pitchFamily="34" charset="0"/>
              </a:rPr>
              <a:t>Tell about their adventure.</a:t>
            </a:r>
            <a:endParaRPr lang="en-AU" sz="3200" dirty="0" smtClean="0">
              <a:solidFill>
                <a:schemeClr val="accent6">
                  <a:lumMod val="75000"/>
                </a:schemeClr>
              </a:solidFill>
              <a:latin typeface="Century Gothic" panose="020B0502020202020204" pitchFamily="34" charset="0"/>
            </a:endParaRPr>
          </a:p>
        </p:txBody>
      </p:sp>
      <p:sp>
        <p:nvSpPr>
          <p:cNvPr id="12" name="TextBox 11"/>
          <p:cNvSpPr txBox="1"/>
          <p:nvPr/>
        </p:nvSpPr>
        <p:spPr>
          <a:xfrm>
            <a:off x="4485243" y="6494911"/>
            <a:ext cx="3922869" cy="246221"/>
          </a:xfrm>
          <a:prstGeom prst="rect">
            <a:avLst/>
          </a:prstGeom>
          <a:noFill/>
        </p:spPr>
        <p:txBody>
          <a:bodyPr wrap="none" rtlCol="0">
            <a:spAutoFit/>
          </a:bodyPr>
          <a:lstStyle/>
          <a:p>
            <a:r>
              <a:rPr lang="en-AU" sz="1000" dirty="0">
                <a:latin typeface="Century Gothic" panose="020B0502020202020204" pitchFamily="34" charset="0"/>
              </a:rPr>
              <a:t>Image found on Pinterest </a:t>
            </a:r>
            <a:r>
              <a:rPr lang="en-AU" sz="1000" dirty="0" smtClean="0">
                <a:latin typeface="Century Gothic" panose="020B0502020202020204" pitchFamily="34" charset="0"/>
              </a:rPr>
              <a:t>via </a:t>
            </a:r>
            <a:r>
              <a:rPr lang="en-AU" sz="1000" b="1" i="0" u="none" strike="noStrike" dirty="0" smtClean="0">
                <a:solidFill>
                  <a:srgbClr val="444444"/>
                </a:solidFill>
                <a:effectLst/>
                <a:latin typeface="Helvetica Neue"/>
                <a:hlinkClick r:id="rId5"/>
              </a:rPr>
              <a:t>arquitetura-pessoal.tumblr.com</a:t>
            </a:r>
            <a:endParaRPr lang="en-AU" sz="1000" dirty="0">
              <a:solidFill>
                <a:schemeClr val="tx2">
                  <a:lumMod val="50000"/>
                </a:schemeClr>
              </a:solidFill>
              <a:latin typeface="Century Gothic" panose="020B0502020202020204" pitchFamily="34" charset="0"/>
            </a:endParaRPr>
          </a:p>
        </p:txBody>
      </p:sp>
      <p:sp>
        <p:nvSpPr>
          <p:cNvPr id="13" name="Rectangle 12"/>
          <p:cNvSpPr/>
          <p:nvPr/>
        </p:nvSpPr>
        <p:spPr>
          <a:xfrm>
            <a:off x="4732429" y="4060792"/>
            <a:ext cx="7161025" cy="2031325"/>
          </a:xfrm>
          <a:prstGeom prst="rect">
            <a:avLst/>
          </a:prstGeom>
        </p:spPr>
        <p:txBody>
          <a:bodyPr wrap="square">
            <a:spAutoFit/>
          </a:bodyPr>
          <a:lstStyle/>
          <a:p>
            <a:r>
              <a:rPr lang="en-AU" sz="1400" b="1" i="1" dirty="0">
                <a:latin typeface="Century Gothic" panose="020B0502020202020204" pitchFamily="34" charset="0"/>
              </a:rPr>
              <a:t>Remember to:</a:t>
            </a:r>
            <a:endParaRPr lang="en-AU" sz="1400" i="1" dirty="0">
              <a:latin typeface="Century Gothic" panose="020B0502020202020204" pitchFamily="34" charset="0"/>
            </a:endParaRPr>
          </a:p>
          <a:p>
            <a:r>
              <a:rPr lang="en-AU" sz="1400" i="1" dirty="0">
                <a:latin typeface="Century Gothic" panose="020B0502020202020204" pitchFamily="34" charset="0"/>
              </a:rPr>
              <a:t>•plan your story before you start</a:t>
            </a:r>
          </a:p>
          <a:p>
            <a:r>
              <a:rPr lang="en-AU" sz="1400" i="1" dirty="0">
                <a:latin typeface="Century Gothic" panose="020B0502020202020204" pitchFamily="34" charset="0"/>
              </a:rPr>
              <a:t>•write in sentences</a:t>
            </a:r>
          </a:p>
          <a:p>
            <a:r>
              <a:rPr lang="en-AU" sz="1400" i="1" dirty="0">
                <a:latin typeface="Century Gothic" panose="020B0502020202020204" pitchFamily="34" charset="0"/>
              </a:rPr>
              <a:t>•pay attention to the words you choose, your spelling and </a:t>
            </a:r>
            <a:r>
              <a:rPr lang="en-AU" sz="1400" i="1" dirty="0" smtClean="0">
                <a:latin typeface="Century Gothic" panose="020B0502020202020204" pitchFamily="34" charset="0"/>
              </a:rPr>
              <a:t>punctuation</a:t>
            </a:r>
            <a:r>
              <a:rPr lang="en-AU" sz="1400" i="1" dirty="0">
                <a:latin typeface="Century Gothic" panose="020B0502020202020204" pitchFamily="34" charset="0"/>
              </a:rPr>
              <a:t>, and </a:t>
            </a:r>
            <a:r>
              <a:rPr lang="en-AU" sz="1400" i="1" dirty="0" smtClean="0">
                <a:latin typeface="Century Gothic" panose="020B0502020202020204" pitchFamily="34" charset="0"/>
              </a:rPr>
              <a:t>paragraphs</a:t>
            </a:r>
          </a:p>
          <a:p>
            <a:pPr>
              <a:buFont typeface="Arial" panose="020B0604020202020204" pitchFamily="34" charset="0"/>
              <a:buChar char="•"/>
            </a:pPr>
            <a:r>
              <a:rPr lang="en-AU" sz="1400" i="1" dirty="0" smtClean="0">
                <a:latin typeface="Century Gothic" panose="020B0502020202020204" pitchFamily="34" charset="0"/>
              </a:rPr>
              <a:t>Make sure that in your writing you have more than one sentence that uses two adjectives before a noun. </a:t>
            </a:r>
          </a:p>
          <a:p>
            <a:pPr>
              <a:buFont typeface="Arial" panose="020B0604020202020204" pitchFamily="34" charset="0"/>
              <a:buChar char="•"/>
            </a:pPr>
            <a:r>
              <a:rPr lang="en-AU" sz="1400" i="1" dirty="0" smtClean="0">
                <a:latin typeface="Century Gothic" panose="020B0502020202020204" pitchFamily="34" charset="0"/>
              </a:rPr>
              <a:t>Remember to use a comma separate the adjectives because they are in a list.</a:t>
            </a:r>
          </a:p>
          <a:p>
            <a:r>
              <a:rPr lang="en-AU" sz="1400" i="1" dirty="0" smtClean="0">
                <a:latin typeface="Century Gothic" panose="020B0502020202020204" pitchFamily="34" charset="0"/>
              </a:rPr>
              <a:t>•</a:t>
            </a:r>
            <a:r>
              <a:rPr lang="en-AU" sz="1400" i="1" dirty="0">
                <a:latin typeface="Century Gothic" panose="020B0502020202020204" pitchFamily="34" charset="0"/>
              </a:rPr>
              <a:t>check and edit your writing when you have finished.</a:t>
            </a:r>
          </a:p>
        </p:txBody>
      </p:sp>
      <p:grpSp>
        <p:nvGrpSpPr>
          <p:cNvPr id="17" name="Group 16"/>
          <p:cNvGrpSpPr/>
          <p:nvPr/>
        </p:nvGrpSpPr>
        <p:grpSpPr>
          <a:xfrm>
            <a:off x="10237607" y="6059321"/>
            <a:ext cx="1819113" cy="798679"/>
            <a:chOff x="10237607" y="6059321"/>
            <a:chExt cx="1819113" cy="798679"/>
          </a:xfrm>
        </p:grpSpPr>
        <p:sp>
          <p:nvSpPr>
            <p:cNvPr id="18" name="TextBox 17"/>
            <p:cNvSpPr txBox="1"/>
            <p:nvPr/>
          </p:nvSpPr>
          <p:spPr>
            <a:xfrm>
              <a:off x="10501486" y="6611779"/>
              <a:ext cx="1555234" cy="246221"/>
            </a:xfrm>
            <a:prstGeom prst="rect">
              <a:avLst/>
            </a:prstGeom>
            <a:noFill/>
          </p:spPr>
          <p:txBody>
            <a:bodyPr wrap="none" rtlCol="0">
              <a:spAutoFit/>
            </a:bodyPr>
            <a:lstStyle/>
            <a:p>
              <a:r>
                <a:rPr lang="en-AU" sz="1000" dirty="0" smtClean="0">
                  <a:latin typeface="Century Gothic" panose="020B0502020202020204" pitchFamily="34" charset="0"/>
                </a:rPr>
                <a:t>Steph Westwood 2015</a:t>
              </a:r>
              <a:endParaRPr lang="en-AU" sz="1000" dirty="0">
                <a:latin typeface="Century Gothic" panose="020B0502020202020204" pitchFamily="34" charset="0"/>
              </a:endParaRPr>
            </a:p>
          </p:txBody>
        </p:sp>
        <p:grpSp>
          <p:nvGrpSpPr>
            <p:cNvPr id="19" name="Group 18"/>
            <p:cNvGrpSpPr/>
            <p:nvPr/>
          </p:nvGrpSpPr>
          <p:grpSpPr>
            <a:xfrm>
              <a:off x="10237607" y="6059321"/>
              <a:ext cx="1357258" cy="711297"/>
              <a:chOff x="10492249" y="5731203"/>
              <a:chExt cx="1357258" cy="711297"/>
            </a:xfrm>
          </p:grpSpPr>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92249" y="5731203"/>
                <a:ext cx="1357258" cy="711297"/>
              </a:xfrm>
              <a:prstGeom prst="rect">
                <a:avLst/>
              </a:prstGeom>
            </p:spPr>
          </p:pic>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096442" y="5802834"/>
                <a:ext cx="568036" cy="568036"/>
              </a:xfrm>
              <a:prstGeom prst="rect">
                <a:avLst/>
              </a:prstGeom>
            </p:spPr>
          </p:pic>
        </p:grpSp>
      </p:grpSp>
      <p:sp>
        <p:nvSpPr>
          <p:cNvPr id="11" name="Rectangle 10"/>
          <p:cNvSpPr/>
          <p:nvPr/>
        </p:nvSpPr>
        <p:spPr>
          <a:xfrm>
            <a:off x="4766224" y="270603"/>
            <a:ext cx="4836902" cy="1323439"/>
          </a:xfrm>
          <a:prstGeom prst="rect">
            <a:avLst/>
          </a:prstGeom>
          <a:noFill/>
        </p:spPr>
        <p:txBody>
          <a:bodyPr wrap="none" lIns="91440" tIns="45720" rIns="91440" bIns="45720">
            <a:spAutoFit/>
          </a:bodyPr>
          <a:lstStyle/>
          <a:p>
            <a:pPr algn="ctr"/>
            <a:r>
              <a:rPr lang="en-US" sz="8000" b="1" spc="50" dirty="0" smtClean="0">
                <a:ln w="0"/>
                <a:solidFill>
                  <a:srgbClr val="CC0066"/>
                </a:solidFill>
                <a:effectLst>
                  <a:innerShdw blurRad="63500" dist="50800" dir="13500000">
                    <a:srgbClr val="000000">
                      <a:alpha val="50000"/>
                    </a:srgbClr>
                  </a:innerShdw>
                </a:effectLst>
              </a:rPr>
              <a:t>Fairy Tale</a:t>
            </a:r>
            <a:endParaRPr lang="en-US" sz="8000" b="1" spc="50" dirty="0">
              <a:ln w="0"/>
              <a:solidFill>
                <a:srgbClr val="CC0066"/>
              </a:solidFill>
              <a:effectLst>
                <a:innerShdw blurRad="63500" dist="50800" dir="13500000">
                  <a:srgbClr val="000000">
                    <a:alpha val="50000"/>
                  </a:srgbClr>
                </a:innerShdw>
              </a:effectLst>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1338779917"/>
              </p:ext>
            </p:extLst>
          </p:nvPr>
        </p:nvGraphicFramePr>
        <p:xfrm>
          <a:off x="9162814" y="6112660"/>
          <a:ext cx="1005886" cy="645285"/>
        </p:xfrm>
        <a:graphic>
          <a:graphicData uri="http://schemas.openxmlformats.org/presentationml/2006/ole">
            <mc:AlternateContent xmlns:mc="http://schemas.openxmlformats.org/markup-compatibility/2006">
              <mc:Choice xmlns:v="urn:schemas-microsoft-com:vml" Requires="v">
                <p:oleObj spid="_x0000_s7176" name="Packager Shell Object" showAsIcon="1" r:id="rId8" imgW="1345680" imgH="863640" progId="Package">
                  <p:embed/>
                </p:oleObj>
              </mc:Choice>
              <mc:Fallback>
                <p:oleObj name="Packager Shell Object" showAsIcon="1" r:id="rId8" imgW="1345680" imgH="863640" progId="Package">
                  <p:embed/>
                  <p:pic>
                    <p:nvPicPr>
                      <p:cNvPr id="0" name=""/>
                      <p:cNvPicPr/>
                      <p:nvPr/>
                    </p:nvPicPr>
                    <p:blipFill>
                      <a:blip r:embed="rId9"/>
                      <a:stretch>
                        <a:fillRect/>
                      </a:stretch>
                    </p:blipFill>
                    <p:spPr>
                      <a:xfrm>
                        <a:off x="9162814" y="6112660"/>
                        <a:ext cx="1005886" cy="645285"/>
                      </a:xfrm>
                      <a:prstGeom prst="rect">
                        <a:avLst/>
                      </a:prstGeom>
                      <a:solidFill>
                        <a:schemeClr val="accent2">
                          <a:lumMod val="20000"/>
                          <a:lumOff val="80000"/>
                        </a:schemeClr>
                      </a:solidFill>
                    </p:spPr>
                  </p:pic>
                </p:oleObj>
              </mc:Fallback>
            </mc:AlternateContent>
          </a:graphicData>
        </a:graphic>
      </p:graphicFrame>
    </p:spTree>
    <p:extLst>
      <p:ext uri="{BB962C8B-B14F-4D97-AF65-F5344CB8AC3E}">
        <p14:creationId xmlns:p14="http://schemas.microsoft.com/office/powerpoint/2010/main" val="3599443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793" y="910813"/>
            <a:ext cx="6664930" cy="5119108"/>
          </a:xfrm>
          <a:prstGeom prst="rect">
            <a:avLst/>
          </a:prstGeom>
          <a:ln w="228600" cap="sq" cmpd="thickThin">
            <a:solidFill>
              <a:schemeClr val="accent3">
                <a:lumMod val="75000"/>
              </a:schemeClr>
            </a:solidFill>
            <a:prstDash val="solid"/>
            <a:miter lim="800000"/>
          </a:ln>
          <a:effectLst>
            <a:innerShdw blurRad="76200">
              <a:srgbClr val="000000"/>
            </a:innerShdw>
          </a:effectLst>
        </p:spPr>
      </p:pic>
      <p:sp>
        <p:nvSpPr>
          <p:cNvPr id="5" name="TextBox 4"/>
          <p:cNvSpPr txBox="1"/>
          <p:nvPr/>
        </p:nvSpPr>
        <p:spPr>
          <a:xfrm>
            <a:off x="7401319" y="1896003"/>
            <a:ext cx="4790681" cy="3539430"/>
          </a:xfrm>
          <a:prstGeom prst="rect">
            <a:avLst/>
          </a:prstGeom>
          <a:noFill/>
        </p:spPr>
        <p:txBody>
          <a:bodyPr wrap="square" rtlCol="0">
            <a:spAutoFit/>
          </a:bodyPr>
          <a:lstStyle/>
          <a:p>
            <a:pPr fontAlgn="base"/>
            <a:r>
              <a:rPr lang="en-AU" sz="3200" i="1" dirty="0" smtClean="0">
                <a:solidFill>
                  <a:schemeClr val="accent5">
                    <a:lumMod val="40000"/>
                    <a:lumOff val="60000"/>
                  </a:schemeClr>
                </a:solidFill>
                <a:latin typeface="Century Gothic" panose="020B0502020202020204" pitchFamily="34" charset="0"/>
              </a:rPr>
              <a:t>Write a conversation between the two dogs and their owner.</a:t>
            </a:r>
          </a:p>
          <a:p>
            <a:pPr fontAlgn="base"/>
            <a:r>
              <a:rPr lang="en-AU" sz="2400" i="1" dirty="0">
                <a:solidFill>
                  <a:schemeClr val="accent5">
                    <a:lumMod val="40000"/>
                    <a:lumOff val="60000"/>
                  </a:schemeClr>
                </a:solidFill>
                <a:latin typeface="Century Gothic" panose="020B0502020202020204" pitchFamily="34" charset="0"/>
              </a:rPr>
              <a:t>You might want to </a:t>
            </a:r>
          </a:p>
          <a:p>
            <a:pPr fontAlgn="base"/>
            <a:r>
              <a:rPr lang="en-AU" sz="2400" i="1" dirty="0">
                <a:solidFill>
                  <a:schemeClr val="accent5">
                    <a:lumMod val="40000"/>
                    <a:lumOff val="60000"/>
                  </a:schemeClr>
                </a:solidFill>
                <a:latin typeface="Century Gothic" panose="020B0502020202020204" pitchFamily="34" charset="0"/>
              </a:rPr>
              <a:t>create a </a:t>
            </a:r>
            <a:r>
              <a:rPr lang="en-AU" sz="2400" i="1" dirty="0">
                <a:solidFill>
                  <a:schemeClr val="accent5">
                    <a:lumMod val="40000"/>
                    <a:lumOff val="60000"/>
                  </a:schemeClr>
                </a:solidFill>
                <a:latin typeface="Century Gothic" panose="020B0502020202020204" pitchFamily="34" charset="0"/>
                <a:hlinkClick r:id="rId5"/>
              </a:rPr>
              <a:t>Chatterpix</a:t>
            </a:r>
            <a:r>
              <a:rPr lang="en-AU" sz="2400" i="1" dirty="0">
                <a:solidFill>
                  <a:schemeClr val="accent5">
                    <a:lumMod val="40000"/>
                    <a:lumOff val="60000"/>
                  </a:schemeClr>
                </a:solidFill>
                <a:latin typeface="Century Gothic" panose="020B0502020202020204" pitchFamily="34" charset="0"/>
              </a:rPr>
              <a:t>.</a:t>
            </a:r>
            <a:r>
              <a:rPr lang="en-AU" sz="3200" i="1" dirty="0">
                <a:solidFill>
                  <a:schemeClr val="accent5">
                    <a:lumMod val="40000"/>
                    <a:lumOff val="60000"/>
                  </a:schemeClr>
                </a:solidFill>
                <a:latin typeface="Century Gothic" panose="020B0502020202020204" pitchFamily="34" charset="0"/>
              </a:rPr>
              <a:t> </a:t>
            </a:r>
          </a:p>
          <a:p>
            <a:pPr fontAlgn="base"/>
            <a:endParaRPr lang="en-AU" sz="3200" i="1" dirty="0">
              <a:solidFill>
                <a:schemeClr val="accent5">
                  <a:lumMod val="40000"/>
                  <a:lumOff val="60000"/>
                </a:schemeClr>
              </a:solidFill>
              <a:latin typeface="Century Gothic" panose="020B0502020202020204" pitchFamily="34" charset="0"/>
            </a:endParaRPr>
          </a:p>
          <a:p>
            <a:pPr fontAlgn="base"/>
            <a:r>
              <a:rPr lang="en-AU" sz="3200" i="1" dirty="0" smtClean="0">
                <a:solidFill>
                  <a:schemeClr val="accent5">
                    <a:lumMod val="40000"/>
                    <a:lumOff val="60000"/>
                  </a:schemeClr>
                </a:solidFill>
                <a:latin typeface="Century Gothic" panose="020B0502020202020204" pitchFamily="34" charset="0"/>
              </a:rPr>
              <a:t>  </a:t>
            </a:r>
            <a:endParaRPr lang="en-AU" sz="3200" i="1" dirty="0">
              <a:solidFill>
                <a:schemeClr val="accent5">
                  <a:lumMod val="40000"/>
                  <a:lumOff val="60000"/>
                </a:schemeClr>
              </a:solidFill>
              <a:latin typeface="Century Gothic" panose="020B0502020202020204" pitchFamily="34" charset="0"/>
            </a:endParaRPr>
          </a:p>
        </p:txBody>
      </p:sp>
      <p:sp>
        <p:nvSpPr>
          <p:cNvPr id="12" name="TextBox 11"/>
          <p:cNvSpPr txBox="1"/>
          <p:nvPr/>
        </p:nvSpPr>
        <p:spPr>
          <a:xfrm>
            <a:off x="227887" y="6416541"/>
            <a:ext cx="2999539" cy="246221"/>
          </a:xfrm>
          <a:prstGeom prst="rect">
            <a:avLst/>
          </a:prstGeom>
          <a:noFill/>
        </p:spPr>
        <p:txBody>
          <a:bodyPr wrap="none" rtlCol="0">
            <a:spAutoFit/>
          </a:bodyPr>
          <a:lstStyle/>
          <a:p>
            <a:r>
              <a:rPr lang="en-AU" sz="1000" dirty="0" smtClean="0">
                <a:latin typeface="Century Gothic" panose="020B0502020202020204" pitchFamily="34" charset="0"/>
              </a:rPr>
              <a:t>Image found on Pinterest via </a:t>
            </a:r>
            <a:r>
              <a:rPr lang="en-AU" sz="1000" b="1" i="0" u="none" strike="noStrike" dirty="0" smtClean="0">
                <a:solidFill>
                  <a:srgbClr val="444444"/>
                </a:solidFill>
                <a:effectLst/>
                <a:latin typeface="Helvetica Neue"/>
              </a:rPr>
              <a:t> </a:t>
            </a:r>
            <a:r>
              <a:rPr lang="en-AU" sz="1000" b="1" i="0" u="none" strike="noStrike" dirty="0" smtClean="0">
                <a:solidFill>
                  <a:srgbClr val="444444"/>
                </a:solidFill>
                <a:effectLst/>
                <a:latin typeface="Helvetica Neue"/>
                <a:hlinkClick r:id="rId6"/>
              </a:rPr>
              <a:t> buzzfeed.com</a:t>
            </a:r>
            <a:endParaRPr lang="en-AU" sz="1000" dirty="0">
              <a:solidFill>
                <a:schemeClr val="tx2">
                  <a:lumMod val="50000"/>
                </a:schemeClr>
              </a:solidFill>
              <a:latin typeface="Century Gothic" panose="020B0502020202020204" pitchFamily="34" charset="0"/>
            </a:endParaRPr>
          </a:p>
        </p:txBody>
      </p:sp>
      <p:sp>
        <p:nvSpPr>
          <p:cNvPr id="13" name="Rectangle 12"/>
          <p:cNvSpPr/>
          <p:nvPr/>
        </p:nvSpPr>
        <p:spPr>
          <a:xfrm>
            <a:off x="7279877" y="4370985"/>
            <a:ext cx="4537423" cy="2246769"/>
          </a:xfrm>
          <a:prstGeom prst="rect">
            <a:avLst/>
          </a:prstGeom>
        </p:spPr>
        <p:txBody>
          <a:bodyPr wrap="square">
            <a:spAutoFit/>
          </a:bodyPr>
          <a:lstStyle/>
          <a:p>
            <a:r>
              <a:rPr lang="en-AU" sz="1400" b="1" i="1" dirty="0" smtClean="0">
                <a:latin typeface="Century Gothic" panose="020B0502020202020204" pitchFamily="34" charset="0"/>
              </a:rPr>
              <a:t>Remember to:</a:t>
            </a:r>
          </a:p>
          <a:p>
            <a:r>
              <a:rPr lang="en-AU" sz="1400" i="1" dirty="0" smtClean="0">
                <a:latin typeface="Century Gothic" panose="020B0502020202020204" pitchFamily="34" charset="0"/>
              </a:rPr>
              <a:t>Use a comma start a speaker’s words. </a:t>
            </a:r>
          </a:p>
          <a:p>
            <a:r>
              <a:rPr lang="en-AU" sz="1400" i="1" dirty="0" smtClean="0">
                <a:latin typeface="Century Gothic" panose="020B0502020202020204" pitchFamily="34" charset="0"/>
              </a:rPr>
              <a:t>Use quotation marks before and after a speaker’s words. </a:t>
            </a:r>
          </a:p>
          <a:p>
            <a:r>
              <a:rPr lang="en-AU" sz="1400" i="1" dirty="0" smtClean="0">
                <a:latin typeface="Century Gothic" panose="020B0502020202020204" pitchFamily="34" charset="0"/>
              </a:rPr>
              <a:t>Use capital letters for a speaker’s first </a:t>
            </a:r>
          </a:p>
          <a:p>
            <a:r>
              <a:rPr lang="en-AU" sz="1400" i="1" dirty="0" smtClean="0">
                <a:latin typeface="Century Gothic" panose="020B0502020202020204" pitchFamily="34" charset="0"/>
              </a:rPr>
              <a:t>word. </a:t>
            </a:r>
          </a:p>
          <a:p>
            <a:r>
              <a:rPr lang="en-AU" sz="1400" i="1" dirty="0" smtClean="0">
                <a:latin typeface="Century Gothic" panose="020B0502020202020204" pitchFamily="34" charset="0"/>
              </a:rPr>
              <a:t>Start a new paragraph every time a</a:t>
            </a:r>
          </a:p>
          <a:p>
            <a:r>
              <a:rPr lang="en-AU" sz="1400" i="1" dirty="0" smtClean="0">
                <a:latin typeface="Century Gothic" panose="020B0502020202020204" pitchFamily="34" charset="0"/>
              </a:rPr>
              <a:t> new person speaks.</a:t>
            </a:r>
          </a:p>
          <a:p>
            <a:r>
              <a:rPr lang="en-AU" sz="1400" i="1" dirty="0" smtClean="0">
                <a:latin typeface="Century Gothic" panose="020B0502020202020204" pitchFamily="34" charset="0"/>
              </a:rPr>
              <a:t>Place the punctuation inside the</a:t>
            </a:r>
          </a:p>
          <a:p>
            <a:r>
              <a:rPr lang="en-AU" sz="1400" i="1" dirty="0" smtClean="0">
                <a:latin typeface="Century Gothic" panose="020B0502020202020204" pitchFamily="34" charset="0"/>
              </a:rPr>
              <a:t> quotation marks.</a:t>
            </a:r>
            <a:endParaRPr lang="en-AU" sz="1400" i="1" dirty="0">
              <a:latin typeface="Century Gothic" panose="020B0502020202020204" pitchFamily="34" charset="0"/>
            </a:endParaRPr>
          </a:p>
        </p:txBody>
      </p:sp>
      <p:grpSp>
        <p:nvGrpSpPr>
          <p:cNvPr id="17" name="Group 16"/>
          <p:cNvGrpSpPr/>
          <p:nvPr/>
        </p:nvGrpSpPr>
        <p:grpSpPr>
          <a:xfrm>
            <a:off x="10237607" y="6059321"/>
            <a:ext cx="1819113" cy="798679"/>
            <a:chOff x="10237607" y="6059321"/>
            <a:chExt cx="1819113" cy="798679"/>
          </a:xfrm>
        </p:grpSpPr>
        <p:sp>
          <p:nvSpPr>
            <p:cNvPr id="18" name="TextBox 17"/>
            <p:cNvSpPr txBox="1"/>
            <p:nvPr/>
          </p:nvSpPr>
          <p:spPr>
            <a:xfrm>
              <a:off x="10501486" y="6611779"/>
              <a:ext cx="1555234" cy="246221"/>
            </a:xfrm>
            <a:prstGeom prst="rect">
              <a:avLst/>
            </a:prstGeom>
            <a:noFill/>
          </p:spPr>
          <p:txBody>
            <a:bodyPr wrap="none" rtlCol="0">
              <a:spAutoFit/>
            </a:bodyPr>
            <a:lstStyle/>
            <a:p>
              <a:r>
                <a:rPr lang="en-AU" sz="1000" dirty="0" smtClean="0">
                  <a:latin typeface="Century Gothic" panose="020B0502020202020204" pitchFamily="34" charset="0"/>
                </a:rPr>
                <a:t>Steph Westwood 2015</a:t>
              </a:r>
              <a:endParaRPr lang="en-AU" sz="1000" dirty="0">
                <a:latin typeface="Century Gothic" panose="020B0502020202020204" pitchFamily="34" charset="0"/>
              </a:endParaRPr>
            </a:p>
          </p:txBody>
        </p:sp>
        <p:grpSp>
          <p:nvGrpSpPr>
            <p:cNvPr id="19" name="Group 18"/>
            <p:cNvGrpSpPr/>
            <p:nvPr/>
          </p:nvGrpSpPr>
          <p:grpSpPr>
            <a:xfrm>
              <a:off x="10237607" y="6059321"/>
              <a:ext cx="1357258" cy="711297"/>
              <a:chOff x="10492249" y="5731203"/>
              <a:chExt cx="1357258" cy="711297"/>
            </a:xfrm>
          </p:grpSpPr>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92249" y="5731203"/>
                <a:ext cx="1357258" cy="711297"/>
              </a:xfrm>
              <a:prstGeom prst="rect">
                <a:avLst/>
              </a:prstGeom>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1096442" y="5802834"/>
                <a:ext cx="568036" cy="568036"/>
              </a:xfrm>
              <a:prstGeom prst="rect">
                <a:avLst/>
              </a:prstGeom>
            </p:spPr>
          </p:pic>
        </p:grpSp>
      </p:grpSp>
      <p:sp>
        <p:nvSpPr>
          <p:cNvPr id="11" name="Rectangle 10"/>
          <p:cNvSpPr/>
          <p:nvPr/>
        </p:nvSpPr>
        <p:spPr>
          <a:xfrm>
            <a:off x="7556609" y="249093"/>
            <a:ext cx="3722494" cy="1323439"/>
          </a:xfrm>
          <a:prstGeom prst="rect">
            <a:avLst/>
          </a:prstGeom>
          <a:noFill/>
        </p:spPr>
        <p:txBody>
          <a:bodyPr wrap="none" lIns="91440" tIns="45720" rIns="91440" bIns="45720">
            <a:spAutoFit/>
          </a:bodyPr>
          <a:lstStyle/>
          <a:p>
            <a:pPr algn="ctr"/>
            <a:r>
              <a:rPr lang="en-US" sz="8000" b="1" spc="50" dirty="0" smtClean="0">
                <a:ln w="0"/>
                <a:solidFill>
                  <a:srgbClr val="808000"/>
                </a:solidFill>
                <a:effectLst>
                  <a:innerShdw blurRad="63500" dist="50800" dir="13500000">
                    <a:srgbClr val="000000">
                      <a:alpha val="50000"/>
                    </a:srgbClr>
                  </a:innerShdw>
                </a:effectLst>
              </a:rPr>
              <a:t>Oops </a:t>
            </a:r>
            <a:r>
              <a:rPr lang="en-US" sz="8000" b="1" spc="50" dirty="0" smtClean="0">
                <a:ln w="0"/>
                <a:solidFill>
                  <a:srgbClr val="808000"/>
                </a:solidFill>
                <a:effectLst>
                  <a:innerShdw blurRad="63500" dist="50800" dir="13500000">
                    <a:srgbClr val="000000">
                      <a:alpha val="50000"/>
                    </a:srgbClr>
                  </a:innerShdw>
                </a:effectLst>
                <a:sym typeface="Wingdings" panose="05000000000000000000" pitchFamily="2" charset="2"/>
              </a:rPr>
              <a:t></a:t>
            </a:r>
            <a:endParaRPr lang="en-US" sz="8000" b="1" spc="50" dirty="0">
              <a:ln w="0"/>
              <a:solidFill>
                <a:srgbClr val="808000"/>
              </a:solidFill>
              <a:effectLst>
                <a:innerShdw blurRad="63500" dist="50800" dir="13500000">
                  <a:srgbClr val="000000">
                    <a:alpha val="50000"/>
                  </a:srgbClr>
                </a:innerShdw>
              </a:effectLst>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640724375"/>
              </p:ext>
            </p:extLst>
          </p:nvPr>
        </p:nvGraphicFramePr>
        <p:xfrm>
          <a:off x="11004965" y="5302368"/>
          <a:ext cx="952500" cy="863600"/>
        </p:xfrm>
        <a:graphic>
          <a:graphicData uri="http://schemas.openxmlformats.org/presentationml/2006/ole">
            <mc:AlternateContent xmlns:mc="http://schemas.openxmlformats.org/markup-compatibility/2006">
              <mc:Choice xmlns:v="urn:schemas-microsoft-com:vml" Requires="v">
                <p:oleObj spid="_x0000_s8199" name="Packager Shell Object" showAsIcon="1" r:id="rId9" imgW="952200" imgH="863640" progId="Package">
                  <p:embed/>
                </p:oleObj>
              </mc:Choice>
              <mc:Fallback>
                <p:oleObj name="Packager Shell Object" showAsIcon="1" r:id="rId9" imgW="952200" imgH="863640" progId="Package">
                  <p:embed/>
                  <p:pic>
                    <p:nvPicPr>
                      <p:cNvPr id="0" name=""/>
                      <p:cNvPicPr/>
                      <p:nvPr/>
                    </p:nvPicPr>
                    <p:blipFill>
                      <a:blip r:embed="rId10"/>
                      <a:stretch>
                        <a:fillRect/>
                      </a:stretch>
                    </p:blipFill>
                    <p:spPr>
                      <a:xfrm>
                        <a:off x="11004965" y="5302368"/>
                        <a:ext cx="952500" cy="863600"/>
                      </a:xfrm>
                      <a:prstGeom prst="rect">
                        <a:avLst/>
                      </a:prstGeom>
                      <a:solidFill>
                        <a:schemeClr val="accent6">
                          <a:lumMod val="20000"/>
                          <a:lumOff val="80000"/>
                        </a:schemeClr>
                      </a:solidFill>
                    </p:spPr>
                  </p:pic>
                </p:oleObj>
              </mc:Fallback>
            </mc:AlternateContent>
          </a:graphicData>
        </a:graphic>
      </p:graphicFrame>
    </p:spTree>
    <p:extLst>
      <p:ext uri="{BB962C8B-B14F-4D97-AF65-F5344CB8AC3E}">
        <p14:creationId xmlns:p14="http://schemas.microsoft.com/office/powerpoint/2010/main" val="1581391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89407" y="309644"/>
            <a:ext cx="3645775" cy="5424202"/>
          </a:xfrm>
          <a:prstGeom prst="rect">
            <a:avLst/>
          </a:prstGeom>
          <a:ln w="228600" cap="sq" cmpd="thickThin">
            <a:solidFill>
              <a:schemeClr val="accent3">
                <a:lumMod val="20000"/>
                <a:lumOff val="80000"/>
              </a:schemeClr>
            </a:solidFill>
            <a:prstDash val="solid"/>
            <a:miter lim="800000"/>
          </a:ln>
          <a:effectLst>
            <a:innerShdw blurRad="76200">
              <a:srgbClr val="000000"/>
            </a:innerShdw>
          </a:effectLst>
        </p:spPr>
      </p:pic>
      <p:sp>
        <p:nvSpPr>
          <p:cNvPr id="5" name="TextBox 4"/>
          <p:cNvSpPr txBox="1"/>
          <p:nvPr/>
        </p:nvSpPr>
        <p:spPr>
          <a:xfrm>
            <a:off x="409122" y="1820836"/>
            <a:ext cx="7128669" cy="3416320"/>
          </a:xfrm>
          <a:prstGeom prst="rect">
            <a:avLst/>
          </a:prstGeom>
          <a:noFill/>
        </p:spPr>
        <p:txBody>
          <a:bodyPr wrap="square" rtlCol="0">
            <a:spAutoFit/>
          </a:bodyPr>
          <a:lstStyle/>
          <a:p>
            <a:pPr fontAlgn="base"/>
            <a:r>
              <a:rPr lang="en-AU" sz="3600" i="1" dirty="0" smtClean="0">
                <a:solidFill>
                  <a:schemeClr val="accent5">
                    <a:lumMod val="40000"/>
                    <a:lumOff val="60000"/>
                  </a:schemeClr>
                </a:solidFill>
                <a:latin typeface="Century Gothic" panose="020B0502020202020204" pitchFamily="34" charset="0"/>
              </a:rPr>
              <a:t>Write about a time when you thought you could do something but it turned out all wrong.</a:t>
            </a:r>
          </a:p>
          <a:p>
            <a:pPr fontAlgn="base"/>
            <a:endParaRPr lang="en-AU" sz="3600" i="1" dirty="0">
              <a:solidFill>
                <a:schemeClr val="accent5">
                  <a:lumMod val="40000"/>
                  <a:lumOff val="60000"/>
                </a:schemeClr>
              </a:solidFill>
              <a:latin typeface="Century Gothic" panose="020B0502020202020204" pitchFamily="34" charset="0"/>
            </a:endParaRPr>
          </a:p>
          <a:p>
            <a:pPr fontAlgn="base"/>
            <a:r>
              <a:rPr lang="en-AU" sz="2800" i="1" dirty="0" smtClean="0">
                <a:solidFill>
                  <a:schemeClr val="accent5">
                    <a:lumMod val="40000"/>
                    <a:lumOff val="60000"/>
                  </a:schemeClr>
                </a:solidFill>
                <a:latin typeface="Century Gothic" panose="020B0502020202020204" pitchFamily="34" charset="0"/>
              </a:rPr>
              <a:t>You could make a comic!</a:t>
            </a:r>
            <a:endParaRPr lang="en-AU" sz="2800" dirty="0" smtClean="0">
              <a:solidFill>
                <a:schemeClr val="accent6">
                  <a:lumMod val="75000"/>
                </a:schemeClr>
              </a:solidFill>
              <a:latin typeface="Century Gothic" panose="020B0502020202020204" pitchFamily="34" charset="0"/>
            </a:endParaRPr>
          </a:p>
        </p:txBody>
      </p:sp>
      <p:sp>
        <p:nvSpPr>
          <p:cNvPr id="12" name="TextBox 11"/>
          <p:cNvSpPr txBox="1"/>
          <p:nvPr/>
        </p:nvSpPr>
        <p:spPr>
          <a:xfrm>
            <a:off x="7133543" y="6630236"/>
            <a:ext cx="3246402" cy="246221"/>
          </a:xfrm>
          <a:prstGeom prst="rect">
            <a:avLst/>
          </a:prstGeom>
          <a:noFill/>
        </p:spPr>
        <p:txBody>
          <a:bodyPr wrap="none" rtlCol="0">
            <a:spAutoFit/>
          </a:bodyPr>
          <a:lstStyle/>
          <a:p>
            <a:r>
              <a:rPr lang="en-AU" sz="1000" dirty="0">
                <a:latin typeface="Century Gothic" panose="020B0502020202020204" pitchFamily="34" charset="0"/>
              </a:rPr>
              <a:t>Image found on Pinterest </a:t>
            </a:r>
            <a:r>
              <a:rPr lang="en-AU" sz="1000" dirty="0" smtClean="0">
                <a:latin typeface="Century Gothic" panose="020B0502020202020204" pitchFamily="34" charset="0"/>
              </a:rPr>
              <a:t>via </a:t>
            </a:r>
            <a:r>
              <a:rPr lang="en-AU" sz="1000" b="1" i="0" u="none" strike="noStrike" dirty="0" smtClean="0">
                <a:solidFill>
                  <a:srgbClr val="444444"/>
                </a:solidFill>
                <a:effectLst/>
                <a:latin typeface="Helvetica Neue"/>
                <a:hlinkClick r:id="rId5"/>
              </a:rPr>
              <a:t>tassels.tumblr.com</a:t>
            </a:r>
            <a:endParaRPr lang="en-AU" sz="1000" dirty="0">
              <a:solidFill>
                <a:schemeClr val="tx2">
                  <a:lumMod val="50000"/>
                </a:schemeClr>
              </a:solidFill>
              <a:latin typeface="Century Gothic" panose="020B0502020202020204" pitchFamily="34" charset="0"/>
            </a:endParaRPr>
          </a:p>
        </p:txBody>
      </p:sp>
      <p:sp>
        <p:nvSpPr>
          <p:cNvPr id="13" name="Rectangle 12"/>
          <p:cNvSpPr/>
          <p:nvPr/>
        </p:nvSpPr>
        <p:spPr>
          <a:xfrm>
            <a:off x="69713" y="5138302"/>
            <a:ext cx="11799010" cy="1600438"/>
          </a:xfrm>
          <a:prstGeom prst="rect">
            <a:avLst/>
          </a:prstGeom>
        </p:spPr>
        <p:txBody>
          <a:bodyPr wrap="square">
            <a:spAutoFit/>
          </a:bodyPr>
          <a:lstStyle/>
          <a:p>
            <a:r>
              <a:rPr lang="en-AU" sz="1400" b="1" i="1" dirty="0">
                <a:latin typeface="Century Gothic" panose="020B0502020202020204" pitchFamily="34" charset="0"/>
              </a:rPr>
              <a:t>Remember to:</a:t>
            </a:r>
            <a:endParaRPr lang="en-AU" sz="1400" i="1" dirty="0">
              <a:latin typeface="Century Gothic" panose="020B0502020202020204" pitchFamily="34" charset="0"/>
            </a:endParaRPr>
          </a:p>
          <a:p>
            <a:r>
              <a:rPr lang="en-AU" sz="1400" i="1" dirty="0">
                <a:latin typeface="Century Gothic" panose="020B0502020202020204" pitchFamily="34" charset="0"/>
              </a:rPr>
              <a:t>•plan your story before you start</a:t>
            </a:r>
          </a:p>
          <a:p>
            <a:r>
              <a:rPr lang="en-AU" sz="1400" i="1" dirty="0">
                <a:latin typeface="Century Gothic" panose="020B0502020202020204" pitchFamily="34" charset="0"/>
              </a:rPr>
              <a:t>•write in sentences</a:t>
            </a:r>
          </a:p>
          <a:p>
            <a:r>
              <a:rPr lang="en-AU" sz="1400" i="1" dirty="0">
                <a:latin typeface="Century Gothic" panose="020B0502020202020204" pitchFamily="34" charset="0"/>
              </a:rPr>
              <a:t>•pay attention to the words you choose, your spelling and </a:t>
            </a:r>
            <a:r>
              <a:rPr lang="en-AU" sz="1400" i="1" dirty="0" smtClean="0">
                <a:latin typeface="Century Gothic" panose="020B0502020202020204" pitchFamily="34" charset="0"/>
              </a:rPr>
              <a:t>punctuation</a:t>
            </a:r>
            <a:r>
              <a:rPr lang="en-AU" sz="1400" i="1" dirty="0">
                <a:latin typeface="Century Gothic" panose="020B0502020202020204" pitchFamily="34" charset="0"/>
              </a:rPr>
              <a:t>, and </a:t>
            </a:r>
            <a:r>
              <a:rPr lang="en-AU" sz="1400" i="1" dirty="0" smtClean="0">
                <a:latin typeface="Century Gothic" panose="020B0502020202020204" pitchFamily="34" charset="0"/>
              </a:rPr>
              <a:t>paragraphs</a:t>
            </a:r>
          </a:p>
          <a:p>
            <a:pPr>
              <a:buFont typeface="Arial" panose="020B0604020202020204" pitchFamily="34" charset="0"/>
              <a:buChar char="•"/>
            </a:pPr>
            <a:r>
              <a:rPr lang="en-AU" sz="1400" i="1" dirty="0" smtClean="0">
                <a:latin typeface="Century Gothic" panose="020B0502020202020204" pitchFamily="34" charset="0"/>
              </a:rPr>
              <a:t>Make sure that in your writing you have more than one sentence that uses two adjectives before a noun. </a:t>
            </a:r>
          </a:p>
          <a:p>
            <a:pPr>
              <a:buFont typeface="Arial" panose="020B0604020202020204" pitchFamily="34" charset="0"/>
              <a:buChar char="•"/>
            </a:pPr>
            <a:r>
              <a:rPr lang="en-AU" sz="1400" i="1" dirty="0" smtClean="0">
                <a:latin typeface="Century Gothic" panose="020B0502020202020204" pitchFamily="34" charset="0"/>
              </a:rPr>
              <a:t>Remember to use a comma separate the adjectives because they are in a list.</a:t>
            </a:r>
          </a:p>
          <a:p>
            <a:r>
              <a:rPr lang="en-AU" sz="1400" i="1" dirty="0" smtClean="0">
                <a:latin typeface="Century Gothic" panose="020B0502020202020204" pitchFamily="34" charset="0"/>
              </a:rPr>
              <a:t>•</a:t>
            </a:r>
            <a:r>
              <a:rPr lang="en-AU" sz="1400" i="1" dirty="0">
                <a:latin typeface="Century Gothic" panose="020B0502020202020204" pitchFamily="34" charset="0"/>
              </a:rPr>
              <a:t>check and edit your writing when you have finished.</a:t>
            </a:r>
          </a:p>
        </p:txBody>
      </p:sp>
      <p:grpSp>
        <p:nvGrpSpPr>
          <p:cNvPr id="17" name="Group 16"/>
          <p:cNvGrpSpPr/>
          <p:nvPr/>
        </p:nvGrpSpPr>
        <p:grpSpPr>
          <a:xfrm>
            <a:off x="10237607" y="6059321"/>
            <a:ext cx="1819113" cy="798679"/>
            <a:chOff x="10237607" y="6059321"/>
            <a:chExt cx="1819113" cy="798679"/>
          </a:xfrm>
        </p:grpSpPr>
        <p:sp>
          <p:nvSpPr>
            <p:cNvPr id="18" name="TextBox 17"/>
            <p:cNvSpPr txBox="1"/>
            <p:nvPr/>
          </p:nvSpPr>
          <p:spPr>
            <a:xfrm>
              <a:off x="10501486" y="6611779"/>
              <a:ext cx="1555234" cy="246221"/>
            </a:xfrm>
            <a:prstGeom prst="rect">
              <a:avLst/>
            </a:prstGeom>
            <a:noFill/>
          </p:spPr>
          <p:txBody>
            <a:bodyPr wrap="none" rtlCol="0">
              <a:spAutoFit/>
            </a:bodyPr>
            <a:lstStyle/>
            <a:p>
              <a:r>
                <a:rPr lang="en-AU" sz="1000" dirty="0" smtClean="0">
                  <a:latin typeface="Century Gothic" panose="020B0502020202020204" pitchFamily="34" charset="0"/>
                </a:rPr>
                <a:t>Steph Westwood 2015</a:t>
              </a:r>
              <a:endParaRPr lang="en-AU" sz="1000" dirty="0">
                <a:latin typeface="Century Gothic" panose="020B0502020202020204" pitchFamily="34" charset="0"/>
              </a:endParaRPr>
            </a:p>
          </p:txBody>
        </p:sp>
        <p:grpSp>
          <p:nvGrpSpPr>
            <p:cNvPr id="19" name="Group 18"/>
            <p:cNvGrpSpPr/>
            <p:nvPr/>
          </p:nvGrpSpPr>
          <p:grpSpPr>
            <a:xfrm>
              <a:off x="10237607" y="6059321"/>
              <a:ext cx="1357258" cy="711297"/>
              <a:chOff x="10492249" y="5731203"/>
              <a:chExt cx="1357258" cy="711297"/>
            </a:xfrm>
          </p:grpSpPr>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92249" y="5731203"/>
                <a:ext cx="1357258" cy="711297"/>
              </a:xfrm>
              <a:prstGeom prst="rect">
                <a:avLst/>
              </a:prstGeom>
            </p:spPr>
          </p:pic>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096442" y="5802834"/>
                <a:ext cx="568036" cy="568036"/>
              </a:xfrm>
              <a:prstGeom prst="rect">
                <a:avLst/>
              </a:prstGeom>
            </p:spPr>
          </p:pic>
        </p:grpSp>
      </p:grpSp>
      <p:sp>
        <p:nvSpPr>
          <p:cNvPr id="3" name="Rectangle 2"/>
          <p:cNvSpPr/>
          <p:nvPr/>
        </p:nvSpPr>
        <p:spPr>
          <a:xfrm>
            <a:off x="376059" y="369932"/>
            <a:ext cx="6510117" cy="1323439"/>
          </a:xfrm>
          <a:prstGeom prst="rect">
            <a:avLst/>
          </a:prstGeom>
          <a:noFill/>
        </p:spPr>
        <p:txBody>
          <a:bodyPr wrap="none" lIns="91440" tIns="45720" rIns="91440" bIns="45720">
            <a:spAutoFit/>
          </a:bodyPr>
          <a:lstStyle/>
          <a:p>
            <a:pPr algn="ctr"/>
            <a:r>
              <a:rPr lang="en-US" sz="8000" b="1" spc="50" dirty="0" smtClean="0">
                <a:ln w="0"/>
                <a:solidFill>
                  <a:srgbClr val="808000"/>
                </a:solidFill>
                <a:effectLst>
                  <a:innerShdw blurRad="63500" dist="50800" dir="13500000">
                    <a:srgbClr val="000000">
                      <a:alpha val="50000"/>
                    </a:srgbClr>
                  </a:innerShdw>
                </a:effectLst>
              </a:rPr>
              <a:t>I Can Fly! ….</a:t>
            </a:r>
            <a:endParaRPr lang="en-US" sz="8000" b="1" spc="50" dirty="0">
              <a:ln w="0"/>
              <a:solidFill>
                <a:srgbClr val="808000"/>
              </a:solidFill>
              <a:effectLst>
                <a:innerShdw blurRad="63500" dist="50800" dir="13500000">
                  <a:srgbClr val="000000">
                    <a:alpha val="50000"/>
                  </a:srgbClr>
                </a:innerShdw>
              </a:effectLst>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3827666646"/>
              </p:ext>
            </p:extLst>
          </p:nvPr>
        </p:nvGraphicFramePr>
        <p:xfrm>
          <a:off x="6705773" y="5138302"/>
          <a:ext cx="855539" cy="599759"/>
        </p:xfrm>
        <a:graphic>
          <a:graphicData uri="http://schemas.openxmlformats.org/presentationml/2006/ole">
            <mc:AlternateContent xmlns:mc="http://schemas.openxmlformats.org/markup-compatibility/2006">
              <mc:Choice xmlns:v="urn:schemas-microsoft-com:vml" Requires="v">
                <p:oleObj spid="_x0000_s9222" name="Packager Shell Object" showAsIcon="1" r:id="rId8" imgW="1231200" imgH="863640" progId="Package">
                  <p:embed/>
                </p:oleObj>
              </mc:Choice>
              <mc:Fallback>
                <p:oleObj name="Packager Shell Object" showAsIcon="1" r:id="rId8" imgW="1231200" imgH="863640" progId="Package">
                  <p:embed/>
                  <p:pic>
                    <p:nvPicPr>
                      <p:cNvPr id="0" name=""/>
                      <p:cNvPicPr/>
                      <p:nvPr/>
                    </p:nvPicPr>
                    <p:blipFill>
                      <a:blip r:embed="rId9"/>
                      <a:stretch>
                        <a:fillRect/>
                      </a:stretch>
                    </p:blipFill>
                    <p:spPr>
                      <a:xfrm>
                        <a:off x="6705773" y="5138302"/>
                        <a:ext cx="855539" cy="599759"/>
                      </a:xfrm>
                      <a:prstGeom prst="rect">
                        <a:avLst/>
                      </a:prstGeom>
                      <a:solidFill>
                        <a:schemeClr val="accent4">
                          <a:lumMod val="20000"/>
                          <a:lumOff val="80000"/>
                        </a:schemeClr>
                      </a:solidFill>
                    </p:spPr>
                  </p:pic>
                </p:oleObj>
              </mc:Fallback>
            </mc:AlternateContent>
          </a:graphicData>
        </a:graphic>
      </p:graphicFrame>
    </p:spTree>
    <p:extLst>
      <p:ext uri="{BB962C8B-B14F-4D97-AF65-F5344CB8AC3E}">
        <p14:creationId xmlns:p14="http://schemas.microsoft.com/office/powerpoint/2010/main" val="2953421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xmlns="" name="Slate" id="{C3F70B94-7CE9-428E-ADC1-3269CC2C3385}" vid="{3F2DE9A5-64E6-437C-A389-CC4477E817E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Slate</Template>
  <TotalTime>361</TotalTime>
  <Words>2776</Words>
  <Application>Microsoft Office PowerPoint</Application>
  <PresentationFormat>Custom</PresentationFormat>
  <Paragraphs>368</Paragraphs>
  <Slides>11</Slides>
  <Notes>11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11</vt:i4>
      </vt:variant>
    </vt:vector>
  </HeadingPairs>
  <TitlesOfParts>
    <vt:vector size="13" baseType="lpstr">
      <vt:lpstr>Slate</vt:lpstr>
      <vt:lpstr>Packager Shell Object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stephwestwood@bigpond.com</dc:creator>
  <cp:lastModifiedBy>Karen</cp:lastModifiedBy>
  <cp:revision>34</cp:revision>
  <dcterms:created xsi:type="dcterms:W3CDTF">2015-07-01T23:33:21Z</dcterms:created>
  <dcterms:modified xsi:type="dcterms:W3CDTF">2015-07-13T07:58:56Z</dcterms:modified>
</cp:coreProperties>
</file>