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3"/>
  </p:notesMasterIdLst>
  <p:sldIdLst>
    <p:sldId id="256" r:id="rId2"/>
    <p:sldId id="257" r:id="rId3"/>
    <p:sldId id="258" r:id="rId4"/>
    <p:sldId id="266" r:id="rId5"/>
    <p:sldId id="259" r:id="rId6"/>
    <p:sldId id="264" r:id="rId7"/>
    <p:sldId id="263" r:id="rId8"/>
    <p:sldId id="265" r:id="rId9"/>
    <p:sldId id="268" r:id="rId10"/>
    <p:sldId id="269" r:id="rId11"/>
    <p:sldId id="267"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BAE6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7865" autoAdjust="0"/>
  </p:normalViewPr>
  <p:slideViewPr>
    <p:cSldViewPr snapToGrid="0">
      <p:cViewPr>
        <p:scale>
          <a:sx n="59" d="100"/>
          <a:sy n="59" d="100"/>
        </p:scale>
        <p:origin x="-1086" y="-3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D5423-656F-4AD6-9988-86C8159BABA0}" type="datetimeFigureOut">
              <a:rPr lang="en-AU" smtClean="0"/>
              <a:t>16/09/2016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6901E-2775-40D4-828D-46E946763E4D}" type="slidenum">
              <a:rPr lang="en-AU" smtClean="0"/>
              <a:t>‹#›</a:t>
            </a:fld>
            <a:endParaRPr lang="en-AU"/>
          </a:p>
        </p:txBody>
      </p:sp>
    </p:spTree>
    <p:extLst>
      <p:ext uri="{BB962C8B-B14F-4D97-AF65-F5344CB8AC3E}">
        <p14:creationId xmlns:p14="http://schemas.microsoft.com/office/powerpoint/2010/main" val="1506465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AB6901E-2775-40D4-828D-46E946763E4D}" type="slidenum">
              <a:rPr lang="en-AU" smtClean="0"/>
              <a:t>1</a:t>
            </a:fld>
            <a:endParaRPr lang="en-AU"/>
          </a:p>
        </p:txBody>
      </p:sp>
    </p:spTree>
    <p:extLst>
      <p:ext uri="{BB962C8B-B14F-4D97-AF65-F5344CB8AC3E}">
        <p14:creationId xmlns:p14="http://schemas.microsoft.com/office/powerpoint/2010/main" val="3284142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1" kern="1200" dirty="0">
                <a:solidFill>
                  <a:schemeClr val="tx1"/>
                </a:solidFill>
                <a:effectLst/>
                <a:latin typeface="+mn-lt"/>
                <a:ea typeface="+mn-ea"/>
                <a:cs typeface="+mn-cs"/>
              </a:rPr>
              <a:t>‘Persuasive texts need to make a point, or persuade the reader to agree with a particular point of view. As such, their introductions need to be clear and summarise the main message. The writer may use a title that is bold, inspiring or controversial. They must engage the reader and their emotions so that they want to keep on reading.’  Merryn Whitfield</a:t>
            </a:r>
          </a:p>
          <a:p>
            <a:endParaRPr lang="en-AU" sz="1200" b="1"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Work Sample</a:t>
            </a:r>
            <a:r>
              <a:rPr lang="en-AU" sz="1200" b="1" i="0" kern="1200" baseline="0" dirty="0">
                <a:solidFill>
                  <a:schemeClr val="tx1"/>
                </a:solidFill>
                <a:effectLst/>
                <a:latin typeface="+mn-lt"/>
                <a:ea typeface="+mn-ea"/>
                <a:cs typeface="+mn-cs"/>
              </a:rPr>
              <a:t> Comment Grade B</a:t>
            </a:r>
            <a:endParaRPr lang="en-AU" sz="1200" b="1" i="0" kern="1200" dirty="0">
              <a:solidFill>
                <a:schemeClr val="tx1"/>
              </a:solidFill>
              <a:effectLst/>
              <a:latin typeface="+mn-lt"/>
              <a:ea typeface="+mn-ea"/>
              <a:cs typeface="+mn-cs"/>
            </a:endParaRPr>
          </a:p>
          <a:p>
            <a:r>
              <a:rPr lang="en-AU" dirty="0"/>
              <a:t>________________ has demonstrated a high level of competence in analysing and creating visual texts. The techniques and target audience for each advertisement have been identified and appropriate terminology has been used. The advertisement concept design demonstrates a thorough understanding of emotive language, visual images and persuasive techniques to appeal to the target audience. ___________________ response demonstrates characteristics of work typically produced by a student performing at a grade B standard.</a:t>
            </a:r>
          </a:p>
          <a:p>
            <a:endParaRPr lang="en-AU" dirty="0"/>
          </a:p>
          <a:p>
            <a:pPr marL="0" marR="0" indent="0" algn="l" defTabSz="914400" rtl="0" eaLnBrk="1" fontAlgn="auto" latinLnBrk="0" hangingPunct="1">
              <a:lnSpc>
                <a:spcPct val="100000"/>
              </a:lnSpc>
              <a:spcBef>
                <a:spcPts val="0"/>
              </a:spcBef>
              <a:spcAft>
                <a:spcPts val="0"/>
              </a:spcAft>
              <a:buClrTx/>
              <a:buSzTx/>
              <a:buFontTx/>
              <a:buNone/>
              <a:tabLst/>
              <a:defRPr/>
            </a:pPr>
            <a:r>
              <a:rPr lang="en-AU" sz="1200" b="1" i="0" kern="1200" dirty="0">
                <a:solidFill>
                  <a:schemeClr val="tx1"/>
                </a:solidFill>
                <a:effectLst/>
                <a:latin typeface="+mn-lt"/>
                <a:ea typeface="+mn-ea"/>
                <a:cs typeface="+mn-cs"/>
              </a:rPr>
              <a:t>Work Sample</a:t>
            </a:r>
            <a:r>
              <a:rPr lang="en-AU" sz="1200" b="1" i="0" kern="1200" baseline="0" dirty="0">
                <a:solidFill>
                  <a:schemeClr val="tx1"/>
                </a:solidFill>
                <a:effectLst/>
                <a:latin typeface="+mn-lt"/>
                <a:ea typeface="+mn-ea"/>
                <a:cs typeface="+mn-cs"/>
              </a:rPr>
              <a:t> Comment Grade C</a:t>
            </a:r>
            <a:endParaRPr lang="en-AU" dirty="0"/>
          </a:p>
          <a:p>
            <a:r>
              <a:rPr lang="en-AU" dirty="0"/>
              <a:t>____________________ has demonstrated an adequate level of competence in analysing and creating visual texts. Some techniques in the advertisements provided have been identified and there is an awareness of the target audience but more detailed analysis would strengthen the response. _______________________ response demonstrates characteristics of work typically produced by a student performing at a grade C standard.</a:t>
            </a:r>
          </a:p>
          <a:p>
            <a:endParaRPr lang="en-AU" sz="1200" b="0" i="0" kern="1200" dirty="0">
              <a:solidFill>
                <a:schemeClr val="tx1"/>
              </a:solidFill>
              <a:effectLst/>
              <a:latin typeface="+mn-lt"/>
              <a:ea typeface="+mn-ea"/>
              <a:cs typeface="+mn-cs"/>
            </a:endParaRPr>
          </a:p>
          <a:p>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Remind students to: </a:t>
            </a:r>
          </a:p>
          <a:p>
            <a:r>
              <a:rPr lang="en-AU" sz="1200" b="0" i="0" kern="1200" dirty="0">
                <a:solidFill>
                  <a:schemeClr val="tx1"/>
                </a:solidFill>
                <a:effectLst/>
                <a:latin typeface="+mn-lt"/>
                <a:ea typeface="+mn-ea"/>
                <a:cs typeface="+mn-cs"/>
              </a:rPr>
              <a:t>*Write neatly. </a:t>
            </a:r>
          </a:p>
          <a:p>
            <a:r>
              <a:rPr lang="en-AU" sz="1200" b="0" i="0" kern="1200" dirty="0">
                <a:solidFill>
                  <a:schemeClr val="tx1"/>
                </a:solidFill>
                <a:effectLst/>
                <a:latin typeface="+mn-lt"/>
                <a:ea typeface="+mn-ea"/>
                <a:cs typeface="+mn-cs"/>
              </a:rPr>
              <a:t>* Include everything needed. Don’t leave out any steps. </a:t>
            </a:r>
          </a:p>
          <a:p>
            <a:r>
              <a:rPr lang="en-AU" sz="1200" b="0" i="0" kern="1200" dirty="0">
                <a:solidFill>
                  <a:schemeClr val="tx1"/>
                </a:solidFill>
                <a:effectLst/>
                <a:latin typeface="+mn-lt"/>
                <a:ea typeface="+mn-ea"/>
                <a:cs typeface="+mn-cs"/>
              </a:rPr>
              <a:t>*Use descriptive words. </a:t>
            </a:r>
          </a:p>
          <a:p>
            <a:r>
              <a:rPr lang="en-AU" sz="1200" b="0" i="0" kern="1200" dirty="0">
                <a:solidFill>
                  <a:schemeClr val="tx1"/>
                </a:solidFill>
                <a:effectLst/>
                <a:latin typeface="+mn-lt"/>
                <a:ea typeface="+mn-ea"/>
                <a:cs typeface="+mn-cs"/>
              </a:rPr>
              <a:t>*Pay attention to spelling and punctuation. </a:t>
            </a:r>
          </a:p>
          <a:p>
            <a:r>
              <a:rPr lang="en-AU" sz="1200" b="0" i="0" kern="1200" dirty="0">
                <a:solidFill>
                  <a:schemeClr val="tx1"/>
                </a:solidFill>
                <a:effectLst/>
                <a:latin typeface="+mn-lt"/>
                <a:ea typeface="+mn-ea"/>
                <a:cs typeface="+mn-cs"/>
              </a:rPr>
              <a:t>*Use WOW words and interesting connectors. </a:t>
            </a:r>
          </a:p>
          <a:p>
            <a:r>
              <a:rPr lang="en-AU" sz="1200" b="0" i="0" kern="1200" dirty="0">
                <a:solidFill>
                  <a:schemeClr val="tx1"/>
                </a:solidFill>
                <a:effectLst/>
                <a:latin typeface="+mn-lt"/>
                <a:ea typeface="+mn-ea"/>
                <a:cs typeface="+mn-cs"/>
              </a:rPr>
              <a:t>* Check and edit work so that it is clear to the reader </a:t>
            </a:r>
          </a:p>
          <a:p>
            <a:endParaRPr lang="en-AU" sz="1200" b="0"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Outcomes</a:t>
            </a:r>
          </a:p>
          <a:p>
            <a:r>
              <a:rPr lang="en-AU" sz="1200" b="0" i="0" kern="1200" dirty="0">
                <a:solidFill>
                  <a:schemeClr val="tx1"/>
                </a:solidFill>
                <a:effectLst/>
                <a:latin typeface="+mn-lt"/>
                <a:ea typeface="+mn-ea"/>
                <a:cs typeface="+mn-cs"/>
              </a:rPr>
              <a:t>EN3-2A composes, edits and presents well-structured and coherent texts</a:t>
            </a:r>
          </a:p>
          <a:p>
            <a:r>
              <a:rPr lang="en-AU" sz="1200" b="0" i="0" kern="1200" dirty="0">
                <a:solidFill>
                  <a:schemeClr val="tx1"/>
                </a:solidFill>
                <a:effectLst/>
                <a:latin typeface="+mn-lt"/>
                <a:ea typeface="+mn-ea"/>
                <a:cs typeface="+mn-cs"/>
              </a:rPr>
              <a:t>EN3-5B discusses how language is used to achieve a widening range of purposes for a widening range of audiences and contexts</a:t>
            </a:r>
          </a:p>
          <a:p>
            <a:r>
              <a:rPr lang="en-AU" sz="1200" b="0" i="0" kern="1200" dirty="0">
                <a:solidFill>
                  <a:schemeClr val="tx1"/>
                </a:solidFill>
                <a:effectLst/>
                <a:latin typeface="+mn-lt"/>
                <a:ea typeface="+mn-ea"/>
                <a:cs typeface="+mn-cs"/>
              </a:rPr>
              <a:t>EN3-4A draws on appropriate strategies to accurately spell familiar and unfamiliar words when composing texts </a:t>
            </a:r>
          </a:p>
          <a:p>
            <a:r>
              <a:rPr lang="en-AU" sz="1200" b="0" i="0" kern="1200" dirty="0">
                <a:solidFill>
                  <a:schemeClr val="tx1"/>
                </a:solidFill>
                <a:effectLst/>
                <a:latin typeface="+mn-lt"/>
                <a:ea typeface="+mn-ea"/>
                <a:cs typeface="+mn-cs"/>
              </a:rPr>
              <a:t>EN3-6B uses knowledge of sentence structure, grammar, punctuation and vocabulary to respond to and compose clear and cohesive texts in different media and technologies</a:t>
            </a:r>
          </a:p>
          <a:p>
            <a:r>
              <a:rPr lang="en-AU" sz="1200" b="0" i="0" kern="1200" dirty="0">
                <a:solidFill>
                  <a:schemeClr val="tx1"/>
                </a:solidFill>
                <a:effectLst/>
                <a:latin typeface="+mn-lt"/>
                <a:ea typeface="+mn-ea"/>
                <a:cs typeface="+mn-cs"/>
              </a:rPr>
              <a:t>EN3-7C thinks imaginatively, creatively, interpretively and critically about information and ideas and identifies connections between texts when responding to and composing texts</a:t>
            </a:r>
          </a:p>
          <a:p>
            <a:r>
              <a:rPr lang="en-AU" sz="1200" b="0" i="0" kern="1200" dirty="0">
                <a:solidFill>
                  <a:schemeClr val="tx1"/>
                </a:solidFill>
                <a:effectLst/>
                <a:latin typeface="+mn-lt"/>
                <a:ea typeface="+mn-ea"/>
                <a:cs typeface="+mn-cs"/>
              </a:rPr>
              <a:t>EN3-1A communicates effectively for a variety of audiences and purposes using increasingly challenging topics, ideas, issues and language forms and features</a:t>
            </a:r>
          </a:p>
          <a:p>
            <a:r>
              <a:rPr lang="en-AU" sz="1200" b="0" i="0" kern="1200" dirty="0">
                <a:solidFill>
                  <a:schemeClr val="tx1"/>
                </a:solidFill>
                <a:effectLst/>
                <a:latin typeface="+mn-lt"/>
                <a:ea typeface="+mn-ea"/>
                <a:cs typeface="+mn-cs"/>
              </a:rPr>
              <a:t>            -plan, rehearse and deliver presentations, selecting and sequencing appropriate content and multimodal elements for defined audiences and purposes, making appropriate choices for modality and emphasis (ACELY1700, ACELY1710)</a:t>
            </a:r>
          </a:p>
          <a:p>
            <a:endParaRPr lang="en-AU" sz="1200" b="0"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Criteria for assessing learning</a:t>
            </a:r>
          </a:p>
          <a:p>
            <a:r>
              <a:rPr lang="en-AU" sz="1200" b="0" i="0" kern="1200" dirty="0">
                <a:solidFill>
                  <a:schemeClr val="tx1"/>
                </a:solidFill>
                <a:effectLst/>
                <a:latin typeface="+mn-lt"/>
                <a:ea typeface="+mn-ea"/>
                <a:cs typeface="+mn-cs"/>
              </a:rPr>
              <a:t>(These criteria would normally be communicated to students with the activity.)</a:t>
            </a:r>
            <a:br>
              <a:rPr lang="en-AU" sz="1200" b="0" i="0" kern="1200" dirty="0">
                <a:solidFill>
                  <a:schemeClr val="tx1"/>
                </a:solidFill>
                <a:effectLst/>
                <a:latin typeface="+mn-lt"/>
                <a:ea typeface="+mn-ea"/>
                <a:cs typeface="+mn-cs"/>
              </a:rPr>
            </a:br>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Students will be assessed on their ability to:</a:t>
            </a:r>
          </a:p>
          <a:p>
            <a:r>
              <a:rPr lang="en-AU" sz="1200" b="0" i="0" kern="1200" dirty="0">
                <a:solidFill>
                  <a:schemeClr val="tx1"/>
                </a:solidFill>
                <a:effectLst/>
                <a:latin typeface="+mn-lt"/>
                <a:ea typeface="+mn-ea"/>
                <a:cs typeface="+mn-cs"/>
              </a:rPr>
              <a:t>Plan, draft , edit and write a persuasive text and storyboard a film</a:t>
            </a:r>
          </a:p>
          <a:p>
            <a:r>
              <a:rPr lang="en-AU" sz="1200" b="0" i="0" kern="1200" dirty="0">
                <a:solidFill>
                  <a:schemeClr val="tx1"/>
                </a:solidFill>
                <a:effectLst/>
                <a:latin typeface="+mn-lt"/>
                <a:ea typeface="+mn-ea"/>
                <a:cs typeface="+mn-cs"/>
              </a:rPr>
              <a:t>Create a movie clip</a:t>
            </a:r>
          </a:p>
          <a:p>
            <a:r>
              <a:rPr lang="en-AU" sz="1200" b="0" i="0" kern="1200" dirty="0">
                <a:solidFill>
                  <a:schemeClr val="tx1"/>
                </a:solidFill>
                <a:effectLst/>
                <a:latin typeface="+mn-lt"/>
                <a:ea typeface="+mn-ea"/>
                <a:cs typeface="+mn-cs"/>
              </a:rPr>
              <a:t>Demonstrate an understanding of characters and plot in a literary text</a:t>
            </a:r>
          </a:p>
          <a:p>
            <a:r>
              <a:rPr lang="en-AU" sz="1200" b="0" i="0" kern="1200" dirty="0">
                <a:solidFill>
                  <a:schemeClr val="tx1"/>
                </a:solidFill>
                <a:effectLst/>
                <a:latin typeface="+mn-lt"/>
                <a:ea typeface="+mn-ea"/>
                <a:cs typeface="+mn-cs"/>
              </a:rPr>
              <a:t>Use written language features and conventions appropriate to this text</a:t>
            </a:r>
          </a:p>
          <a:p>
            <a:r>
              <a:rPr lang="en-AU" sz="1200" b="0" i="0" kern="1200" dirty="0">
                <a:solidFill>
                  <a:schemeClr val="tx1"/>
                </a:solidFill>
                <a:effectLst/>
                <a:latin typeface="+mn-lt"/>
                <a:ea typeface="+mn-ea"/>
                <a:cs typeface="+mn-cs"/>
              </a:rPr>
              <a:t>Use detail to help a reader imagine what is being described</a:t>
            </a:r>
          </a:p>
          <a:p>
            <a:r>
              <a:rPr lang="en-AU" sz="1200" b="0" i="0" kern="1200" dirty="0">
                <a:solidFill>
                  <a:schemeClr val="tx1"/>
                </a:solidFill>
                <a:effectLst/>
                <a:latin typeface="+mn-lt"/>
                <a:ea typeface="+mn-ea"/>
                <a:cs typeface="+mn-cs"/>
              </a:rPr>
              <a:t>Use a range of adjectives to describe an image</a:t>
            </a:r>
          </a:p>
          <a:p>
            <a:r>
              <a:rPr lang="en-AU" sz="1200" b="0" i="0" kern="1200" dirty="0">
                <a:solidFill>
                  <a:schemeClr val="tx1"/>
                </a:solidFill>
                <a:effectLst/>
                <a:latin typeface="+mn-lt"/>
                <a:ea typeface="+mn-ea"/>
                <a:cs typeface="+mn-cs"/>
              </a:rPr>
              <a:t>Use a variety of verbs, adjectives and conjunctions</a:t>
            </a:r>
          </a:p>
          <a:p>
            <a:r>
              <a:rPr lang="en-AU" sz="1200" b="0" i="0" kern="1200" dirty="0">
                <a:solidFill>
                  <a:schemeClr val="tx1"/>
                </a:solidFill>
                <a:effectLst/>
                <a:latin typeface="+mn-lt"/>
                <a:ea typeface="+mn-ea"/>
                <a:cs typeface="+mn-cs"/>
              </a:rPr>
              <a:t>Use a multi-strategy approach to spelling.</a:t>
            </a:r>
          </a:p>
          <a:p>
            <a:endParaRPr lang="en-AU" sz="1200" b="0" i="0" kern="1200" dirty="0">
              <a:solidFill>
                <a:schemeClr val="tx1"/>
              </a:solidFill>
              <a:effectLst/>
              <a:latin typeface="+mn-lt"/>
              <a:ea typeface="+mn-ea"/>
              <a:cs typeface="+mn-cs"/>
            </a:endParaRPr>
          </a:p>
          <a:p>
            <a:endParaRPr lang="en-AU"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B25BDC-A5DF-455A-A3B2-36C8909B9FA3}" type="slidenum">
              <a:rPr lang="en-AU" smtClean="0"/>
              <a:t>10</a:t>
            </a:fld>
            <a:endParaRPr lang="en-AU"/>
          </a:p>
        </p:txBody>
      </p:sp>
    </p:spTree>
    <p:extLst>
      <p:ext uri="{BB962C8B-B14F-4D97-AF65-F5344CB8AC3E}">
        <p14:creationId xmlns:p14="http://schemas.microsoft.com/office/powerpoint/2010/main" val="901117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‘Persuasive texts need to make a point, or persuade the reader to agree with a particular point of view. As such, their introductions need to be clear and summarise the main message. The writer may use a title that is bold, inspiring or controversial. They must engage the reader and their emotions so that they want to keep on reading.’  </a:t>
            </a:r>
            <a:r>
              <a:rPr lang="en-AU" sz="1200" b="0" i="0" kern="1200" dirty="0" err="1">
                <a:solidFill>
                  <a:schemeClr val="tx1"/>
                </a:solidFill>
                <a:effectLst/>
                <a:latin typeface="+mn-lt"/>
                <a:ea typeface="+mn-ea"/>
                <a:cs typeface="+mn-cs"/>
              </a:rPr>
              <a:t>Merryn</a:t>
            </a:r>
            <a:r>
              <a:rPr lang="en-AU" sz="1200" b="0" i="0" kern="1200" dirty="0">
                <a:solidFill>
                  <a:schemeClr val="tx1"/>
                </a:solidFill>
                <a:effectLst/>
                <a:latin typeface="+mn-lt"/>
                <a:ea typeface="+mn-ea"/>
                <a:cs typeface="+mn-cs"/>
              </a:rPr>
              <a:t> Whitfield</a:t>
            </a:r>
          </a:p>
          <a:p>
            <a:endParaRPr lang="en-AU" sz="1200" b="1"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Work Sample</a:t>
            </a:r>
            <a:r>
              <a:rPr lang="en-AU" sz="1200" b="1" i="0" kern="1200" baseline="0" dirty="0">
                <a:solidFill>
                  <a:schemeClr val="tx1"/>
                </a:solidFill>
                <a:effectLst/>
                <a:latin typeface="+mn-lt"/>
                <a:ea typeface="+mn-ea"/>
                <a:cs typeface="+mn-cs"/>
              </a:rPr>
              <a:t> Comment Grade B</a:t>
            </a:r>
            <a:endParaRPr lang="en-AU" sz="1200" b="1" i="0" kern="1200" dirty="0">
              <a:solidFill>
                <a:schemeClr val="tx1"/>
              </a:solidFill>
              <a:effectLst/>
              <a:latin typeface="+mn-lt"/>
              <a:ea typeface="+mn-ea"/>
              <a:cs typeface="+mn-cs"/>
            </a:endParaRPr>
          </a:p>
          <a:p>
            <a:r>
              <a:rPr lang="en-AU" dirty="0"/>
              <a:t>________________ has demonstrated a high level of competence in analysing and creating visual texts. The techniques and target audience for each advertisement have been identified and appropriate terminology has been used. The advertisement concept design demonstrates a thorough understanding of emotive language, visual images and persuasive techniques to appeal to the target audience. ___________________ response demonstrates characteristics of work typically produced by a student performing at a grade B standard.</a:t>
            </a:r>
          </a:p>
          <a:p>
            <a:endParaRPr lang="en-AU" dirty="0"/>
          </a:p>
          <a:p>
            <a:pPr marL="0" marR="0" indent="0" algn="l" defTabSz="914400" rtl="0" eaLnBrk="1" fontAlgn="auto" latinLnBrk="0" hangingPunct="1">
              <a:lnSpc>
                <a:spcPct val="100000"/>
              </a:lnSpc>
              <a:spcBef>
                <a:spcPts val="0"/>
              </a:spcBef>
              <a:spcAft>
                <a:spcPts val="0"/>
              </a:spcAft>
              <a:buClrTx/>
              <a:buSzTx/>
              <a:buFontTx/>
              <a:buNone/>
              <a:tabLst/>
              <a:defRPr/>
            </a:pPr>
            <a:r>
              <a:rPr lang="en-AU" sz="1200" b="1" i="0" kern="1200" dirty="0">
                <a:solidFill>
                  <a:schemeClr val="tx1"/>
                </a:solidFill>
                <a:effectLst/>
                <a:latin typeface="+mn-lt"/>
                <a:ea typeface="+mn-ea"/>
                <a:cs typeface="+mn-cs"/>
              </a:rPr>
              <a:t>Work Sample</a:t>
            </a:r>
            <a:r>
              <a:rPr lang="en-AU" sz="1200" b="1" i="0" kern="1200" baseline="0" dirty="0">
                <a:solidFill>
                  <a:schemeClr val="tx1"/>
                </a:solidFill>
                <a:effectLst/>
                <a:latin typeface="+mn-lt"/>
                <a:ea typeface="+mn-ea"/>
                <a:cs typeface="+mn-cs"/>
              </a:rPr>
              <a:t> Comment Grade C</a:t>
            </a:r>
            <a:endParaRPr lang="en-AU" dirty="0"/>
          </a:p>
          <a:p>
            <a:r>
              <a:rPr lang="en-AU" dirty="0"/>
              <a:t>____________________ has demonstrated an adequate level of competence in analysing and creating visual texts. Some techniques in the advertisements provided have been identified and there is an awareness of the target audience but more detailed analysis would strengthen the response. _______________________ response demonstrates characteristics of work typically produced by a student performing at a grade C standard.</a:t>
            </a:r>
          </a:p>
          <a:p>
            <a:endParaRPr lang="en-AU" sz="1200" b="1"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Remind students to</a:t>
            </a:r>
            <a:r>
              <a:rPr lang="en-AU" sz="1200" b="0" i="0" kern="1200" dirty="0">
                <a:solidFill>
                  <a:schemeClr val="tx1"/>
                </a:solidFill>
                <a:effectLst/>
                <a:latin typeface="+mn-lt"/>
                <a:ea typeface="+mn-ea"/>
                <a:cs typeface="+mn-cs"/>
              </a:rPr>
              <a:t>: </a:t>
            </a:r>
          </a:p>
          <a:p>
            <a:r>
              <a:rPr lang="en-AU" sz="1200" b="0" i="0" kern="1200" dirty="0">
                <a:solidFill>
                  <a:schemeClr val="tx1"/>
                </a:solidFill>
                <a:effectLst/>
                <a:latin typeface="+mn-lt"/>
                <a:ea typeface="+mn-ea"/>
                <a:cs typeface="+mn-cs"/>
              </a:rPr>
              <a:t>*Write neatly. </a:t>
            </a:r>
          </a:p>
          <a:p>
            <a:r>
              <a:rPr lang="en-AU" sz="1200" b="0" i="0" kern="1200" dirty="0">
                <a:solidFill>
                  <a:schemeClr val="tx1"/>
                </a:solidFill>
                <a:effectLst/>
                <a:latin typeface="+mn-lt"/>
                <a:ea typeface="+mn-ea"/>
                <a:cs typeface="+mn-cs"/>
              </a:rPr>
              <a:t>* Include everything needed. Don’t leave out any steps. </a:t>
            </a:r>
          </a:p>
          <a:p>
            <a:r>
              <a:rPr lang="en-AU" sz="1200" b="0" i="0" kern="1200" dirty="0">
                <a:solidFill>
                  <a:schemeClr val="tx1"/>
                </a:solidFill>
                <a:effectLst/>
                <a:latin typeface="+mn-lt"/>
                <a:ea typeface="+mn-ea"/>
                <a:cs typeface="+mn-cs"/>
              </a:rPr>
              <a:t>*Use descriptive words. </a:t>
            </a:r>
          </a:p>
          <a:p>
            <a:r>
              <a:rPr lang="en-AU" sz="1200" b="0" i="0" kern="1200" dirty="0">
                <a:solidFill>
                  <a:schemeClr val="tx1"/>
                </a:solidFill>
                <a:effectLst/>
                <a:latin typeface="+mn-lt"/>
                <a:ea typeface="+mn-ea"/>
                <a:cs typeface="+mn-cs"/>
              </a:rPr>
              <a:t>*Pay attention to spelling and punctuation. </a:t>
            </a:r>
          </a:p>
          <a:p>
            <a:r>
              <a:rPr lang="en-AU" sz="1200" b="0" i="0" kern="1200" dirty="0">
                <a:solidFill>
                  <a:schemeClr val="tx1"/>
                </a:solidFill>
                <a:effectLst/>
                <a:latin typeface="+mn-lt"/>
                <a:ea typeface="+mn-ea"/>
                <a:cs typeface="+mn-cs"/>
              </a:rPr>
              <a:t>*Use WOW words and interesting connectors. </a:t>
            </a:r>
          </a:p>
          <a:p>
            <a:r>
              <a:rPr lang="en-AU" sz="1200" b="0" i="0" kern="1200" dirty="0">
                <a:solidFill>
                  <a:schemeClr val="tx1"/>
                </a:solidFill>
                <a:effectLst/>
                <a:latin typeface="+mn-lt"/>
                <a:ea typeface="+mn-ea"/>
                <a:cs typeface="+mn-cs"/>
              </a:rPr>
              <a:t>* Check and edit work so that it is clear to the reader </a:t>
            </a:r>
          </a:p>
          <a:p>
            <a:endParaRPr lang="en-AU" sz="1200" b="0"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Outcomes</a:t>
            </a:r>
          </a:p>
          <a:p>
            <a:r>
              <a:rPr lang="en-AU" sz="1200" b="0" i="0" kern="1200" dirty="0">
                <a:solidFill>
                  <a:schemeClr val="tx1"/>
                </a:solidFill>
                <a:effectLst/>
                <a:latin typeface="+mn-lt"/>
                <a:ea typeface="+mn-ea"/>
                <a:cs typeface="+mn-cs"/>
              </a:rPr>
              <a:t>EN3-2A composes, edits and presents well-structured and coherent texts</a:t>
            </a:r>
          </a:p>
          <a:p>
            <a:r>
              <a:rPr lang="en-AU" sz="1200" b="0" i="0" kern="1200" dirty="0">
                <a:solidFill>
                  <a:schemeClr val="tx1"/>
                </a:solidFill>
                <a:effectLst/>
                <a:latin typeface="+mn-lt"/>
                <a:ea typeface="+mn-ea"/>
                <a:cs typeface="+mn-cs"/>
              </a:rPr>
              <a:t>EN3-5B discusses how language is used to achieve a widening range of purposes for a widening range of audiences and contexts</a:t>
            </a:r>
          </a:p>
          <a:p>
            <a:r>
              <a:rPr lang="en-AU" sz="1200" b="0" i="0" kern="1200" dirty="0">
                <a:solidFill>
                  <a:schemeClr val="tx1"/>
                </a:solidFill>
                <a:effectLst/>
                <a:latin typeface="+mn-lt"/>
                <a:ea typeface="+mn-ea"/>
                <a:cs typeface="+mn-cs"/>
              </a:rPr>
              <a:t>EN3-4A draws on appropriate strategies to accurately spell familiar and unfamiliar words when composing texts </a:t>
            </a:r>
          </a:p>
          <a:p>
            <a:r>
              <a:rPr lang="en-AU" sz="1200" b="0" i="0" kern="1200" dirty="0">
                <a:solidFill>
                  <a:schemeClr val="tx1"/>
                </a:solidFill>
                <a:effectLst/>
                <a:latin typeface="+mn-lt"/>
                <a:ea typeface="+mn-ea"/>
                <a:cs typeface="+mn-cs"/>
              </a:rPr>
              <a:t>EN3-6B uses knowledge of sentence structure, grammar, punctuation and vocabulary to respond to and compose clear and cohesive texts in different media and technologies</a:t>
            </a:r>
          </a:p>
          <a:p>
            <a:r>
              <a:rPr lang="en-AU" sz="1200" b="0" i="0" kern="1200" dirty="0">
                <a:solidFill>
                  <a:schemeClr val="tx1"/>
                </a:solidFill>
                <a:effectLst/>
                <a:latin typeface="+mn-lt"/>
                <a:ea typeface="+mn-ea"/>
                <a:cs typeface="+mn-cs"/>
              </a:rPr>
              <a:t>EN3-7C thinks imaginatively, creatively, interpretively and critically about information and ideas and identifies connections between texts when responding to and composing texts</a:t>
            </a:r>
          </a:p>
          <a:p>
            <a:r>
              <a:rPr lang="en-AU" sz="1200" b="0" i="0" kern="1200" dirty="0">
                <a:solidFill>
                  <a:schemeClr val="tx1"/>
                </a:solidFill>
                <a:effectLst/>
                <a:latin typeface="+mn-lt"/>
                <a:ea typeface="+mn-ea"/>
                <a:cs typeface="+mn-cs"/>
              </a:rPr>
              <a:t>EN3-1A communicates effectively for a variety of audiences and purposes using increasingly challenging topics, ideas, issues and language forms and features</a:t>
            </a:r>
          </a:p>
          <a:p>
            <a:r>
              <a:rPr lang="en-AU" sz="1200" b="0" i="0" kern="1200" dirty="0">
                <a:solidFill>
                  <a:schemeClr val="tx1"/>
                </a:solidFill>
                <a:effectLst/>
                <a:latin typeface="+mn-lt"/>
                <a:ea typeface="+mn-ea"/>
                <a:cs typeface="+mn-cs"/>
              </a:rPr>
              <a:t>            -plan, rehearse and deliver presentations, selecting and sequencing appropriate content and multimodal elements for defined audiences and purposes, making appropriate choices for modality and emphasis (ACELY1700, ACELY1710)</a:t>
            </a:r>
          </a:p>
          <a:p>
            <a:endParaRPr lang="en-AU" sz="1200" b="1"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Criteria for assessing learning</a:t>
            </a:r>
          </a:p>
          <a:p>
            <a:r>
              <a:rPr lang="en-AU" sz="1200" b="0" i="0" kern="1200" dirty="0">
                <a:solidFill>
                  <a:schemeClr val="tx1"/>
                </a:solidFill>
                <a:effectLst/>
                <a:latin typeface="+mn-lt"/>
                <a:ea typeface="+mn-ea"/>
                <a:cs typeface="+mn-cs"/>
              </a:rPr>
              <a:t>(These criteria would normally be communicated to students with the activity.)</a:t>
            </a:r>
          </a:p>
          <a:p>
            <a:r>
              <a:rPr lang="en-AU" sz="1200" b="0" i="0" kern="1200" dirty="0">
                <a:solidFill>
                  <a:schemeClr val="tx1"/>
                </a:solidFill>
                <a:effectLst/>
                <a:latin typeface="+mn-lt"/>
                <a:ea typeface="+mn-ea"/>
                <a:cs typeface="+mn-cs"/>
              </a:rPr>
              <a:t>Students will be assessed on their ability to:</a:t>
            </a:r>
          </a:p>
          <a:p>
            <a:r>
              <a:rPr lang="en-AU" sz="1200" b="0" i="0" kern="1200" dirty="0">
                <a:solidFill>
                  <a:schemeClr val="tx1"/>
                </a:solidFill>
                <a:effectLst/>
                <a:latin typeface="+mn-lt"/>
                <a:ea typeface="+mn-ea"/>
                <a:cs typeface="+mn-cs"/>
              </a:rPr>
              <a:t>draft, revise and publish a written text</a:t>
            </a:r>
          </a:p>
          <a:p>
            <a:r>
              <a:rPr lang="en-AU" sz="1200" b="0" i="0" kern="1200" dirty="0">
                <a:solidFill>
                  <a:schemeClr val="tx1"/>
                </a:solidFill>
                <a:effectLst/>
                <a:latin typeface="+mn-lt"/>
                <a:ea typeface="+mn-ea"/>
                <a:cs typeface="+mn-cs"/>
              </a:rPr>
              <a:t>justify a point of view with supporting evidence</a:t>
            </a:r>
          </a:p>
          <a:p>
            <a:r>
              <a:rPr lang="en-AU" sz="1200" b="0" i="0" kern="1200" dirty="0">
                <a:solidFill>
                  <a:schemeClr val="tx1"/>
                </a:solidFill>
                <a:effectLst/>
                <a:latin typeface="+mn-lt"/>
                <a:ea typeface="+mn-ea"/>
                <a:cs typeface="+mn-cs"/>
              </a:rPr>
              <a:t>use language features and conventions appropriate for a persuasive text.</a:t>
            </a:r>
          </a:p>
          <a:p>
            <a:r>
              <a:rPr lang="en-AU" sz="1200" b="0" i="0" kern="1200" dirty="0">
                <a:solidFill>
                  <a:schemeClr val="tx1"/>
                </a:solidFill>
                <a:effectLst/>
                <a:latin typeface="+mn-lt"/>
                <a:ea typeface="+mn-ea"/>
                <a:cs typeface="+mn-cs"/>
              </a:rPr>
              <a:t>analyse visual texts</a:t>
            </a:r>
          </a:p>
          <a:p>
            <a:r>
              <a:rPr lang="en-AU" sz="1200" b="0" i="0" kern="1200" dirty="0">
                <a:solidFill>
                  <a:schemeClr val="tx1"/>
                </a:solidFill>
                <a:effectLst/>
                <a:latin typeface="+mn-lt"/>
                <a:ea typeface="+mn-ea"/>
                <a:cs typeface="+mn-cs"/>
              </a:rPr>
              <a:t>develop a concept design for an advertisement</a:t>
            </a:r>
          </a:p>
          <a:p>
            <a:r>
              <a:rPr lang="en-AU" sz="1200" b="0" i="0" kern="1200" dirty="0">
                <a:solidFill>
                  <a:schemeClr val="tx1"/>
                </a:solidFill>
                <a:effectLst/>
                <a:latin typeface="+mn-lt"/>
                <a:ea typeface="+mn-ea"/>
                <a:cs typeface="+mn-cs"/>
              </a:rPr>
              <a:t>demonstrate an awareness of the target audience.</a:t>
            </a:r>
          </a:p>
          <a:p>
            <a:endParaRPr lang="en-AU"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B25BDC-A5DF-455A-A3B2-36C8909B9FA3}" type="slidenum">
              <a:rPr lang="en-AU" smtClean="0"/>
              <a:t>11</a:t>
            </a:fld>
            <a:endParaRPr lang="en-AU"/>
          </a:p>
        </p:txBody>
      </p:sp>
    </p:spTree>
    <p:extLst>
      <p:ext uri="{BB962C8B-B14F-4D97-AF65-F5344CB8AC3E}">
        <p14:creationId xmlns:p14="http://schemas.microsoft.com/office/powerpoint/2010/main" val="1467405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kern="1200" dirty="0">
                <a:solidFill>
                  <a:schemeClr val="tx1"/>
                </a:solidFill>
                <a:effectLst/>
                <a:latin typeface="+mn-lt"/>
                <a:ea typeface="+mn-ea"/>
                <a:cs typeface="+mn-cs"/>
              </a:rPr>
              <a:t>A Diary is a book in which one keeps a daily record of events and experiences</a:t>
            </a:r>
            <a:endParaRPr lang="en-AU" sz="1200" b="0" i="0" kern="1200" dirty="0">
              <a:solidFill>
                <a:schemeClr val="tx1"/>
              </a:solidFill>
              <a:effectLst/>
              <a:latin typeface="+mn-lt"/>
              <a:ea typeface="+mn-ea"/>
              <a:cs typeface="+mn-cs"/>
            </a:endParaRPr>
          </a:p>
          <a:p>
            <a:pPr marL="0" indent="0">
              <a:buFont typeface="Arial" panose="020B0604020202020204" pitchFamily="34" charset="0"/>
              <a:buNone/>
            </a:pPr>
            <a:endParaRPr lang="en-AU" sz="1200" b="0" i="0" kern="1200" dirty="0">
              <a:solidFill>
                <a:schemeClr val="tx1"/>
              </a:solidFill>
              <a:effectLst/>
              <a:latin typeface="+mn-lt"/>
              <a:ea typeface="+mn-ea"/>
              <a:cs typeface="+mn-cs"/>
            </a:endParaRPr>
          </a:p>
          <a:p>
            <a:pPr marL="0" indent="0">
              <a:buFont typeface="Arial" panose="020B0604020202020204" pitchFamily="34" charset="0"/>
              <a:buNone/>
            </a:pPr>
            <a:r>
              <a:rPr lang="en-AU" sz="1200" b="1" i="0" kern="1200" dirty="0">
                <a:solidFill>
                  <a:schemeClr val="tx1"/>
                </a:solidFill>
                <a:effectLst/>
                <a:latin typeface="+mn-lt"/>
                <a:ea typeface="+mn-ea"/>
                <a:cs typeface="+mn-cs"/>
              </a:rPr>
              <a:t>Diary Format</a:t>
            </a:r>
          </a:p>
          <a:p>
            <a:pPr marL="0" indent="0">
              <a:buFont typeface="Arial" panose="020B0604020202020204" pitchFamily="34" charset="0"/>
              <a:buNone/>
            </a:pPr>
            <a:r>
              <a:rPr lang="en-AU" sz="1200" b="0" i="0" kern="1200" dirty="0">
                <a:solidFill>
                  <a:schemeClr val="tx1"/>
                </a:solidFill>
                <a:effectLst/>
                <a:latin typeface="+mn-lt"/>
                <a:ea typeface="+mn-ea"/>
                <a:cs typeface="+mn-cs"/>
              </a:rPr>
              <a:t>One common convention when keeping a diary is to write the date at the top of each entry. </a:t>
            </a:r>
            <a:r>
              <a:rPr lang="en-AU" sz="1200" b="0" i="0" kern="1200" baseline="0" dirty="0">
                <a:solidFill>
                  <a:schemeClr val="tx1"/>
                </a:solidFill>
                <a:effectLst/>
                <a:latin typeface="+mn-lt"/>
                <a:ea typeface="+mn-ea"/>
                <a:cs typeface="+mn-cs"/>
              </a:rPr>
              <a:t> D</a:t>
            </a:r>
            <a:r>
              <a:rPr lang="en-AU" sz="1200" b="0" i="0" kern="1200" dirty="0">
                <a:solidFill>
                  <a:schemeClr val="tx1"/>
                </a:solidFill>
                <a:effectLst/>
                <a:latin typeface="+mn-lt"/>
                <a:ea typeface="+mn-ea"/>
                <a:cs typeface="+mn-cs"/>
              </a:rPr>
              <a:t>iaries are often organized chronologically by date.</a:t>
            </a:r>
          </a:p>
          <a:p>
            <a:pPr marL="0" indent="0">
              <a:buFont typeface="Arial" panose="020B0604020202020204" pitchFamily="34" charset="0"/>
              <a:buNone/>
            </a:pPr>
            <a:r>
              <a:rPr lang="en-AU" sz="1200" b="0" i="0" kern="1200" dirty="0">
                <a:solidFill>
                  <a:schemeClr val="tx1"/>
                </a:solidFill>
                <a:effectLst/>
                <a:latin typeface="+mn-lt"/>
                <a:ea typeface="+mn-ea"/>
                <a:cs typeface="+mn-cs"/>
              </a:rPr>
              <a:t>Remember to think about:</a:t>
            </a:r>
          </a:p>
          <a:p>
            <a:pPr marL="0" indent="0">
              <a:buFont typeface="Arial" panose="020B0604020202020204" pitchFamily="34" charset="0"/>
              <a:buNone/>
            </a:pPr>
            <a:r>
              <a:rPr lang="en-AU" sz="1200" b="0" i="0" kern="1200" dirty="0">
                <a:solidFill>
                  <a:schemeClr val="tx1"/>
                </a:solidFill>
                <a:effectLst/>
                <a:latin typeface="+mn-lt"/>
                <a:ea typeface="+mn-ea"/>
                <a:cs typeface="+mn-cs"/>
              </a:rPr>
              <a:t>• writing in a chronological order. Start with events that happened early in the day, and</a:t>
            </a:r>
            <a:r>
              <a:rPr lang="en-AU" sz="1200" b="0" i="0" kern="1200" baseline="0" dirty="0">
                <a:solidFill>
                  <a:schemeClr val="tx1"/>
                </a:solidFill>
                <a:effectLst/>
                <a:latin typeface="+mn-lt"/>
                <a:ea typeface="+mn-ea"/>
                <a:cs typeface="+mn-cs"/>
              </a:rPr>
              <a:t> </a:t>
            </a:r>
            <a:r>
              <a:rPr lang="en-AU" sz="1200" b="0" i="0" kern="1200" dirty="0">
                <a:solidFill>
                  <a:schemeClr val="tx1"/>
                </a:solidFill>
                <a:effectLst/>
                <a:latin typeface="+mn-lt"/>
                <a:ea typeface="+mn-ea"/>
                <a:cs typeface="+mn-cs"/>
              </a:rPr>
              <a:t>end with events that took place last thing in the evening.</a:t>
            </a:r>
          </a:p>
          <a:p>
            <a:pPr marL="0" indent="0">
              <a:buFont typeface="Arial" panose="020B0604020202020204" pitchFamily="34" charset="0"/>
              <a:buNone/>
            </a:pPr>
            <a:r>
              <a:rPr lang="en-AU" sz="1200" b="0" i="0" kern="1200" dirty="0">
                <a:solidFill>
                  <a:schemeClr val="tx1"/>
                </a:solidFill>
                <a:effectLst/>
                <a:latin typeface="+mn-lt"/>
                <a:ea typeface="+mn-ea"/>
                <a:cs typeface="+mn-cs"/>
              </a:rPr>
              <a:t>• writing the entries in the first person. Use ‘I’, ‘we’, ‘us’, ‘we’re’, ‘they’, </a:t>
            </a:r>
            <a:r>
              <a:rPr lang="en-AU" sz="1200" b="0" i="0" kern="1200" dirty="0" err="1">
                <a:solidFill>
                  <a:schemeClr val="tx1"/>
                </a:solidFill>
                <a:effectLst/>
                <a:latin typeface="+mn-lt"/>
                <a:ea typeface="+mn-ea"/>
                <a:cs typeface="+mn-cs"/>
              </a:rPr>
              <a:t>etc</a:t>
            </a:r>
            <a:endParaRPr lang="en-AU" sz="1200" b="0" i="0" kern="1200" dirty="0">
              <a:solidFill>
                <a:schemeClr val="tx1"/>
              </a:solidFill>
              <a:effectLst/>
              <a:latin typeface="+mn-lt"/>
              <a:ea typeface="+mn-ea"/>
              <a:cs typeface="+mn-cs"/>
            </a:endParaRPr>
          </a:p>
          <a:p>
            <a:pPr marL="0" indent="0">
              <a:buFont typeface="Arial" panose="020B0604020202020204" pitchFamily="34" charset="0"/>
              <a:buNone/>
            </a:pPr>
            <a:r>
              <a:rPr lang="en-AU" sz="1200" b="0" i="0" kern="1200" dirty="0">
                <a:solidFill>
                  <a:schemeClr val="tx1"/>
                </a:solidFill>
                <a:effectLst/>
                <a:latin typeface="+mn-lt"/>
                <a:ea typeface="+mn-ea"/>
                <a:cs typeface="+mn-cs"/>
              </a:rPr>
              <a:t>• making your entries detailed, but avoid over describing what is not needed.</a:t>
            </a:r>
          </a:p>
          <a:p>
            <a:pPr marL="0" indent="0">
              <a:buFont typeface="Arial" panose="020B0604020202020204" pitchFamily="34" charset="0"/>
              <a:buNone/>
            </a:pPr>
            <a:r>
              <a:rPr lang="en-AU" sz="1200" b="0" i="0" kern="1200" dirty="0">
                <a:solidFill>
                  <a:schemeClr val="tx1"/>
                </a:solidFill>
                <a:effectLst/>
                <a:latin typeface="+mn-lt"/>
                <a:ea typeface="+mn-ea"/>
                <a:cs typeface="+mn-cs"/>
              </a:rPr>
              <a:t>• talking about events that involved you, or your familiar, or close friends. Avoid talking</a:t>
            </a:r>
            <a:r>
              <a:rPr lang="en-AU" sz="1200" b="0" i="0" kern="1200" baseline="0" dirty="0">
                <a:solidFill>
                  <a:schemeClr val="tx1"/>
                </a:solidFill>
                <a:effectLst/>
                <a:latin typeface="+mn-lt"/>
                <a:ea typeface="+mn-ea"/>
                <a:cs typeface="+mn-cs"/>
              </a:rPr>
              <a:t> </a:t>
            </a:r>
            <a:r>
              <a:rPr lang="en-AU" sz="1200" b="0" i="0" kern="1200" dirty="0">
                <a:solidFill>
                  <a:schemeClr val="tx1"/>
                </a:solidFill>
                <a:effectLst/>
                <a:latin typeface="+mn-lt"/>
                <a:ea typeface="+mn-ea"/>
                <a:cs typeface="+mn-cs"/>
              </a:rPr>
              <a:t>about strangers, and events you were not involved in.</a:t>
            </a:r>
          </a:p>
          <a:p>
            <a:pPr marL="0" indent="0">
              <a:buFont typeface="Arial" panose="020B0604020202020204" pitchFamily="34" charset="0"/>
              <a:buNone/>
            </a:pPr>
            <a:r>
              <a:rPr lang="en-AU" sz="1200" b="0" i="0" kern="1200" dirty="0">
                <a:solidFill>
                  <a:schemeClr val="tx1"/>
                </a:solidFill>
                <a:effectLst/>
                <a:latin typeface="+mn-lt"/>
                <a:ea typeface="+mn-ea"/>
                <a:cs typeface="+mn-cs"/>
              </a:rPr>
              <a:t>• if you are feeling sad, explain what is making you feel sad. If you are happy, write down</a:t>
            </a:r>
            <a:r>
              <a:rPr lang="en-AU" sz="1200" b="0" i="0" kern="1200" baseline="0" dirty="0">
                <a:solidFill>
                  <a:schemeClr val="tx1"/>
                </a:solidFill>
                <a:effectLst/>
                <a:latin typeface="+mn-lt"/>
                <a:ea typeface="+mn-ea"/>
                <a:cs typeface="+mn-cs"/>
              </a:rPr>
              <a:t> </a:t>
            </a:r>
            <a:r>
              <a:rPr lang="en-AU" sz="1200" b="0" i="0" kern="1200" dirty="0">
                <a:solidFill>
                  <a:schemeClr val="tx1"/>
                </a:solidFill>
                <a:effectLst/>
                <a:latin typeface="+mn-lt"/>
                <a:ea typeface="+mn-ea"/>
                <a:cs typeface="+mn-cs"/>
              </a:rPr>
              <a:t>why. Include your emotions in your diary. Do not be afraid to write about your thoughts</a:t>
            </a:r>
          </a:p>
          <a:p>
            <a:pPr marL="0" indent="0">
              <a:buFont typeface="Arial" panose="020B0604020202020204" pitchFamily="34" charset="0"/>
              <a:buNone/>
            </a:pPr>
            <a:r>
              <a:rPr lang="en-AU" sz="1200" b="0" i="0" kern="1200" dirty="0">
                <a:solidFill>
                  <a:schemeClr val="tx1"/>
                </a:solidFill>
                <a:effectLst/>
                <a:latin typeface="+mn-lt"/>
                <a:ea typeface="+mn-ea"/>
                <a:cs typeface="+mn-cs"/>
              </a:rPr>
              <a:t>and feelings</a:t>
            </a:r>
          </a:p>
          <a:p>
            <a:endParaRPr lang="en-AU" sz="1200" b="0" i="0" kern="1200" dirty="0">
              <a:solidFill>
                <a:schemeClr val="tx1"/>
              </a:solidFill>
              <a:effectLst/>
              <a:latin typeface="+mn-lt"/>
              <a:ea typeface="+mn-ea"/>
              <a:cs typeface="+mn-cs"/>
            </a:endParaRPr>
          </a:p>
          <a:p>
            <a:endParaRPr lang="en-AU" sz="1200" b="0"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Remind students to: </a:t>
            </a:r>
          </a:p>
          <a:p>
            <a:r>
              <a:rPr lang="en-AU" sz="1200" b="0" i="0" kern="1200" dirty="0">
                <a:solidFill>
                  <a:schemeClr val="tx1"/>
                </a:solidFill>
                <a:effectLst/>
                <a:latin typeface="+mn-lt"/>
                <a:ea typeface="+mn-ea"/>
                <a:cs typeface="+mn-cs"/>
              </a:rPr>
              <a:t>*Write neatly. </a:t>
            </a:r>
          </a:p>
          <a:p>
            <a:r>
              <a:rPr lang="en-AU" sz="1200" b="0" i="0" kern="1200" dirty="0">
                <a:solidFill>
                  <a:schemeClr val="tx1"/>
                </a:solidFill>
                <a:effectLst/>
                <a:latin typeface="+mn-lt"/>
                <a:ea typeface="+mn-ea"/>
                <a:cs typeface="+mn-cs"/>
              </a:rPr>
              <a:t>* Include everything needed. Don’t leave out any steps. </a:t>
            </a:r>
          </a:p>
          <a:p>
            <a:r>
              <a:rPr lang="en-AU" sz="1200" b="0" i="0" kern="1200" dirty="0">
                <a:solidFill>
                  <a:schemeClr val="tx1"/>
                </a:solidFill>
                <a:effectLst/>
                <a:latin typeface="+mn-lt"/>
                <a:ea typeface="+mn-ea"/>
                <a:cs typeface="+mn-cs"/>
              </a:rPr>
              <a:t>*Pay attention to spelling and punctuation. </a:t>
            </a:r>
          </a:p>
          <a:p>
            <a:r>
              <a:rPr lang="en-AU" sz="1200" b="0" i="0" kern="1200" dirty="0">
                <a:solidFill>
                  <a:schemeClr val="tx1"/>
                </a:solidFill>
                <a:effectLst/>
                <a:latin typeface="+mn-lt"/>
                <a:ea typeface="+mn-ea"/>
                <a:cs typeface="+mn-cs"/>
              </a:rPr>
              <a:t>*Use WOW words and interesting connectors. </a:t>
            </a:r>
          </a:p>
          <a:p>
            <a:pPr marL="0" indent="0">
              <a:buFont typeface="Arial" panose="020B0604020202020204" pitchFamily="34" charset="0"/>
              <a:buNone/>
            </a:pPr>
            <a:r>
              <a:rPr lang="en-AU" sz="1200" b="0" i="0" kern="1200" dirty="0">
                <a:solidFill>
                  <a:schemeClr val="tx1"/>
                </a:solidFill>
                <a:effectLst/>
                <a:latin typeface="+mn-lt"/>
                <a:ea typeface="+mn-ea"/>
                <a:cs typeface="+mn-cs"/>
              </a:rPr>
              <a:t>*Check and edit work so that it is clear to the reader </a:t>
            </a:r>
          </a:p>
          <a:p>
            <a:endParaRPr lang="en-AU" sz="1200" b="0"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Outcomes</a:t>
            </a:r>
          </a:p>
          <a:p>
            <a:r>
              <a:rPr lang="en-AU" sz="1200" b="0" i="0" kern="1200" dirty="0">
                <a:solidFill>
                  <a:schemeClr val="tx1"/>
                </a:solidFill>
                <a:effectLst/>
                <a:latin typeface="+mn-lt"/>
                <a:ea typeface="+mn-ea"/>
                <a:cs typeface="+mn-cs"/>
              </a:rPr>
              <a:t>EN3-2A composes, edits and presents well-structured and coherent texts</a:t>
            </a:r>
          </a:p>
          <a:p>
            <a:r>
              <a:rPr lang="en-AU" sz="1200" b="0" i="0" kern="1200" dirty="0">
                <a:solidFill>
                  <a:schemeClr val="tx1"/>
                </a:solidFill>
                <a:effectLst/>
                <a:latin typeface="+mn-lt"/>
                <a:ea typeface="+mn-ea"/>
                <a:cs typeface="+mn-cs"/>
              </a:rPr>
              <a:t>EN3-5B discusses how language is used to achieve a widening range of purposes for a widening range of audiences and contexts</a:t>
            </a:r>
          </a:p>
          <a:p>
            <a:r>
              <a:rPr lang="en-AU" sz="1200" b="0" i="0" kern="1200" dirty="0">
                <a:solidFill>
                  <a:schemeClr val="tx1"/>
                </a:solidFill>
                <a:effectLst/>
                <a:latin typeface="+mn-lt"/>
                <a:ea typeface="+mn-ea"/>
                <a:cs typeface="+mn-cs"/>
              </a:rPr>
              <a:t>EN3-4A draws on appropriate strategies to accurately spell familiar and unfamiliar words when composing texts </a:t>
            </a:r>
          </a:p>
          <a:p>
            <a:r>
              <a:rPr lang="en-AU" sz="1200" b="0" i="0" kern="1200" dirty="0">
                <a:solidFill>
                  <a:schemeClr val="tx1"/>
                </a:solidFill>
                <a:effectLst/>
                <a:latin typeface="+mn-lt"/>
                <a:ea typeface="+mn-ea"/>
                <a:cs typeface="+mn-cs"/>
              </a:rPr>
              <a:t>EN3-6B uses knowledge of sentence structure, grammar, punctuation and vocabulary to respond to and compose clear and cohesive texts in different media and technologies</a:t>
            </a:r>
          </a:p>
          <a:p>
            <a:r>
              <a:rPr lang="en-AU" sz="1200" b="0" i="0" kern="1200" dirty="0">
                <a:solidFill>
                  <a:schemeClr val="tx1"/>
                </a:solidFill>
                <a:effectLst/>
                <a:latin typeface="+mn-lt"/>
                <a:ea typeface="+mn-ea"/>
                <a:cs typeface="+mn-cs"/>
              </a:rPr>
              <a:t>EN3-7C thinks imaginatively, creatively, interpretively and critically about information and ideas and identifies connections between texts when responding to and composing texts</a:t>
            </a:r>
          </a:p>
          <a:p>
            <a:endParaRPr lang="en-AU" sz="1200" b="0" i="0" kern="1200" dirty="0">
              <a:solidFill>
                <a:schemeClr val="tx1"/>
              </a:solidFill>
              <a:effectLst/>
              <a:latin typeface="+mn-lt"/>
              <a:ea typeface="+mn-ea"/>
              <a:cs typeface="+mn-cs"/>
            </a:endParaRPr>
          </a:p>
          <a:p>
            <a:endParaRPr lang="en-AU" sz="1200" b="1"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Criteria for assessing learning</a:t>
            </a:r>
          </a:p>
          <a:p>
            <a:r>
              <a:rPr lang="en-AU" sz="1200" b="0" i="0" kern="1200" dirty="0">
                <a:solidFill>
                  <a:schemeClr val="tx1"/>
                </a:solidFill>
                <a:effectLst/>
                <a:latin typeface="+mn-lt"/>
                <a:ea typeface="+mn-ea"/>
                <a:cs typeface="+mn-cs"/>
              </a:rPr>
              <a:t>(These criteria would normally be communicated to students with the activity.)</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Students will be assessed on their ability to:</a:t>
            </a:r>
          </a:p>
          <a:p>
            <a:r>
              <a:rPr lang="en-AU" sz="1200" b="0" i="0" kern="1200" dirty="0">
                <a:solidFill>
                  <a:schemeClr val="tx1"/>
                </a:solidFill>
                <a:effectLst/>
                <a:latin typeface="+mn-lt"/>
                <a:ea typeface="+mn-ea"/>
                <a:cs typeface="+mn-cs"/>
              </a:rPr>
              <a:t>Use appropriate written language features for the selected audience</a:t>
            </a:r>
          </a:p>
          <a:p>
            <a:r>
              <a:rPr lang="en-AU" sz="1200" b="0" i="0" kern="1200" dirty="0">
                <a:solidFill>
                  <a:schemeClr val="tx1"/>
                </a:solidFill>
                <a:effectLst/>
                <a:latin typeface="+mn-lt"/>
                <a:ea typeface="+mn-ea"/>
                <a:cs typeface="+mn-cs"/>
              </a:rPr>
              <a:t>Express a point of view in writing with some supporting statements</a:t>
            </a:r>
          </a:p>
          <a:p>
            <a:r>
              <a:rPr lang="en-AU" sz="1200" b="0" i="0" kern="1200" dirty="0">
                <a:solidFill>
                  <a:schemeClr val="tx1"/>
                </a:solidFill>
                <a:effectLst/>
                <a:latin typeface="+mn-lt"/>
                <a:ea typeface="+mn-ea"/>
                <a:cs typeface="+mn-cs"/>
              </a:rPr>
              <a:t>Draft, revise and publish a diary.</a:t>
            </a:r>
          </a:p>
          <a:p>
            <a:r>
              <a:rPr lang="en-AU" sz="1200" b="0" i="0" kern="1200" dirty="0">
                <a:solidFill>
                  <a:schemeClr val="tx1"/>
                </a:solidFill>
                <a:effectLst/>
                <a:latin typeface="+mn-lt"/>
                <a:ea typeface="+mn-ea"/>
                <a:cs typeface="+mn-cs"/>
              </a:rPr>
              <a:t>Use grammatical features, sentence structure and appropriate punctuation.</a:t>
            </a:r>
          </a:p>
          <a:p>
            <a:r>
              <a:rPr lang="en-AU" sz="1200" b="0" i="0" kern="1200" dirty="0">
                <a:solidFill>
                  <a:schemeClr val="tx1"/>
                </a:solidFill>
                <a:effectLst/>
                <a:latin typeface="+mn-lt"/>
                <a:ea typeface="+mn-ea"/>
                <a:cs typeface="+mn-cs"/>
              </a:rPr>
              <a:t>Consistently make informed attempts at spelling using a multi-strategy approach.</a:t>
            </a:r>
          </a:p>
        </p:txBody>
      </p:sp>
      <p:sp>
        <p:nvSpPr>
          <p:cNvPr id="4" name="Slide Number Placeholder 3"/>
          <p:cNvSpPr>
            <a:spLocks noGrp="1"/>
          </p:cNvSpPr>
          <p:nvPr>
            <p:ph type="sldNum" sz="quarter" idx="10"/>
          </p:nvPr>
        </p:nvSpPr>
        <p:spPr/>
        <p:txBody>
          <a:bodyPr/>
          <a:lstStyle/>
          <a:p>
            <a:fld id="{931DD530-7709-4431-AA44-C54B37FD5FC1}" type="slidenum">
              <a:rPr lang="en-AU" smtClean="0"/>
              <a:t>2</a:t>
            </a:fld>
            <a:endParaRPr lang="en-AU"/>
          </a:p>
        </p:txBody>
      </p:sp>
    </p:spTree>
    <p:extLst>
      <p:ext uri="{BB962C8B-B14F-4D97-AF65-F5344CB8AC3E}">
        <p14:creationId xmlns:p14="http://schemas.microsoft.com/office/powerpoint/2010/main" val="693565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dirty="0">
                <a:solidFill>
                  <a:schemeClr val="tx1"/>
                </a:solidFill>
                <a:latin typeface="+mn-lt"/>
                <a:ea typeface="+mn-ea"/>
                <a:cs typeface="+mn-cs"/>
              </a:rPr>
              <a:t>Work Sample Comment Grade B</a:t>
            </a:r>
          </a:p>
          <a:p>
            <a:r>
              <a:rPr lang="en-AU" sz="1200" b="0" i="0" u="none" strike="noStrike" kern="1200" baseline="0" dirty="0">
                <a:solidFill>
                  <a:schemeClr val="tx1"/>
                </a:solidFill>
                <a:latin typeface="+mn-lt"/>
                <a:ea typeface="+mn-ea"/>
                <a:cs typeface="+mn-cs"/>
              </a:rPr>
              <a:t>_______________ has demonstrated thorough knowledge and understanding of the structure and features of a narrative. An interesting storyline with good sequencing of events and an engaging complication has been used. Humour has been included and the language is descriptive. To improve ____________________ could include more complex sentences. ______________________ response demonstrates characteristics of work typically produced by a student performing at a grade B Standard.</a:t>
            </a:r>
          </a:p>
          <a:p>
            <a:endParaRPr lang="en-AU"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baseline="0" dirty="0">
                <a:solidFill>
                  <a:schemeClr val="tx1"/>
                </a:solidFill>
                <a:latin typeface="+mn-lt"/>
                <a:ea typeface="+mn-ea"/>
                <a:cs typeface="+mn-cs"/>
              </a:rPr>
              <a:t>Work Sample Comment Grade C</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_____________ has demonstrated sound knowledge and understanding of the structure and features of a narrative. There is an orientation and a complication but the resolution is more of a conclusion than a means of addressing the issues faced. Some creativity is evident but there is minimal use of descriptive language and no character development. Direct speech has been used appropriately and there is some use of repetition for dramatic effect but some words have been</a:t>
            </a:r>
          </a:p>
          <a:p>
            <a:r>
              <a:rPr lang="en-AU" sz="1200" b="0" i="0" u="none" strike="noStrike" kern="1200" baseline="0" dirty="0">
                <a:solidFill>
                  <a:schemeClr val="tx1"/>
                </a:solidFill>
                <a:latin typeface="+mn-lt"/>
                <a:ea typeface="+mn-ea"/>
                <a:cs typeface="+mn-cs"/>
              </a:rPr>
              <a:t>overused. To improve, _____________  could include figurative language and develop a stronger resolution. ______________ response demonstrates characteristics of work typically produced by a student performing at a grade C</a:t>
            </a:r>
          </a:p>
          <a:p>
            <a:r>
              <a:rPr lang="en-AU" sz="1200" b="0" i="0" u="none" strike="noStrike" kern="1200" baseline="0" dirty="0">
                <a:solidFill>
                  <a:schemeClr val="tx1"/>
                </a:solidFill>
                <a:latin typeface="+mn-lt"/>
                <a:ea typeface="+mn-ea"/>
                <a:cs typeface="+mn-cs"/>
              </a:rPr>
              <a:t>Standard</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At Stage 3 students:</a:t>
            </a:r>
          </a:p>
          <a:p>
            <a:r>
              <a:rPr lang="en-AU" sz="1200" b="0" i="0" u="none" strike="noStrike" kern="1200" baseline="0" dirty="0">
                <a:solidFill>
                  <a:schemeClr val="tx1"/>
                </a:solidFill>
                <a:latin typeface="+mn-lt"/>
                <a:ea typeface="+mn-ea"/>
                <a:cs typeface="+mn-cs"/>
              </a:rPr>
              <a:t>They create a variety of sequenced texts for different purposes and audiences. When writing, they demonstrate understanding of grammar, select specific vocabulary and use accurate spelling and punctuation, editing their work to provide structure and meaning.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*Use complex and technical language</a:t>
            </a:r>
          </a:p>
          <a:p>
            <a:r>
              <a:rPr lang="en-AU" sz="1200" b="0" i="0" u="none" strike="noStrike" kern="1200" baseline="0" dirty="0">
                <a:solidFill>
                  <a:schemeClr val="tx1"/>
                </a:solidFill>
                <a:latin typeface="+mn-lt"/>
                <a:ea typeface="+mn-ea"/>
                <a:cs typeface="+mn-cs"/>
              </a:rPr>
              <a:t>*Include simple and complex sentences</a:t>
            </a:r>
          </a:p>
          <a:p>
            <a:r>
              <a:rPr lang="en-AU" sz="1200" b="0" i="0" u="none" strike="noStrike" kern="1200" baseline="0" dirty="0">
                <a:solidFill>
                  <a:schemeClr val="tx1"/>
                </a:solidFill>
                <a:latin typeface="+mn-lt"/>
                <a:ea typeface="+mn-ea"/>
                <a:cs typeface="+mn-cs"/>
              </a:rPr>
              <a:t>*Include  visual aids to complement text, e.g. diagrams, charts</a:t>
            </a:r>
          </a:p>
          <a:p>
            <a:r>
              <a:rPr lang="en-AU" sz="1200" b="0" i="0" u="none" strike="noStrike" kern="1200" baseline="0" dirty="0">
                <a:solidFill>
                  <a:schemeClr val="tx1"/>
                </a:solidFill>
                <a:latin typeface="+mn-lt"/>
                <a:ea typeface="+mn-ea"/>
                <a:cs typeface="+mn-cs"/>
              </a:rPr>
              <a:t>*Include  annotated sketches and drawings using scale to indicate size</a:t>
            </a:r>
          </a:p>
          <a:p>
            <a:r>
              <a:rPr lang="en-AU" sz="1200" b="0" i="0" u="none" strike="noStrike" kern="1200" baseline="0" dirty="0">
                <a:solidFill>
                  <a:schemeClr val="tx1"/>
                </a:solidFill>
                <a:latin typeface="+mn-lt"/>
                <a:ea typeface="+mn-ea"/>
                <a:cs typeface="+mn-cs"/>
              </a:rPr>
              <a:t>*Make reference to variables</a:t>
            </a:r>
          </a:p>
          <a:p>
            <a:r>
              <a:rPr lang="en-AU" sz="1200" b="0" i="0" u="none" strike="noStrike" kern="1200" baseline="0" dirty="0">
                <a:solidFill>
                  <a:schemeClr val="tx1"/>
                </a:solidFill>
                <a:latin typeface="+mn-lt"/>
                <a:ea typeface="+mn-ea"/>
                <a:cs typeface="+mn-cs"/>
              </a:rPr>
              <a:t>*Identify form of recording data</a:t>
            </a:r>
          </a:p>
          <a:p>
            <a:r>
              <a:rPr lang="en-AU" sz="1200" b="0" i="0" u="none" strike="noStrike" kern="1200" baseline="0" dirty="0">
                <a:solidFill>
                  <a:schemeClr val="tx1"/>
                </a:solidFill>
                <a:latin typeface="+mn-lt"/>
                <a:ea typeface="+mn-ea"/>
                <a:cs typeface="+mn-cs"/>
              </a:rPr>
              <a:t>*Identify selection of tools for success and efficiency.</a:t>
            </a:r>
          </a:p>
          <a:p>
            <a:pPr fontAlgn="t"/>
            <a:endParaRPr lang="en-AU" sz="1200" b="1" i="0" kern="1200" dirty="0">
              <a:solidFill>
                <a:schemeClr val="tx1"/>
              </a:solidFill>
              <a:effectLst/>
              <a:latin typeface="+mn-lt"/>
              <a:ea typeface="+mn-ea"/>
              <a:cs typeface="+mn-cs"/>
            </a:endParaRPr>
          </a:p>
          <a:p>
            <a:pPr fontAlgn="t"/>
            <a:r>
              <a:rPr lang="en-AU" sz="1200" b="1" i="0" kern="1200" dirty="0">
                <a:solidFill>
                  <a:schemeClr val="tx1"/>
                </a:solidFill>
                <a:effectLst/>
                <a:latin typeface="+mn-lt"/>
                <a:ea typeface="+mn-ea"/>
                <a:cs typeface="+mn-cs"/>
              </a:rPr>
              <a:t>Description of activity</a:t>
            </a:r>
          </a:p>
          <a:p>
            <a:r>
              <a:rPr lang="en-AU" sz="1200" b="0" i="0" kern="1200" dirty="0">
                <a:solidFill>
                  <a:schemeClr val="tx1"/>
                </a:solidFill>
                <a:effectLst/>
                <a:latin typeface="+mn-lt"/>
                <a:ea typeface="+mn-ea"/>
                <a:cs typeface="+mn-cs"/>
              </a:rPr>
              <a:t>Students plan, draft and write a narrative using visual stimulus as a starting point.</a:t>
            </a:r>
          </a:p>
          <a:p>
            <a:endParaRPr lang="en-AU" sz="1200" b="0"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Imaginative Text</a:t>
            </a:r>
          </a:p>
          <a:p>
            <a:r>
              <a:rPr lang="en-AU" sz="1200" b="0" i="0" u="none" strike="noStrike" kern="1200" baseline="0" dirty="0">
                <a:solidFill>
                  <a:schemeClr val="tx1"/>
                </a:solidFill>
                <a:latin typeface="+mn-lt"/>
                <a:ea typeface="+mn-ea"/>
                <a:cs typeface="+mn-cs"/>
              </a:rPr>
              <a:t>Creates an imaginative text using appropriate text structure, e.g. in a narrative, orients the reader, includes a complication and a resolution</a:t>
            </a:r>
          </a:p>
          <a:p>
            <a:r>
              <a:rPr lang="en-AU" sz="1200" b="0" i="0" u="none" strike="noStrike" kern="1200" baseline="0" dirty="0">
                <a:solidFill>
                  <a:schemeClr val="tx1"/>
                </a:solidFill>
                <a:latin typeface="+mn-lt"/>
                <a:ea typeface="+mn-ea"/>
                <a:cs typeface="+mn-cs"/>
              </a:rPr>
              <a:t>Uses simple vocabulary and some appropriately selected descriptive and topic-specific words</a:t>
            </a:r>
          </a:p>
          <a:p>
            <a:r>
              <a:rPr lang="en-AU" sz="1200" b="0" i="0" u="none" strike="noStrike" kern="1200" baseline="0" dirty="0">
                <a:solidFill>
                  <a:schemeClr val="tx1"/>
                </a:solidFill>
                <a:latin typeface="+mn-lt"/>
                <a:ea typeface="+mn-ea"/>
                <a:cs typeface="+mn-cs"/>
              </a:rPr>
              <a:t>Spells most common words correctly</a:t>
            </a:r>
          </a:p>
          <a:p>
            <a:r>
              <a:rPr lang="en-AU" sz="1200" b="0" i="0" u="none" strike="noStrike" kern="1200" baseline="0" dirty="0">
                <a:solidFill>
                  <a:schemeClr val="tx1"/>
                </a:solidFill>
                <a:latin typeface="+mn-lt"/>
                <a:ea typeface="+mn-ea"/>
                <a:cs typeface="+mn-cs"/>
              </a:rPr>
              <a:t>Uses simple, compound and complex sentences to extend ideas</a:t>
            </a:r>
          </a:p>
          <a:p>
            <a:r>
              <a:rPr lang="en-AU" sz="1200" b="0" i="0" u="none" strike="noStrike" kern="1200" baseline="0" dirty="0">
                <a:solidFill>
                  <a:schemeClr val="tx1"/>
                </a:solidFill>
                <a:latin typeface="+mn-lt"/>
                <a:ea typeface="+mn-ea"/>
                <a:cs typeface="+mn-cs"/>
              </a:rPr>
              <a:t>Employs editing strategies</a:t>
            </a:r>
          </a:p>
          <a:p>
            <a:r>
              <a:rPr lang="en-AU" sz="1200" b="0" i="0" u="none" strike="noStrike" kern="1200" baseline="0" dirty="0">
                <a:solidFill>
                  <a:schemeClr val="tx1"/>
                </a:solidFill>
                <a:latin typeface="+mn-lt"/>
                <a:ea typeface="+mn-ea"/>
                <a:cs typeface="+mn-cs"/>
              </a:rPr>
              <a:t>Correctly uses familiar punctuation. </a:t>
            </a:r>
          </a:p>
          <a:p>
            <a:endParaRPr lang="en-AU" sz="1200" b="0" i="0" u="none" strike="noStrike" kern="1200" baseline="0" dirty="0">
              <a:solidFill>
                <a:schemeClr val="tx1"/>
              </a:solidFill>
              <a:latin typeface="+mn-lt"/>
              <a:ea typeface="+mn-ea"/>
              <a:cs typeface="+mn-cs"/>
            </a:endParaRPr>
          </a:p>
          <a:p>
            <a:pPr fontAlgn="t"/>
            <a:r>
              <a:rPr lang="en-AU" sz="1200" b="1" i="0" kern="1200" dirty="0">
                <a:solidFill>
                  <a:schemeClr val="tx1"/>
                </a:solidFill>
                <a:effectLst/>
                <a:latin typeface="+mn-lt"/>
                <a:ea typeface="+mn-ea"/>
                <a:cs typeface="+mn-cs"/>
              </a:rPr>
              <a:t>Outcomes</a:t>
            </a:r>
          </a:p>
          <a:p>
            <a:r>
              <a:rPr lang="en-AU" sz="1200" b="0" i="0" kern="1200" dirty="0">
                <a:solidFill>
                  <a:schemeClr val="tx1"/>
                </a:solidFill>
                <a:effectLst/>
                <a:latin typeface="+mn-lt"/>
                <a:ea typeface="+mn-ea"/>
                <a:cs typeface="+mn-cs"/>
              </a:rPr>
              <a:t>EN3-2A composes, edits and presents well-structured and coherent texts</a:t>
            </a:r>
          </a:p>
          <a:p>
            <a:r>
              <a:rPr lang="en-AU" sz="1200" b="0" i="0" kern="1200" dirty="0">
                <a:solidFill>
                  <a:schemeClr val="tx1"/>
                </a:solidFill>
                <a:effectLst/>
                <a:latin typeface="+mn-lt"/>
                <a:ea typeface="+mn-ea"/>
                <a:cs typeface="+mn-cs"/>
              </a:rPr>
              <a:t>EN3-4A draws on appropriate strategies to accurately spell familiar and unfamiliar words when composing texts</a:t>
            </a:r>
          </a:p>
          <a:p>
            <a:r>
              <a:rPr lang="en-AU" sz="1200" b="0" i="0" kern="1200" dirty="0">
                <a:solidFill>
                  <a:schemeClr val="tx1"/>
                </a:solidFill>
                <a:effectLst/>
                <a:latin typeface="+mn-lt"/>
                <a:ea typeface="+mn-ea"/>
                <a:cs typeface="+mn-cs"/>
              </a:rPr>
              <a:t>EN3-5B discusses how language is used to achieve a widening range of purposes for a widening range of audiences and contexts</a:t>
            </a:r>
          </a:p>
          <a:p>
            <a:r>
              <a:rPr lang="en-AU" sz="1200" b="0" i="0" kern="1200" dirty="0">
                <a:solidFill>
                  <a:schemeClr val="tx1"/>
                </a:solidFill>
                <a:effectLst/>
                <a:latin typeface="+mn-lt"/>
                <a:ea typeface="+mn-ea"/>
                <a:cs typeface="+mn-cs"/>
              </a:rPr>
              <a:t>EN3-6B uses knowledge of sentence structure, grammar, punctuation and vocabulary to respond to and compose clear and cohesive texts in different media and technologies </a:t>
            </a:r>
          </a:p>
          <a:p>
            <a:r>
              <a:rPr lang="en-AU" sz="1200" b="0" i="0" kern="1200" dirty="0">
                <a:solidFill>
                  <a:schemeClr val="tx1"/>
                </a:solidFill>
                <a:effectLst/>
                <a:latin typeface="+mn-lt"/>
                <a:ea typeface="+mn-ea"/>
                <a:cs typeface="+mn-cs"/>
              </a:rPr>
              <a:t>EN3-7C thinks imaginatively, creatively, interpretively and critically about information and ideas and identifies connections between texts when responding to and composing texts</a:t>
            </a:r>
          </a:p>
          <a:p>
            <a:r>
              <a:rPr lang="en-AU" sz="1200" b="0" i="0" kern="1200" dirty="0">
                <a:solidFill>
                  <a:schemeClr val="tx1"/>
                </a:solidFill>
                <a:effectLst/>
                <a:latin typeface="+mn-lt"/>
                <a:ea typeface="+mn-ea"/>
                <a:cs typeface="+mn-cs"/>
              </a:rPr>
              <a:t> </a:t>
            </a:r>
          </a:p>
          <a:p>
            <a:pPr fontAlgn="t"/>
            <a:r>
              <a:rPr lang="en-AU" sz="1200" b="1" i="0" kern="1200" dirty="0">
                <a:solidFill>
                  <a:schemeClr val="tx1"/>
                </a:solidFill>
                <a:effectLst/>
                <a:latin typeface="+mn-lt"/>
                <a:ea typeface="+mn-ea"/>
                <a:cs typeface="+mn-cs"/>
              </a:rPr>
              <a:t>Criteria for assessing learning</a:t>
            </a:r>
          </a:p>
          <a:p>
            <a:r>
              <a:rPr lang="en-AU" sz="1200" b="0" i="0" kern="1200" dirty="0">
                <a:solidFill>
                  <a:schemeClr val="tx1"/>
                </a:solidFill>
                <a:effectLst/>
                <a:latin typeface="+mn-lt"/>
                <a:ea typeface="+mn-ea"/>
                <a:cs typeface="+mn-cs"/>
              </a:rPr>
              <a:t>(These criteria would normally be communicated to students with the activity.)</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Students will be assessed on their ability to:</a:t>
            </a:r>
          </a:p>
          <a:p>
            <a:r>
              <a:rPr lang="en-AU" sz="1200" b="0" i="0" kern="1200" dirty="0">
                <a:solidFill>
                  <a:schemeClr val="tx1"/>
                </a:solidFill>
                <a:effectLst/>
                <a:latin typeface="+mn-lt"/>
                <a:ea typeface="+mn-ea"/>
                <a:cs typeface="+mn-cs"/>
              </a:rPr>
              <a:t>Plan, draft and edit their own writing</a:t>
            </a:r>
          </a:p>
          <a:p>
            <a:r>
              <a:rPr lang="en-AU" sz="1200" b="0" i="0" kern="1200" dirty="0">
                <a:solidFill>
                  <a:schemeClr val="tx1"/>
                </a:solidFill>
                <a:effectLst/>
                <a:latin typeface="+mn-lt"/>
                <a:ea typeface="+mn-ea"/>
                <a:cs typeface="+mn-cs"/>
              </a:rPr>
              <a:t>Use written language features and conventions appropriate to a narrative text</a:t>
            </a:r>
          </a:p>
          <a:p>
            <a:r>
              <a:rPr lang="en-AU" sz="1200" b="0" i="0" kern="1200" dirty="0">
                <a:solidFill>
                  <a:schemeClr val="tx1"/>
                </a:solidFill>
                <a:effectLst/>
                <a:latin typeface="+mn-lt"/>
                <a:ea typeface="+mn-ea"/>
                <a:cs typeface="+mn-cs"/>
              </a:rPr>
              <a:t>Use a variety of verbs, adjectives and conjunctions</a:t>
            </a:r>
          </a:p>
          <a:p>
            <a:r>
              <a:rPr lang="en-AU" sz="1200" b="0" i="0" kern="1200" dirty="0">
                <a:solidFill>
                  <a:schemeClr val="tx1"/>
                </a:solidFill>
                <a:effectLst/>
                <a:latin typeface="+mn-lt"/>
                <a:ea typeface="+mn-ea"/>
                <a:cs typeface="+mn-cs"/>
              </a:rPr>
              <a:t>Use a multi-strategy approach to spelling.</a:t>
            </a:r>
          </a:p>
          <a:p>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31DD530-7709-4431-AA44-C54B37FD5FC1}" type="slidenum">
              <a:rPr lang="en-AU" smtClean="0"/>
              <a:t>3</a:t>
            </a:fld>
            <a:endParaRPr lang="en-AU"/>
          </a:p>
        </p:txBody>
      </p:sp>
    </p:spTree>
    <p:extLst>
      <p:ext uri="{BB962C8B-B14F-4D97-AF65-F5344CB8AC3E}">
        <p14:creationId xmlns:p14="http://schemas.microsoft.com/office/powerpoint/2010/main" val="748139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kern="1200" dirty="0">
                <a:solidFill>
                  <a:schemeClr val="tx1"/>
                </a:solidFill>
                <a:effectLst/>
                <a:latin typeface="+mn-lt"/>
                <a:ea typeface="+mn-ea"/>
                <a:cs typeface="+mn-cs"/>
              </a:rPr>
              <a:t>A Diary is a book in which one keeps a daily record of events and experiences</a:t>
            </a:r>
            <a:endParaRPr lang="en-AU" sz="1200" b="0" i="0" kern="1200" dirty="0">
              <a:solidFill>
                <a:schemeClr val="tx1"/>
              </a:solidFill>
              <a:effectLst/>
              <a:latin typeface="+mn-lt"/>
              <a:ea typeface="+mn-ea"/>
              <a:cs typeface="+mn-cs"/>
            </a:endParaRPr>
          </a:p>
          <a:p>
            <a:pPr marL="0" indent="0">
              <a:buFont typeface="Arial" panose="020B0604020202020204" pitchFamily="34" charset="0"/>
              <a:buNone/>
            </a:pPr>
            <a:endParaRPr lang="en-AU" sz="1200" b="0" i="0" kern="1200" dirty="0">
              <a:solidFill>
                <a:schemeClr val="tx1"/>
              </a:solidFill>
              <a:effectLst/>
              <a:latin typeface="+mn-lt"/>
              <a:ea typeface="+mn-ea"/>
              <a:cs typeface="+mn-cs"/>
            </a:endParaRPr>
          </a:p>
          <a:p>
            <a:pPr marL="0" indent="0">
              <a:buFont typeface="Arial" panose="020B0604020202020204" pitchFamily="34" charset="0"/>
              <a:buNone/>
            </a:pPr>
            <a:r>
              <a:rPr lang="en-AU" sz="1200" b="1" i="0" kern="1200" dirty="0">
                <a:solidFill>
                  <a:schemeClr val="tx1"/>
                </a:solidFill>
                <a:effectLst/>
                <a:latin typeface="+mn-lt"/>
                <a:ea typeface="+mn-ea"/>
                <a:cs typeface="+mn-cs"/>
              </a:rPr>
              <a:t>Diary Format</a:t>
            </a:r>
          </a:p>
          <a:p>
            <a:pPr marL="0" indent="0">
              <a:buFont typeface="Arial" panose="020B0604020202020204" pitchFamily="34" charset="0"/>
              <a:buNone/>
            </a:pPr>
            <a:r>
              <a:rPr lang="en-AU" sz="1200" b="0" i="0" kern="1200" dirty="0">
                <a:solidFill>
                  <a:schemeClr val="tx1"/>
                </a:solidFill>
                <a:effectLst/>
                <a:latin typeface="+mn-lt"/>
                <a:ea typeface="+mn-ea"/>
                <a:cs typeface="+mn-cs"/>
              </a:rPr>
              <a:t>One common convention when keeping a diary is to write the date at the top of each entry. </a:t>
            </a:r>
            <a:r>
              <a:rPr lang="en-AU" sz="1200" b="0" i="0" kern="1200" baseline="0" dirty="0">
                <a:solidFill>
                  <a:schemeClr val="tx1"/>
                </a:solidFill>
                <a:effectLst/>
                <a:latin typeface="+mn-lt"/>
                <a:ea typeface="+mn-ea"/>
                <a:cs typeface="+mn-cs"/>
              </a:rPr>
              <a:t> D</a:t>
            </a:r>
            <a:r>
              <a:rPr lang="en-AU" sz="1200" b="0" i="0" kern="1200" dirty="0">
                <a:solidFill>
                  <a:schemeClr val="tx1"/>
                </a:solidFill>
                <a:effectLst/>
                <a:latin typeface="+mn-lt"/>
                <a:ea typeface="+mn-ea"/>
                <a:cs typeface="+mn-cs"/>
              </a:rPr>
              <a:t>iaries are often organized chronologically by date.</a:t>
            </a:r>
          </a:p>
          <a:p>
            <a:pPr marL="0" indent="0">
              <a:buFont typeface="Arial" panose="020B0604020202020204" pitchFamily="34" charset="0"/>
              <a:buNone/>
            </a:pPr>
            <a:r>
              <a:rPr lang="en-AU" sz="1200" b="0" i="0" kern="1200" dirty="0">
                <a:solidFill>
                  <a:schemeClr val="tx1"/>
                </a:solidFill>
                <a:effectLst/>
                <a:latin typeface="+mn-lt"/>
                <a:ea typeface="+mn-ea"/>
                <a:cs typeface="+mn-cs"/>
              </a:rPr>
              <a:t>Remember to think about:</a:t>
            </a:r>
          </a:p>
          <a:p>
            <a:pPr marL="0" indent="0">
              <a:buFont typeface="Arial" panose="020B0604020202020204" pitchFamily="34" charset="0"/>
              <a:buNone/>
            </a:pPr>
            <a:r>
              <a:rPr lang="en-AU" sz="1200" b="0" i="0" kern="1200" dirty="0">
                <a:solidFill>
                  <a:schemeClr val="tx1"/>
                </a:solidFill>
                <a:effectLst/>
                <a:latin typeface="+mn-lt"/>
                <a:ea typeface="+mn-ea"/>
                <a:cs typeface="+mn-cs"/>
              </a:rPr>
              <a:t>• writing in a chronological order. Start with events that happened early in the day, and</a:t>
            </a:r>
            <a:r>
              <a:rPr lang="en-AU" sz="1200" b="0" i="0" kern="1200" baseline="0" dirty="0">
                <a:solidFill>
                  <a:schemeClr val="tx1"/>
                </a:solidFill>
                <a:effectLst/>
                <a:latin typeface="+mn-lt"/>
                <a:ea typeface="+mn-ea"/>
                <a:cs typeface="+mn-cs"/>
              </a:rPr>
              <a:t> </a:t>
            </a:r>
            <a:r>
              <a:rPr lang="en-AU" sz="1200" b="0" i="0" kern="1200" dirty="0">
                <a:solidFill>
                  <a:schemeClr val="tx1"/>
                </a:solidFill>
                <a:effectLst/>
                <a:latin typeface="+mn-lt"/>
                <a:ea typeface="+mn-ea"/>
                <a:cs typeface="+mn-cs"/>
              </a:rPr>
              <a:t>end with events that took place last thing in the evening.</a:t>
            </a:r>
          </a:p>
          <a:p>
            <a:pPr marL="0" indent="0">
              <a:buFont typeface="Arial" panose="020B0604020202020204" pitchFamily="34" charset="0"/>
              <a:buNone/>
            </a:pPr>
            <a:r>
              <a:rPr lang="en-AU" sz="1200" b="0" i="0" kern="1200" dirty="0">
                <a:solidFill>
                  <a:schemeClr val="tx1"/>
                </a:solidFill>
                <a:effectLst/>
                <a:latin typeface="+mn-lt"/>
                <a:ea typeface="+mn-ea"/>
                <a:cs typeface="+mn-cs"/>
              </a:rPr>
              <a:t>• writing the entries in the first person. Use ‘I’, ‘we’, ‘us’, ‘we’re’, ‘they’, </a:t>
            </a:r>
            <a:r>
              <a:rPr lang="en-AU" sz="1200" b="0" i="0" kern="1200" dirty="0" err="1">
                <a:solidFill>
                  <a:schemeClr val="tx1"/>
                </a:solidFill>
                <a:effectLst/>
                <a:latin typeface="+mn-lt"/>
                <a:ea typeface="+mn-ea"/>
                <a:cs typeface="+mn-cs"/>
              </a:rPr>
              <a:t>etc</a:t>
            </a:r>
            <a:endParaRPr lang="en-AU" sz="1200" b="0" i="0" kern="1200" dirty="0">
              <a:solidFill>
                <a:schemeClr val="tx1"/>
              </a:solidFill>
              <a:effectLst/>
              <a:latin typeface="+mn-lt"/>
              <a:ea typeface="+mn-ea"/>
              <a:cs typeface="+mn-cs"/>
            </a:endParaRPr>
          </a:p>
          <a:p>
            <a:pPr marL="0" indent="0">
              <a:buFont typeface="Arial" panose="020B0604020202020204" pitchFamily="34" charset="0"/>
              <a:buNone/>
            </a:pPr>
            <a:r>
              <a:rPr lang="en-AU" sz="1200" b="0" i="0" kern="1200" dirty="0">
                <a:solidFill>
                  <a:schemeClr val="tx1"/>
                </a:solidFill>
                <a:effectLst/>
                <a:latin typeface="+mn-lt"/>
                <a:ea typeface="+mn-ea"/>
                <a:cs typeface="+mn-cs"/>
              </a:rPr>
              <a:t>• making your entries detailed, but avoid over describing what is not needed.</a:t>
            </a:r>
          </a:p>
          <a:p>
            <a:pPr marL="0" indent="0">
              <a:buFont typeface="Arial" panose="020B0604020202020204" pitchFamily="34" charset="0"/>
              <a:buNone/>
            </a:pPr>
            <a:r>
              <a:rPr lang="en-AU" sz="1200" b="0" i="0" kern="1200" dirty="0">
                <a:solidFill>
                  <a:schemeClr val="tx1"/>
                </a:solidFill>
                <a:effectLst/>
                <a:latin typeface="+mn-lt"/>
                <a:ea typeface="+mn-ea"/>
                <a:cs typeface="+mn-cs"/>
              </a:rPr>
              <a:t>• talking about events that involved you, or your familiar, or close friends. Avoid talking</a:t>
            </a:r>
            <a:r>
              <a:rPr lang="en-AU" sz="1200" b="0" i="0" kern="1200" baseline="0" dirty="0">
                <a:solidFill>
                  <a:schemeClr val="tx1"/>
                </a:solidFill>
                <a:effectLst/>
                <a:latin typeface="+mn-lt"/>
                <a:ea typeface="+mn-ea"/>
                <a:cs typeface="+mn-cs"/>
              </a:rPr>
              <a:t> </a:t>
            </a:r>
            <a:r>
              <a:rPr lang="en-AU" sz="1200" b="0" i="0" kern="1200" dirty="0">
                <a:solidFill>
                  <a:schemeClr val="tx1"/>
                </a:solidFill>
                <a:effectLst/>
                <a:latin typeface="+mn-lt"/>
                <a:ea typeface="+mn-ea"/>
                <a:cs typeface="+mn-cs"/>
              </a:rPr>
              <a:t>about strangers, and events you were not involved in.</a:t>
            </a:r>
          </a:p>
          <a:p>
            <a:pPr marL="0" indent="0">
              <a:buFont typeface="Arial" panose="020B0604020202020204" pitchFamily="34" charset="0"/>
              <a:buNone/>
            </a:pPr>
            <a:r>
              <a:rPr lang="en-AU" sz="1200" b="0" i="0" kern="1200" dirty="0">
                <a:solidFill>
                  <a:schemeClr val="tx1"/>
                </a:solidFill>
                <a:effectLst/>
                <a:latin typeface="+mn-lt"/>
                <a:ea typeface="+mn-ea"/>
                <a:cs typeface="+mn-cs"/>
              </a:rPr>
              <a:t>• if you are feeling sad, explain what is making you feel sad. If you are happy, write down</a:t>
            </a:r>
            <a:r>
              <a:rPr lang="en-AU" sz="1200" b="0" i="0" kern="1200" baseline="0" dirty="0">
                <a:solidFill>
                  <a:schemeClr val="tx1"/>
                </a:solidFill>
                <a:effectLst/>
                <a:latin typeface="+mn-lt"/>
                <a:ea typeface="+mn-ea"/>
                <a:cs typeface="+mn-cs"/>
              </a:rPr>
              <a:t> </a:t>
            </a:r>
            <a:r>
              <a:rPr lang="en-AU" sz="1200" b="0" i="0" kern="1200" dirty="0">
                <a:solidFill>
                  <a:schemeClr val="tx1"/>
                </a:solidFill>
                <a:effectLst/>
                <a:latin typeface="+mn-lt"/>
                <a:ea typeface="+mn-ea"/>
                <a:cs typeface="+mn-cs"/>
              </a:rPr>
              <a:t>why. Include your emotions in your diary. Do not be afraid to write about your thoughts</a:t>
            </a:r>
          </a:p>
          <a:p>
            <a:pPr marL="0" indent="0">
              <a:buFont typeface="Arial" panose="020B0604020202020204" pitchFamily="34" charset="0"/>
              <a:buNone/>
            </a:pPr>
            <a:r>
              <a:rPr lang="en-AU" sz="1200" b="0" i="0" kern="1200" dirty="0">
                <a:solidFill>
                  <a:schemeClr val="tx1"/>
                </a:solidFill>
                <a:effectLst/>
                <a:latin typeface="+mn-lt"/>
                <a:ea typeface="+mn-ea"/>
                <a:cs typeface="+mn-cs"/>
              </a:rPr>
              <a:t>and feelings</a:t>
            </a:r>
          </a:p>
          <a:p>
            <a:endParaRPr lang="en-AU" sz="1200" b="0" i="0" kern="1200" dirty="0">
              <a:solidFill>
                <a:schemeClr val="tx1"/>
              </a:solidFill>
              <a:effectLst/>
              <a:latin typeface="+mn-lt"/>
              <a:ea typeface="+mn-ea"/>
              <a:cs typeface="+mn-cs"/>
            </a:endParaRPr>
          </a:p>
          <a:p>
            <a:endParaRPr lang="en-AU" sz="1200" b="0"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Remind students to: </a:t>
            </a:r>
          </a:p>
          <a:p>
            <a:r>
              <a:rPr lang="en-AU" sz="1200" b="0" i="0" kern="1200" dirty="0">
                <a:solidFill>
                  <a:schemeClr val="tx1"/>
                </a:solidFill>
                <a:effectLst/>
                <a:latin typeface="+mn-lt"/>
                <a:ea typeface="+mn-ea"/>
                <a:cs typeface="+mn-cs"/>
              </a:rPr>
              <a:t>*Write neatly. </a:t>
            </a:r>
          </a:p>
          <a:p>
            <a:r>
              <a:rPr lang="en-AU" sz="1200" b="0" i="0" kern="1200" dirty="0">
                <a:solidFill>
                  <a:schemeClr val="tx1"/>
                </a:solidFill>
                <a:effectLst/>
                <a:latin typeface="+mn-lt"/>
                <a:ea typeface="+mn-ea"/>
                <a:cs typeface="+mn-cs"/>
              </a:rPr>
              <a:t>* Include everything needed. Don’t leave out any steps. </a:t>
            </a:r>
          </a:p>
          <a:p>
            <a:r>
              <a:rPr lang="en-AU" sz="1200" b="0" i="0" kern="1200" dirty="0">
                <a:solidFill>
                  <a:schemeClr val="tx1"/>
                </a:solidFill>
                <a:effectLst/>
                <a:latin typeface="+mn-lt"/>
                <a:ea typeface="+mn-ea"/>
                <a:cs typeface="+mn-cs"/>
              </a:rPr>
              <a:t>*Pay attention to spelling and punctuation. </a:t>
            </a:r>
          </a:p>
          <a:p>
            <a:r>
              <a:rPr lang="en-AU" sz="1200" b="0" i="0" kern="1200" dirty="0">
                <a:solidFill>
                  <a:schemeClr val="tx1"/>
                </a:solidFill>
                <a:effectLst/>
                <a:latin typeface="+mn-lt"/>
                <a:ea typeface="+mn-ea"/>
                <a:cs typeface="+mn-cs"/>
              </a:rPr>
              <a:t>*Use WOW words and interesting connectors. </a:t>
            </a:r>
          </a:p>
          <a:p>
            <a:pPr marL="0" indent="0">
              <a:buFont typeface="Arial" panose="020B0604020202020204" pitchFamily="34" charset="0"/>
              <a:buNone/>
            </a:pPr>
            <a:r>
              <a:rPr lang="en-AU" sz="1200" b="0" i="0" kern="1200" dirty="0">
                <a:solidFill>
                  <a:schemeClr val="tx1"/>
                </a:solidFill>
                <a:effectLst/>
                <a:latin typeface="+mn-lt"/>
                <a:ea typeface="+mn-ea"/>
                <a:cs typeface="+mn-cs"/>
              </a:rPr>
              <a:t>*Check and edit work so that it is clear to the reader </a:t>
            </a:r>
          </a:p>
          <a:p>
            <a:endParaRPr lang="en-AU" sz="1200" b="0"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Outcomes</a:t>
            </a:r>
          </a:p>
          <a:p>
            <a:r>
              <a:rPr lang="en-AU" sz="1200" b="0" i="0" kern="1200" dirty="0">
                <a:solidFill>
                  <a:schemeClr val="tx1"/>
                </a:solidFill>
                <a:effectLst/>
                <a:latin typeface="+mn-lt"/>
                <a:ea typeface="+mn-ea"/>
                <a:cs typeface="+mn-cs"/>
              </a:rPr>
              <a:t>EN3-2A composes, edits and presents well-structured and coherent texts</a:t>
            </a:r>
          </a:p>
          <a:p>
            <a:r>
              <a:rPr lang="en-AU" sz="1200" b="0" i="0" kern="1200" dirty="0">
                <a:solidFill>
                  <a:schemeClr val="tx1"/>
                </a:solidFill>
                <a:effectLst/>
                <a:latin typeface="+mn-lt"/>
                <a:ea typeface="+mn-ea"/>
                <a:cs typeface="+mn-cs"/>
              </a:rPr>
              <a:t>EN3-5B discusses how language is used to achieve a widening range of purposes for a widening range of audiences and contexts</a:t>
            </a:r>
          </a:p>
          <a:p>
            <a:r>
              <a:rPr lang="en-AU" sz="1200" b="0" i="0" kern="1200" dirty="0">
                <a:solidFill>
                  <a:schemeClr val="tx1"/>
                </a:solidFill>
                <a:effectLst/>
                <a:latin typeface="+mn-lt"/>
                <a:ea typeface="+mn-ea"/>
                <a:cs typeface="+mn-cs"/>
              </a:rPr>
              <a:t>EN3-4A draws on appropriate strategies to accurately spell familiar and unfamiliar words when composing texts </a:t>
            </a:r>
          </a:p>
          <a:p>
            <a:r>
              <a:rPr lang="en-AU" sz="1200" b="0" i="0" kern="1200" dirty="0">
                <a:solidFill>
                  <a:schemeClr val="tx1"/>
                </a:solidFill>
                <a:effectLst/>
                <a:latin typeface="+mn-lt"/>
                <a:ea typeface="+mn-ea"/>
                <a:cs typeface="+mn-cs"/>
              </a:rPr>
              <a:t>EN3-6B uses knowledge of sentence structure, grammar, punctuation and vocabulary to respond to and compose clear and cohesive texts in different media and technologies</a:t>
            </a:r>
          </a:p>
          <a:p>
            <a:r>
              <a:rPr lang="en-AU" sz="1200" b="0" i="0" kern="1200" dirty="0">
                <a:solidFill>
                  <a:schemeClr val="tx1"/>
                </a:solidFill>
                <a:effectLst/>
                <a:latin typeface="+mn-lt"/>
                <a:ea typeface="+mn-ea"/>
                <a:cs typeface="+mn-cs"/>
              </a:rPr>
              <a:t>EN3-7C thinks imaginatively, creatively, interpretively and critically about information and ideas and identifies connections between texts when responding to and composing texts</a:t>
            </a:r>
          </a:p>
          <a:p>
            <a:endParaRPr lang="en-AU" sz="1200" b="0" i="0" kern="1200" dirty="0">
              <a:solidFill>
                <a:schemeClr val="tx1"/>
              </a:solidFill>
              <a:effectLst/>
              <a:latin typeface="+mn-lt"/>
              <a:ea typeface="+mn-ea"/>
              <a:cs typeface="+mn-cs"/>
            </a:endParaRPr>
          </a:p>
          <a:p>
            <a:endParaRPr lang="en-AU" sz="1200" b="1"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Criteria for assessing learning</a:t>
            </a:r>
          </a:p>
          <a:p>
            <a:r>
              <a:rPr lang="en-AU" sz="1200" b="0" i="0" kern="1200" dirty="0">
                <a:solidFill>
                  <a:schemeClr val="tx1"/>
                </a:solidFill>
                <a:effectLst/>
                <a:latin typeface="+mn-lt"/>
                <a:ea typeface="+mn-ea"/>
                <a:cs typeface="+mn-cs"/>
              </a:rPr>
              <a:t>(These criteria would normally be communicated to students with the activity.)</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Students will be assessed on their ability to:</a:t>
            </a:r>
          </a:p>
          <a:p>
            <a:r>
              <a:rPr lang="en-AU" sz="1200" b="0" i="0" kern="1200" dirty="0">
                <a:solidFill>
                  <a:schemeClr val="tx1"/>
                </a:solidFill>
                <a:effectLst/>
                <a:latin typeface="+mn-lt"/>
                <a:ea typeface="+mn-ea"/>
                <a:cs typeface="+mn-cs"/>
              </a:rPr>
              <a:t>Use appropriate written language features for the selected audience</a:t>
            </a:r>
          </a:p>
          <a:p>
            <a:r>
              <a:rPr lang="en-AU" sz="1200" b="0" i="0" kern="1200" dirty="0">
                <a:solidFill>
                  <a:schemeClr val="tx1"/>
                </a:solidFill>
                <a:effectLst/>
                <a:latin typeface="+mn-lt"/>
                <a:ea typeface="+mn-ea"/>
                <a:cs typeface="+mn-cs"/>
              </a:rPr>
              <a:t>Express a point of view in writing with some supporting statements</a:t>
            </a:r>
          </a:p>
          <a:p>
            <a:r>
              <a:rPr lang="en-AU" sz="1200" b="0" i="0" kern="1200" dirty="0">
                <a:solidFill>
                  <a:schemeClr val="tx1"/>
                </a:solidFill>
                <a:effectLst/>
                <a:latin typeface="+mn-lt"/>
                <a:ea typeface="+mn-ea"/>
                <a:cs typeface="+mn-cs"/>
              </a:rPr>
              <a:t>Draft, revise and publish a diary.</a:t>
            </a:r>
          </a:p>
          <a:p>
            <a:r>
              <a:rPr lang="en-AU" sz="1200" b="0" i="0" kern="1200" dirty="0">
                <a:solidFill>
                  <a:schemeClr val="tx1"/>
                </a:solidFill>
                <a:effectLst/>
                <a:latin typeface="+mn-lt"/>
                <a:ea typeface="+mn-ea"/>
                <a:cs typeface="+mn-cs"/>
              </a:rPr>
              <a:t>Use grammatical features, sentence structure and appropriate punctuation.</a:t>
            </a:r>
          </a:p>
          <a:p>
            <a:r>
              <a:rPr lang="en-AU" sz="1200" b="0" i="0" kern="1200" dirty="0">
                <a:solidFill>
                  <a:schemeClr val="tx1"/>
                </a:solidFill>
                <a:effectLst/>
                <a:latin typeface="+mn-lt"/>
                <a:ea typeface="+mn-ea"/>
                <a:cs typeface="+mn-cs"/>
              </a:rPr>
              <a:t>Consistently make informed attempts at spelling using a multi-strategy approach.</a:t>
            </a:r>
          </a:p>
        </p:txBody>
      </p:sp>
      <p:sp>
        <p:nvSpPr>
          <p:cNvPr id="4" name="Slide Number Placeholder 3"/>
          <p:cNvSpPr>
            <a:spLocks noGrp="1"/>
          </p:cNvSpPr>
          <p:nvPr>
            <p:ph type="sldNum" sz="quarter" idx="10"/>
          </p:nvPr>
        </p:nvSpPr>
        <p:spPr/>
        <p:txBody>
          <a:bodyPr/>
          <a:lstStyle/>
          <a:p>
            <a:fld id="{A5B25BDC-A5DF-455A-A3B2-36C8909B9FA3}" type="slidenum">
              <a:rPr lang="en-AU" smtClean="0"/>
              <a:t>4</a:t>
            </a:fld>
            <a:endParaRPr lang="en-AU"/>
          </a:p>
        </p:txBody>
      </p:sp>
    </p:spTree>
    <p:extLst>
      <p:ext uri="{BB962C8B-B14F-4D97-AF65-F5344CB8AC3E}">
        <p14:creationId xmlns:p14="http://schemas.microsoft.com/office/powerpoint/2010/main" val="3069744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dirty="0">
                <a:solidFill>
                  <a:schemeClr val="tx1"/>
                </a:solidFill>
                <a:latin typeface="+mn-lt"/>
                <a:ea typeface="+mn-ea"/>
                <a:cs typeface="+mn-cs"/>
              </a:rPr>
              <a:t>Work Sample Comment Grade B</a:t>
            </a:r>
          </a:p>
          <a:p>
            <a:r>
              <a:rPr lang="en-AU" sz="1200" b="0" i="0" u="none" strike="noStrike" kern="1200" baseline="0" dirty="0">
                <a:solidFill>
                  <a:schemeClr val="tx1"/>
                </a:solidFill>
                <a:latin typeface="+mn-lt"/>
                <a:ea typeface="+mn-ea"/>
                <a:cs typeface="+mn-cs"/>
              </a:rPr>
              <a:t>_______________ has demonstrated thorough knowledge and understanding of the structure and features of a narrative. An interesting storyline with good sequencing of events and an engaging complication has been used. Humour has been included and the language is descriptive. To improve ____________________ could include more complex sentences. The evacuation plan is extremely detailed and sequenced in the correct order.  ______________________ response demonstrates characteristics of work typically produced by a student performing at a grade B Standard.</a:t>
            </a:r>
          </a:p>
          <a:p>
            <a:endParaRPr lang="en-AU"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baseline="0" dirty="0">
                <a:solidFill>
                  <a:schemeClr val="tx1"/>
                </a:solidFill>
                <a:latin typeface="+mn-lt"/>
                <a:ea typeface="+mn-ea"/>
                <a:cs typeface="+mn-cs"/>
              </a:rPr>
              <a:t>Work Sample Comment Grade C</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_____________ has demonstrated sound knowledge and understanding of the structure and features of a narrative. There is an orientation and a complication but the resolution is more of a conclusion than a means of addressing the issues faced. Some creativity is evident but there is minimal use of descriptive language and no character development. Direct speech has been used appropriately and there is some use of repetition for dramatic effect but some words have been</a:t>
            </a:r>
          </a:p>
          <a:p>
            <a:r>
              <a:rPr lang="en-AU" sz="1200" b="0" i="0" u="none" strike="noStrike" kern="1200" baseline="0" dirty="0">
                <a:solidFill>
                  <a:schemeClr val="tx1"/>
                </a:solidFill>
                <a:latin typeface="+mn-lt"/>
                <a:ea typeface="+mn-ea"/>
                <a:cs typeface="+mn-cs"/>
              </a:rPr>
              <a:t>overused. To improve, _____________  could include figurative language and develop a stronger resolution. ______________ response demonstrates characteristics of work typically produced by a student performing at a grade C</a:t>
            </a:r>
          </a:p>
          <a:p>
            <a:r>
              <a:rPr lang="en-AU" sz="1200" b="0" i="0" u="none" strike="noStrike" kern="1200" baseline="0" dirty="0">
                <a:solidFill>
                  <a:schemeClr val="tx1"/>
                </a:solidFill>
                <a:latin typeface="+mn-lt"/>
                <a:ea typeface="+mn-ea"/>
                <a:cs typeface="+mn-cs"/>
              </a:rPr>
              <a:t>Standard</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At Stage 3 students:</a:t>
            </a:r>
          </a:p>
          <a:p>
            <a:r>
              <a:rPr lang="en-AU" sz="1200" b="0" i="0" u="none" strike="noStrike" kern="1200" baseline="0" dirty="0">
                <a:solidFill>
                  <a:schemeClr val="tx1"/>
                </a:solidFill>
                <a:latin typeface="+mn-lt"/>
                <a:ea typeface="+mn-ea"/>
                <a:cs typeface="+mn-cs"/>
              </a:rPr>
              <a:t>They create a variety of sequenced texts for different purposes and audiences. When writing, they demonstrate understanding of grammar, select specific vocabulary and use accurate spelling and punctuation, editing their work to provide structure and meaning.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*Use complex and technical language</a:t>
            </a:r>
          </a:p>
          <a:p>
            <a:r>
              <a:rPr lang="en-AU" sz="1200" b="0" i="0" u="none" strike="noStrike" kern="1200" baseline="0" dirty="0">
                <a:solidFill>
                  <a:schemeClr val="tx1"/>
                </a:solidFill>
                <a:latin typeface="+mn-lt"/>
                <a:ea typeface="+mn-ea"/>
                <a:cs typeface="+mn-cs"/>
              </a:rPr>
              <a:t>*Include simple and complex sentences</a:t>
            </a:r>
          </a:p>
          <a:p>
            <a:r>
              <a:rPr lang="en-AU" sz="1200" b="0" i="0" u="none" strike="noStrike" kern="1200" baseline="0" dirty="0">
                <a:solidFill>
                  <a:schemeClr val="tx1"/>
                </a:solidFill>
                <a:latin typeface="+mn-lt"/>
                <a:ea typeface="+mn-ea"/>
                <a:cs typeface="+mn-cs"/>
              </a:rPr>
              <a:t>*Include  visual aids to complement text, e.g. diagrams, charts</a:t>
            </a:r>
          </a:p>
          <a:p>
            <a:r>
              <a:rPr lang="en-AU" sz="1200" b="0" i="0" u="none" strike="noStrike" kern="1200" baseline="0" dirty="0">
                <a:solidFill>
                  <a:schemeClr val="tx1"/>
                </a:solidFill>
                <a:latin typeface="+mn-lt"/>
                <a:ea typeface="+mn-ea"/>
                <a:cs typeface="+mn-cs"/>
              </a:rPr>
              <a:t>*Include  annotated sketches and drawings using scale to indicate size</a:t>
            </a:r>
          </a:p>
          <a:p>
            <a:r>
              <a:rPr lang="en-AU" sz="1200" b="0" i="0" u="none" strike="noStrike" kern="1200" baseline="0" dirty="0">
                <a:solidFill>
                  <a:schemeClr val="tx1"/>
                </a:solidFill>
                <a:latin typeface="+mn-lt"/>
                <a:ea typeface="+mn-ea"/>
                <a:cs typeface="+mn-cs"/>
              </a:rPr>
              <a:t>*Make reference to variables</a:t>
            </a:r>
          </a:p>
          <a:p>
            <a:r>
              <a:rPr lang="en-AU" sz="1200" b="0" i="0" u="none" strike="noStrike" kern="1200" baseline="0" dirty="0">
                <a:solidFill>
                  <a:schemeClr val="tx1"/>
                </a:solidFill>
                <a:latin typeface="+mn-lt"/>
                <a:ea typeface="+mn-ea"/>
                <a:cs typeface="+mn-cs"/>
              </a:rPr>
              <a:t>*Identify form of recording data</a:t>
            </a:r>
          </a:p>
          <a:p>
            <a:r>
              <a:rPr lang="en-AU" sz="1200" b="0" i="0" u="none" strike="noStrike" kern="1200" baseline="0" dirty="0">
                <a:solidFill>
                  <a:schemeClr val="tx1"/>
                </a:solidFill>
                <a:latin typeface="+mn-lt"/>
                <a:ea typeface="+mn-ea"/>
                <a:cs typeface="+mn-cs"/>
              </a:rPr>
              <a:t>*Identify selection of tools for success and efficiency.</a:t>
            </a:r>
          </a:p>
          <a:p>
            <a:pPr fontAlgn="t"/>
            <a:endParaRPr lang="en-AU" sz="1200" b="1" i="0" kern="1200" dirty="0">
              <a:solidFill>
                <a:schemeClr val="tx1"/>
              </a:solidFill>
              <a:effectLst/>
              <a:latin typeface="+mn-lt"/>
              <a:ea typeface="+mn-ea"/>
              <a:cs typeface="+mn-cs"/>
            </a:endParaRPr>
          </a:p>
          <a:p>
            <a:pPr fontAlgn="t"/>
            <a:r>
              <a:rPr lang="en-AU" sz="1200" b="1" i="0" kern="1200" dirty="0">
                <a:solidFill>
                  <a:schemeClr val="tx1"/>
                </a:solidFill>
                <a:effectLst/>
                <a:latin typeface="+mn-lt"/>
                <a:ea typeface="+mn-ea"/>
                <a:cs typeface="+mn-cs"/>
              </a:rPr>
              <a:t>Description of activity</a:t>
            </a:r>
          </a:p>
          <a:p>
            <a:r>
              <a:rPr lang="en-AU" sz="1200" b="0" i="0" kern="1200" dirty="0">
                <a:solidFill>
                  <a:schemeClr val="tx1"/>
                </a:solidFill>
                <a:effectLst/>
                <a:latin typeface="+mn-lt"/>
                <a:ea typeface="+mn-ea"/>
                <a:cs typeface="+mn-cs"/>
              </a:rPr>
              <a:t>Students plan, draft and write a narrative using visual stimulus as a starting point.</a:t>
            </a:r>
          </a:p>
          <a:p>
            <a:endParaRPr lang="en-AU" sz="1200" b="0"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Imaginative Text</a:t>
            </a:r>
          </a:p>
          <a:p>
            <a:r>
              <a:rPr lang="en-AU" sz="1200" b="0" i="0" u="none" strike="noStrike" kern="1200" baseline="0" dirty="0">
                <a:solidFill>
                  <a:schemeClr val="tx1"/>
                </a:solidFill>
                <a:latin typeface="+mn-lt"/>
                <a:ea typeface="+mn-ea"/>
                <a:cs typeface="+mn-cs"/>
              </a:rPr>
              <a:t>Creates an imaginative text using appropriate text structure, e.g. in a narrative, orients the reader, includes a complication and a resolution</a:t>
            </a:r>
          </a:p>
          <a:p>
            <a:r>
              <a:rPr lang="en-AU" sz="1200" b="0" i="0" u="none" strike="noStrike" kern="1200" baseline="0" dirty="0">
                <a:solidFill>
                  <a:schemeClr val="tx1"/>
                </a:solidFill>
                <a:latin typeface="+mn-lt"/>
                <a:ea typeface="+mn-ea"/>
                <a:cs typeface="+mn-cs"/>
              </a:rPr>
              <a:t>Uses simple vocabulary and some appropriately selected descriptive and topic-specific words</a:t>
            </a:r>
          </a:p>
          <a:p>
            <a:r>
              <a:rPr lang="en-AU" sz="1200" b="0" i="0" u="none" strike="noStrike" kern="1200" baseline="0" dirty="0">
                <a:solidFill>
                  <a:schemeClr val="tx1"/>
                </a:solidFill>
                <a:latin typeface="+mn-lt"/>
                <a:ea typeface="+mn-ea"/>
                <a:cs typeface="+mn-cs"/>
              </a:rPr>
              <a:t>Spells most common words correctly</a:t>
            </a:r>
          </a:p>
          <a:p>
            <a:r>
              <a:rPr lang="en-AU" sz="1200" b="0" i="0" u="none" strike="noStrike" kern="1200" baseline="0" dirty="0">
                <a:solidFill>
                  <a:schemeClr val="tx1"/>
                </a:solidFill>
                <a:latin typeface="+mn-lt"/>
                <a:ea typeface="+mn-ea"/>
                <a:cs typeface="+mn-cs"/>
              </a:rPr>
              <a:t>Uses simple, compound and complex sentences to extend ideas</a:t>
            </a:r>
          </a:p>
          <a:p>
            <a:r>
              <a:rPr lang="en-AU" sz="1200" b="0" i="0" u="none" strike="noStrike" kern="1200" baseline="0" dirty="0">
                <a:solidFill>
                  <a:schemeClr val="tx1"/>
                </a:solidFill>
                <a:latin typeface="+mn-lt"/>
                <a:ea typeface="+mn-ea"/>
                <a:cs typeface="+mn-cs"/>
              </a:rPr>
              <a:t>Employs editing strategies</a:t>
            </a:r>
          </a:p>
          <a:p>
            <a:r>
              <a:rPr lang="en-AU" sz="1200" b="0" i="0" u="none" strike="noStrike" kern="1200" baseline="0" dirty="0">
                <a:solidFill>
                  <a:schemeClr val="tx1"/>
                </a:solidFill>
                <a:latin typeface="+mn-lt"/>
                <a:ea typeface="+mn-ea"/>
                <a:cs typeface="+mn-cs"/>
              </a:rPr>
              <a:t>Correctly uses familiar punctuation. </a:t>
            </a:r>
          </a:p>
          <a:p>
            <a:endParaRPr lang="en-AU" sz="1200" b="0" i="0" u="none" strike="noStrike" kern="1200" baseline="0" dirty="0">
              <a:solidFill>
                <a:schemeClr val="tx1"/>
              </a:solidFill>
              <a:latin typeface="+mn-lt"/>
              <a:ea typeface="+mn-ea"/>
              <a:cs typeface="+mn-cs"/>
            </a:endParaRPr>
          </a:p>
          <a:p>
            <a:pPr fontAlgn="t"/>
            <a:r>
              <a:rPr lang="en-AU" sz="1200" b="1" i="0" kern="1200" dirty="0">
                <a:solidFill>
                  <a:schemeClr val="tx1"/>
                </a:solidFill>
                <a:effectLst/>
                <a:latin typeface="+mn-lt"/>
                <a:ea typeface="+mn-ea"/>
                <a:cs typeface="+mn-cs"/>
              </a:rPr>
              <a:t>Outcomes</a:t>
            </a:r>
          </a:p>
          <a:p>
            <a:r>
              <a:rPr lang="en-AU" sz="1200" b="0" i="0" kern="1200" dirty="0">
                <a:solidFill>
                  <a:schemeClr val="tx1"/>
                </a:solidFill>
                <a:effectLst/>
                <a:latin typeface="+mn-lt"/>
                <a:ea typeface="+mn-ea"/>
                <a:cs typeface="+mn-cs"/>
              </a:rPr>
              <a:t>EN3-2A composes, edits and presents well-structured and coherent texts</a:t>
            </a:r>
          </a:p>
          <a:p>
            <a:r>
              <a:rPr lang="en-AU" sz="1200" b="0" i="0" kern="1200" dirty="0">
                <a:solidFill>
                  <a:schemeClr val="tx1"/>
                </a:solidFill>
                <a:effectLst/>
                <a:latin typeface="+mn-lt"/>
                <a:ea typeface="+mn-ea"/>
                <a:cs typeface="+mn-cs"/>
              </a:rPr>
              <a:t>EN3-4A draws on appropriate strategies to accurately spell familiar and unfamiliar words when composing texts</a:t>
            </a:r>
          </a:p>
          <a:p>
            <a:r>
              <a:rPr lang="en-AU" sz="1200" b="0" i="0" kern="1200" dirty="0">
                <a:solidFill>
                  <a:schemeClr val="tx1"/>
                </a:solidFill>
                <a:effectLst/>
                <a:latin typeface="+mn-lt"/>
                <a:ea typeface="+mn-ea"/>
                <a:cs typeface="+mn-cs"/>
              </a:rPr>
              <a:t>EN3-5B discusses how language is used to achieve a widening range of purposes for a widening range of audiences and contexts</a:t>
            </a:r>
          </a:p>
          <a:p>
            <a:r>
              <a:rPr lang="en-AU" sz="1200" b="0" i="0" kern="1200" dirty="0">
                <a:solidFill>
                  <a:schemeClr val="tx1"/>
                </a:solidFill>
                <a:effectLst/>
                <a:latin typeface="+mn-lt"/>
                <a:ea typeface="+mn-ea"/>
                <a:cs typeface="+mn-cs"/>
              </a:rPr>
              <a:t>EN3-6B uses knowledge of sentence structure, grammar, punctuation and vocabulary to respond to and compose clear and cohesive texts in different media and technologies </a:t>
            </a:r>
          </a:p>
          <a:p>
            <a:r>
              <a:rPr lang="en-AU" sz="1200" b="0" i="0" kern="1200" dirty="0">
                <a:solidFill>
                  <a:schemeClr val="tx1"/>
                </a:solidFill>
                <a:effectLst/>
                <a:latin typeface="+mn-lt"/>
                <a:ea typeface="+mn-ea"/>
                <a:cs typeface="+mn-cs"/>
              </a:rPr>
              <a:t>EN3-7C thinks imaginatively, creatively, interpretively and critically about information and ideas and identifies connections between texts when responding to and composing texts</a:t>
            </a:r>
          </a:p>
          <a:p>
            <a:r>
              <a:rPr lang="en-AU" sz="1200" b="0" i="0" kern="1200" dirty="0">
                <a:solidFill>
                  <a:schemeClr val="tx1"/>
                </a:solidFill>
                <a:effectLst/>
                <a:latin typeface="+mn-lt"/>
                <a:ea typeface="+mn-ea"/>
                <a:cs typeface="+mn-cs"/>
              </a:rPr>
              <a:t> </a:t>
            </a:r>
          </a:p>
          <a:p>
            <a:pPr fontAlgn="t"/>
            <a:r>
              <a:rPr lang="en-AU" sz="1200" b="1" i="0" kern="1200" dirty="0">
                <a:solidFill>
                  <a:schemeClr val="tx1"/>
                </a:solidFill>
                <a:effectLst/>
                <a:latin typeface="+mn-lt"/>
                <a:ea typeface="+mn-ea"/>
                <a:cs typeface="+mn-cs"/>
              </a:rPr>
              <a:t>Criteria for assessing learning</a:t>
            </a:r>
          </a:p>
          <a:p>
            <a:r>
              <a:rPr lang="en-AU" sz="1200" b="0" i="0" kern="1200" dirty="0">
                <a:solidFill>
                  <a:schemeClr val="tx1"/>
                </a:solidFill>
                <a:effectLst/>
                <a:latin typeface="+mn-lt"/>
                <a:ea typeface="+mn-ea"/>
                <a:cs typeface="+mn-cs"/>
              </a:rPr>
              <a:t>(These criteria would normally be communicated to students with the activity.)</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Students will be assessed on their ability to:</a:t>
            </a:r>
          </a:p>
          <a:p>
            <a:r>
              <a:rPr lang="en-AU" sz="1200" b="0" i="0" kern="1200" dirty="0">
                <a:solidFill>
                  <a:schemeClr val="tx1"/>
                </a:solidFill>
                <a:effectLst/>
                <a:latin typeface="+mn-lt"/>
                <a:ea typeface="+mn-ea"/>
                <a:cs typeface="+mn-cs"/>
              </a:rPr>
              <a:t>Plan, draft and edit their own writing</a:t>
            </a:r>
          </a:p>
          <a:p>
            <a:r>
              <a:rPr lang="en-AU" sz="1200" b="0" i="0" kern="1200" dirty="0">
                <a:solidFill>
                  <a:schemeClr val="tx1"/>
                </a:solidFill>
                <a:effectLst/>
                <a:latin typeface="+mn-lt"/>
                <a:ea typeface="+mn-ea"/>
                <a:cs typeface="+mn-cs"/>
              </a:rPr>
              <a:t>Use written language features and conventions appropriate to a narrative text</a:t>
            </a:r>
          </a:p>
          <a:p>
            <a:r>
              <a:rPr lang="en-AU" sz="1200" b="0" i="0" kern="1200" dirty="0">
                <a:solidFill>
                  <a:schemeClr val="tx1"/>
                </a:solidFill>
                <a:effectLst/>
                <a:latin typeface="+mn-lt"/>
                <a:ea typeface="+mn-ea"/>
                <a:cs typeface="+mn-cs"/>
              </a:rPr>
              <a:t>Use a variety of verbs, adjectives and conjunctions</a:t>
            </a:r>
          </a:p>
          <a:p>
            <a:r>
              <a:rPr lang="en-AU" sz="1200" b="0" i="0" kern="1200" dirty="0">
                <a:solidFill>
                  <a:schemeClr val="tx1"/>
                </a:solidFill>
                <a:effectLst/>
                <a:latin typeface="+mn-lt"/>
                <a:ea typeface="+mn-ea"/>
                <a:cs typeface="+mn-cs"/>
              </a:rPr>
              <a:t>Use a multi-strategy approach to spelling.</a:t>
            </a:r>
          </a:p>
          <a:p>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31DD530-7709-4431-AA44-C54B37FD5FC1}" type="slidenum">
              <a:rPr lang="en-AU" smtClean="0"/>
              <a:t>5</a:t>
            </a:fld>
            <a:endParaRPr lang="en-AU"/>
          </a:p>
        </p:txBody>
      </p:sp>
    </p:spTree>
    <p:extLst>
      <p:ext uri="{BB962C8B-B14F-4D97-AF65-F5344CB8AC3E}">
        <p14:creationId xmlns:p14="http://schemas.microsoft.com/office/powerpoint/2010/main" val="1839588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‘Persuasive texts need to make a point, or persuade the reader to agree with a particular point of view. As such, their introductions need to be clear and summarise the main message. The writer may use a title that is bold, inspiring or controversial. They must engage the reader and their emotions so that they want to keep on reading.’  </a:t>
            </a:r>
            <a:r>
              <a:rPr lang="en-AU" sz="1200" b="0" i="0" kern="1200" dirty="0" err="1">
                <a:solidFill>
                  <a:schemeClr val="tx1"/>
                </a:solidFill>
                <a:effectLst/>
                <a:latin typeface="+mn-lt"/>
                <a:ea typeface="+mn-ea"/>
                <a:cs typeface="+mn-cs"/>
              </a:rPr>
              <a:t>Merryn</a:t>
            </a:r>
            <a:r>
              <a:rPr lang="en-AU" sz="1200" b="0" i="0" kern="1200" dirty="0">
                <a:solidFill>
                  <a:schemeClr val="tx1"/>
                </a:solidFill>
                <a:effectLst/>
                <a:latin typeface="+mn-lt"/>
                <a:ea typeface="+mn-ea"/>
                <a:cs typeface="+mn-cs"/>
              </a:rPr>
              <a:t> Whitfield</a:t>
            </a:r>
          </a:p>
          <a:p>
            <a:endParaRPr lang="en-AU" sz="1200" b="1"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Work Sample</a:t>
            </a:r>
            <a:r>
              <a:rPr lang="en-AU" sz="1200" b="1" i="0" kern="1200" baseline="0" dirty="0">
                <a:solidFill>
                  <a:schemeClr val="tx1"/>
                </a:solidFill>
                <a:effectLst/>
                <a:latin typeface="+mn-lt"/>
                <a:ea typeface="+mn-ea"/>
                <a:cs typeface="+mn-cs"/>
              </a:rPr>
              <a:t> Comment Grade B</a:t>
            </a:r>
            <a:endParaRPr lang="en-AU" sz="1200" b="1" i="0" kern="1200" dirty="0">
              <a:solidFill>
                <a:schemeClr val="tx1"/>
              </a:solidFill>
              <a:effectLst/>
              <a:latin typeface="+mn-lt"/>
              <a:ea typeface="+mn-ea"/>
              <a:cs typeface="+mn-cs"/>
            </a:endParaRPr>
          </a:p>
          <a:p>
            <a:r>
              <a:rPr lang="en-AU" dirty="0"/>
              <a:t>________________ has demonstrated a high level of competence in analysing and creating visual texts. The techniques and target audience for each advertisement have been identified and appropriate terminology has been used. The advertisement concept design demonstrates a thorough understanding of emotive language, visual images and persuasive techniques to appeal to the target audience. ___________________ response demonstrates characteristics of work typically produced by a student performing at a grade B standard.</a:t>
            </a:r>
          </a:p>
          <a:p>
            <a:endParaRPr lang="en-AU" dirty="0"/>
          </a:p>
          <a:p>
            <a:pPr marL="0" marR="0" indent="0" algn="l" defTabSz="914400" rtl="0" eaLnBrk="1" fontAlgn="auto" latinLnBrk="0" hangingPunct="1">
              <a:lnSpc>
                <a:spcPct val="100000"/>
              </a:lnSpc>
              <a:spcBef>
                <a:spcPts val="0"/>
              </a:spcBef>
              <a:spcAft>
                <a:spcPts val="0"/>
              </a:spcAft>
              <a:buClrTx/>
              <a:buSzTx/>
              <a:buFontTx/>
              <a:buNone/>
              <a:tabLst/>
              <a:defRPr/>
            </a:pPr>
            <a:r>
              <a:rPr lang="en-AU" sz="1200" b="1" i="0" kern="1200" dirty="0">
                <a:solidFill>
                  <a:schemeClr val="tx1"/>
                </a:solidFill>
                <a:effectLst/>
                <a:latin typeface="+mn-lt"/>
                <a:ea typeface="+mn-ea"/>
                <a:cs typeface="+mn-cs"/>
              </a:rPr>
              <a:t>Work Sample</a:t>
            </a:r>
            <a:r>
              <a:rPr lang="en-AU" sz="1200" b="1" i="0" kern="1200" baseline="0" dirty="0">
                <a:solidFill>
                  <a:schemeClr val="tx1"/>
                </a:solidFill>
                <a:effectLst/>
                <a:latin typeface="+mn-lt"/>
                <a:ea typeface="+mn-ea"/>
                <a:cs typeface="+mn-cs"/>
              </a:rPr>
              <a:t> Comment Grade C</a:t>
            </a:r>
            <a:endParaRPr lang="en-AU" dirty="0"/>
          </a:p>
          <a:p>
            <a:r>
              <a:rPr lang="en-AU" dirty="0"/>
              <a:t>____________________ has demonstrated an adequate level of competence in analysing and creating visual texts. Some techniques in the advertisements provided have been identified and there is an awareness of the target audience but more detailed analysis would strengthen the response. _______________________ response demonstrates characteristics of work typically produced by a student performing at a grade C standard.</a:t>
            </a:r>
          </a:p>
          <a:p>
            <a:endParaRPr lang="en-AU" sz="1200" b="0" i="0" kern="1200" dirty="0">
              <a:solidFill>
                <a:schemeClr val="tx1"/>
              </a:solidFill>
              <a:effectLst/>
              <a:latin typeface="+mn-lt"/>
              <a:ea typeface="+mn-ea"/>
              <a:cs typeface="+mn-cs"/>
            </a:endParaRPr>
          </a:p>
          <a:p>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Remind students to: </a:t>
            </a:r>
          </a:p>
          <a:p>
            <a:r>
              <a:rPr lang="en-AU" sz="1200" b="0" i="0" kern="1200" dirty="0">
                <a:solidFill>
                  <a:schemeClr val="tx1"/>
                </a:solidFill>
                <a:effectLst/>
                <a:latin typeface="+mn-lt"/>
                <a:ea typeface="+mn-ea"/>
                <a:cs typeface="+mn-cs"/>
              </a:rPr>
              <a:t>*Write neatly. </a:t>
            </a:r>
          </a:p>
          <a:p>
            <a:r>
              <a:rPr lang="en-AU" sz="1200" b="0" i="0" kern="1200" dirty="0">
                <a:solidFill>
                  <a:schemeClr val="tx1"/>
                </a:solidFill>
                <a:effectLst/>
                <a:latin typeface="+mn-lt"/>
                <a:ea typeface="+mn-ea"/>
                <a:cs typeface="+mn-cs"/>
              </a:rPr>
              <a:t>* Include everything needed. Don’t leave out any steps. </a:t>
            </a:r>
          </a:p>
          <a:p>
            <a:r>
              <a:rPr lang="en-AU" sz="1200" b="0" i="0" kern="1200" dirty="0">
                <a:solidFill>
                  <a:schemeClr val="tx1"/>
                </a:solidFill>
                <a:effectLst/>
                <a:latin typeface="+mn-lt"/>
                <a:ea typeface="+mn-ea"/>
                <a:cs typeface="+mn-cs"/>
              </a:rPr>
              <a:t>*Use descriptive words. </a:t>
            </a:r>
          </a:p>
          <a:p>
            <a:r>
              <a:rPr lang="en-AU" sz="1200" b="0" i="0" kern="1200" dirty="0">
                <a:solidFill>
                  <a:schemeClr val="tx1"/>
                </a:solidFill>
                <a:effectLst/>
                <a:latin typeface="+mn-lt"/>
                <a:ea typeface="+mn-ea"/>
                <a:cs typeface="+mn-cs"/>
              </a:rPr>
              <a:t>*Pay attention to spelling and punctuation. </a:t>
            </a:r>
          </a:p>
          <a:p>
            <a:r>
              <a:rPr lang="en-AU" sz="1200" b="0" i="0" kern="1200" dirty="0">
                <a:solidFill>
                  <a:schemeClr val="tx1"/>
                </a:solidFill>
                <a:effectLst/>
                <a:latin typeface="+mn-lt"/>
                <a:ea typeface="+mn-ea"/>
                <a:cs typeface="+mn-cs"/>
              </a:rPr>
              <a:t>*Use WOW words and interesting connectors. </a:t>
            </a:r>
          </a:p>
          <a:p>
            <a:r>
              <a:rPr lang="en-AU" sz="1200" b="0" i="0" kern="1200" dirty="0">
                <a:solidFill>
                  <a:schemeClr val="tx1"/>
                </a:solidFill>
                <a:effectLst/>
                <a:latin typeface="+mn-lt"/>
                <a:ea typeface="+mn-ea"/>
                <a:cs typeface="+mn-cs"/>
              </a:rPr>
              <a:t>* Check and edit work so that it is clear to the reader </a:t>
            </a:r>
          </a:p>
          <a:p>
            <a:endParaRPr lang="en-AU" sz="1200" b="0"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Outcomes</a:t>
            </a:r>
          </a:p>
          <a:p>
            <a:r>
              <a:rPr lang="en-AU" sz="1200" b="0" i="0" kern="1200" dirty="0">
                <a:solidFill>
                  <a:schemeClr val="tx1"/>
                </a:solidFill>
                <a:effectLst/>
                <a:latin typeface="+mn-lt"/>
                <a:ea typeface="+mn-ea"/>
                <a:cs typeface="+mn-cs"/>
              </a:rPr>
              <a:t>EN3-2A composes, edits and presents well-structured and coherent texts</a:t>
            </a:r>
          </a:p>
          <a:p>
            <a:r>
              <a:rPr lang="en-AU" sz="1200" b="0" i="0" kern="1200" dirty="0">
                <a:solidFill>
                  <a:schemeClr val="tx1"/>
                </a:solidFill>
                <a:effectLst/>
                <a:latin typeface="+mn-lt"/>
                <a:ea typeface="+mn-ea"/>
                <a:cs typeface="+mn-cs"/>
              </a:rPr>
              <a:t>EN3-5B discusses how language is used to achieve a widening range of purposes for a widening range of audiences and contexts</a:t>
            </a:r>
          </a:p>
          <a:p>
            <a:r>
              <a:rPr lang="en-AU" sz="1200" b="0" i="0" kern="1200" dirty="0">
                <a:solidFill>
                  <a:schemeClr val="tx1"/>
                </a:solidFill>
                <a:effectLst/>
                <a:latin typeface="+mn-lt"/>
                <a:ea typeface="+mn-ea"/>
                <a:cs typeface="+mn-cs"/>
              </a:rPr>
              <a:t>EN3-4A draws on appropriate strategies to accurately spell familiar and unfamiliar words when composing texts </a:t>
            </a:r>
          </a:p>
          <a:p>
            <a:r>
              <a:rPr lang="en-AU" sz="1200" b="0" i="0" kern="1200" dirty="0">
                <a:solidFill>
                  <a:schemeClr val="tx1"/>
                </a:solidFill>
                <a:effectLst/>
                <a:latin typeface="+mn-lt"/>
                <a:ea typeface="+mn-ea"/>
                <a:cs typeface="+mn-cs"/>
              </a:rPr>
              <a:t>EN3-6B uses knowledge of sentence structure, grammar, punctuation and vocabulary to respond to and compose clear and cohesive texts in different media and technologies</a:t>
            </a:r>
          </a:p>
          <a:p>
            <a:r>
              <a:rPr lang="en-AU" sz="1200" b="0" i="0" kern="1200" dirty="0">
                <a:solidFill>
                  <a:schemeClr val="tx1"/>
                </a:solidFill>
                <a:effectLst/>
                <a:latin typeface="+mn-lt"/>
                <a:ea typeface="+mn-ea"/>
                <a:cs typeface="+mn-cs"/>
              </a:rPr>
              <a:t>EN3-7C thinks imaginatively, creatively, interpretively and critically about information and ideas and identifies connections between texts when responding to and composing texts</a:t>
            </a:r>
          </a:p>
          <a:p>
            <a:r>
              <a:rPr lang="en-AU" sz="1200" b="0" i="0" kern="1200" dirty="0">
                <a:solidFill>
                  <a:schemeClr val="tx1"/>
                </a:solidFill>
                <a:effectLst/>
                <a:latin typeface="+mn-lt"/>
                <a:ea typeface="+mn-ea"/>
                <a:cs typeface="+mn-cs"/>
              </a:rPr>
              <a:t>EN3-1A communicates effectively for a variety of audiences and purposes using increasingly challenging topics, ideas, issues and language forms and features</a:t>
            </a:r>
          </a:p>
          <a:p>
            <a:r>
              <a:rPr lang="en-AU" sz="1200" b="0" i="0" kern="1200" dirty="0">
                <a:solidFill>
                  <a:schemeClr val="tx1"/>
                </a:solidFill>
                <a:effectLst/>
                <a:latin typeface="+mn-lt"/>
                <a:ea typeface="+mn-ea"/>
                <a:cs typeface="+mn-cs"/>
              </a:rPr>
              <a:t>            -plan, rehearse and deliver presentations, selecting and sequencing appropriate content and multimodal elements for defined audiences and purposes, making appropriate choices for modality and emphasis (ACELY1700, ACELY1710)</a:t>
            </a:r>
          </a:p>
          <a:p>
            <a:endParaRPr lang="en-AU" sz="1200" b="0"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Criteria for assessing learning</a:t>
            </a:r>
          </a:p>
          <a:p>
            <a:r>
              <a:rPr lang="en-AU" sz="1200" b="0" i="0" kern="1200" dirty="0">
                <a:solidFill>
                  <a:schemeClr val="tx1"/>
                </a:solidFill>
                <a:effectLst/>
                <a:latin typeface="+mn-lt"/>
                <a:ea typeface="+mn-ea"/>
                <a:cs typeface="+mn-cs"/>
              </a:rPr>
              <a:t>(These criteria would normally be communicated to students with the activity.)</a:t>
            </a:r>
            <a:br>
              <a:rPr lang="en-AU" sz="1200" b="0" i="0" kern="1200" dirty="0">
                <a:solidFill>
                  <a:schemeClr val="tx1"/>
                </a:solidFill>
                <a:effectLst/>
                <a:latin typeface="+mn-lt"/>
                <a:ea typeface="+mn-ea"/>
                <a:cs typeface="+mn-cs"/>
              </a:rPr>
            </a:br>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Students will be assessed on their ability to:</a:t>
            </a:r>
          </a:p>
          <a:p>
            <a:r>
              <a:rPr lang="en-AU" sz="1200" b="0" i="0" kern="1200" dirty="0">
                <a:solidFill>
                  <a:schemeClr val="tx1"/>
                </a:solidFill>
                <a:effectLst/>
                <a:latin typeface="+mn-lt"/>
                <a:ea typeface="+mn-ea"/>
                <a:cs typeface="+mn-cs"/>
              </a:rPr>
              <a:t>Plan, draft , edit and write a persuasive text and storyboard a film</a:t>
            </a:r>
          </a:p>
          <a:p>
            <a:r>
              <a:rPr lang="en-AU" sz="1200" b="0" i="0" kern="1200">
                <a:solidFill>
                  <a:schemeClr val="tx1"/>
                </a:solidFill>
                <a:effectLst/>
                <a:latin typeface="+mn-lt"/>
                <a:ea typeface="+mn-ea"/>
                <a:cs typeface="+mn-cs"/>
              </a:rPr>
              <a:t>Demonstrate </a:t>
            </a:r>
            <a:r>
              <a:rPr lang="en-AU" sz="1200" b="0" i="0" kern="1200" dirty="0">
                <a:solidFill>
                  <a:schemeClr val="tx1"/>
                </a:solidFill>
                <a:effectLst/>
                <a:latin typeface="+mn-lt"/>
                <a:ea typeface="+mn-ea"/>
                <a:cs typeface="+mn-cs"/>
              </a:rPr>
              <a:t>an understanding of characters and plot in a literary text</a:t>
            </a:r>
          </a:p>
          <a:p>
            <a:r>
              <a:rPr lang="en-AU" sz="1200" b="0" i="0" kern="1200" dirty="0">
                <a:solidFill>
                  <a:schemeClr val="tx1"/>
                </a:solidFill>
                <a:effectLst/>
                <a:latin typeface="+mn-lt"/>
                <a:ea typeface="+mn-ea"/>
                <a:cs typeface="+mn-cs"/>
              </a:rPr>
              <a:t>Use written language features and conventions appropriate to this text</a:t>
            </a:r>
          </a:p>
          <a:p>
            <a:r>
              <a:rPr lang="en-AU" sz="1200" b="0" i="0" kern="1200" dirty="0">
                <a:solidFill>
                  <a:schemeClr val="tx1"/>
                </a:solidFill>
                <a:effectLst/>
                <a:latin typeface="+mn-lt"/>
                <a:ea typeface="+mn-ea"/>
                <a:cs typeface="+mn-cs"/>
              </a:rPr>
              <a:t>Use detail to help a reader imagine what is being described</a:t>
            </a:r>
          </a:p>
          <a:p>
            <a:r>
              <a:rPr lang="en-AU" sz="1200" b="0" i="0" kern="1200" dirty="0">
                <a:solidFill>
                  <a:schemeClr val="tx1"/>
                </a:solidFill>
                <a:effectLst/>
                <a:latin typeface="+mn-lt"/>
                <a:ea typeface="+mn-ea"/>
                <a:cs typeface="+mn-cs"/>
              </a:rPr>
              <a:t>Use a range of adjectives to describe an image</a:t>
            </a:r>
          </a:p>
          <a:p>
            <a:r>
              <a:rPr lang="en-AU" sz="1200" b="0" i="0" kern="1200" dirty="0">
                <a:solidFill>
                  <a:schemeClr val="tx1"/>
                </a:solidFill>
                <a:effectLst/>
                <a:latin typeface="+mn-lt"/>
                <a:ea typeface="+mn-ea"/>
                <a:cs typeface="+mn-cs"/>
              </a:rPr>
              <a:t>Use a variety of verbs, adjectives and conjunctions</a:t>
            </a:r>
          </a:p>
          <a:p>
            <a:r>
              <a:rPr lang="en-AU" sz="1200" b="0" i="0" kern="1200" dirty="0">
                <a:solidFill>
                  <a:schemeClr val="tx1"/>
                </a:solidFill>
                <a:effectLst/>
                <a:latin typeface="+mn-lt"/>
                <a:ea typeface="+mn-ea"/>
                <a:cs typeface="+mn-cs"/>
              </a:rPr>
              <a:t>Use a multi-strategy approach to spelling.</a:t>
            </a:r>
          </a:p>
          <a:p>
            <a:endParaRPr lang="en-AU" sz="1200" b="0" i="0" kern="1200" dirty="0">
              <a:solidFill>
                <a:schemeClr val="tx1"/>
              </a:solidFill>
              <a:effectLst/>
              <a:latin typeface="+mn-lt"/>
              <a:ea typeface="+mn-ea"/>
              <a:cs typeface="+mn-cs"/>
            </a:endParaRPr>
          </a:p>
          <a:p>
            <a:endParaRPr lang="en-AU"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B25BDC-A5DF-455A-A3B2-36C8909B9FA3}" type="slidenum">
              <a:rPr lang="en-AU" smtClean="0"/>
              <a:t>6</a:t>
            </a:fld>
            <a:endParaRPr lang="en-AU"/>
          </a:p>
        </p:txBody>
      </p:sp>
    </p:spTree>
    <p:extLst>
      <p:ext uri="{BB962C8B-B14F-4D97-AF65-F5344CB8AC3E}">
        <p14:creationId xmlns:p14="http://schemas.microsoft.com/office/powerpoint/2010/main" val="2223897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baseline="0" dirty="0">
                <a:solidFill>
                  <a:schemeClr val="tx1"/>
                </a:solidFill>
                <a:latin typeface="+mn-lt"/>
                <a:ea typeface="+mn-ea"/>
                <a:cs typeface="+mn-cs"/>
              </a:rPr>
              <a:t>Work Sample Comment Grade B</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latin typeface="+mn-lt"/>
                <a:ea typeface="+mn-ea"/>
                <a:cs typeface="+mn-cs"/>
              </a:rPr>
              <a:t>________________  has demonstrated a thorough knowledge and understanding of the content in a well-organised, creative</a:t>
            </a:r>
            <a:r>
              <a:rPr lang="en-AU" sz="1200" b="0" i="0" kern="1200" baseline="0" dirty="0">
                <a:solidFill>
                  <a:schemeClr val="tx1"/>
                </a:solidFill>
                <a:effectLst/>
                <a:latin typeface="+mn-lt"/>
                <a:ea typeface="+mn-ea"/>
                <a:cs typeface="+mn-cs"/>
              </a:rPr>
              <a:t> </a:t>
            </a:r>
            <a:r>
              <a:rPr lang="en-AU" sz="1200" b="0" i="0" kern="1200" dirty="0">
                <a:solidFill>
                  <a:schemeClr val="tx1"/>
                </a:solidFill>
                <a:effectLst/>
                <a:latin typeface="+mn-lt"/>
                <a:ea typeface="+mn-ea"/>
                <a:cs typeface="+mn-cs"/>
              </a:rPr>
              <a:t>description. There is evidence of a variety of sentence structures, with appropriate paragraphing and effective use</a:t>
            </a:r>
            <a:r>
              <a:rPr lang="en-AU" sz="1200" b="0" i="0" kern="1200" baseline="0" dirty="0">
                <a:solidFill>
                  <a:schemeClr val="tx1"/>
                </a:solidFill>
                <a:effectLst/>
                <a:latin typeface="+mn-lt"/>
                <a:ea typeface="+mn-ea"/>
                <a:cs typeface="+mn-cs"/>
              </a:rPr>
              <a:t> </a:t>
            </a:r>
            <a:r>
              <a:rPr lang="en-AU" sz="1200" b="0" i="0" kern="1200" dirty="0">
                <a:solidFill>
                  <a:schemeClr val="tx1"/>
                </a:solidFill>
                <a:effectLst/>
                <a:latin typeface="+mn-lt"/>
                <a:ea typeface="+mn-ea"/>
                <a:cs typeface="+mn-cs"/>
              </a:rPr>
              <a:t>of imagery including simile and metaphor. There is excellent use of descriptive language including sophisticated</a:t>
            </a:r>
            <a:r>
              <a:rPr lang="en-AU" sz="1200" b="0" i="0" kern="1200" baseline="0" dirty="0">
                <a:solidFill>
                  <a:schemeClr val="tx1"/>
                </a:solidFill>
                <a:effectLst/>
                <a:latin typeface="+mn-lt"/>
                <a:ea typeface="+mn-ea"/>
                <a:cs typeface="+mn-cs"/>
              </a:rPr>
              <a:t> </a:t>
            </a:r>
            <a:r>
              <a:rPr lang="en-AU" sz="1200" b="0" i="0" kern="1200" dirty="0">
                <a:solidFill>
                  <a:schemeClr val="tx1"/>
                </a:solidFill>
                <a:effectLst/>
                <a:latin typeface="+mn-lt"/>
                <a:ea typeface="+mn-ea"/>
                <a:cs typeface="+mn-cs"/>
              </a:rPr>
              <a:t>noun groupings. __________________ needs to further develop editing skills in order to identify minor grammatical errors.</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latin typeface="+mn-lt"/>
                <a:ea typeface="+mn-ea"/>
                <a:cs typeface="+mn-cs"/>
              </a:rPr>
              <a:t>________________________ response demonstrates characteristics of work typically produced by a student performing at a grade B</a:t>
            </a:r>
            <a:r>
              <a:rPr lang="en-AU" sz="1200" b="0" i="0" kern="1200" baseline="0" dirty="0">
                <a:solidFill>
                  <a:schemeClr val="tx1"/>
                </a:solidFill>
                <a:effectLst/>
                <a:latin typeface="+mn-lt"/>
                <a:ea typeface="+mn-ea"/>
                <a:cs typeface="+mn-cs"/>
              </a:rPr>
              <a:t> </a:t>
            </a:r>
            <a:r>
              <a:rPr lang="en-AU" sz="1200" b="0" i="0" kern="1200" dirty="0">
                <a:solidFill>
                  <a:schemeClr val="tx1"/>
                </a:solidFill>
                <a:effectLst/>
                <a:latin typeface="+mn-lt"/>
                <a:ea typeface="+mn-ea"/>
                <a:cs typeface="+mn-cs"/>
              </a:rPr>
              <a:t>standard.</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baseline="0" dirty="0">
                <a:solidFill>
                  <a:schemeClr val="tx1"/>
                </a:solidFill>
                <a:latin typeface="+mn-lt"/>
                <a:ea typeface="+mn-ea"/>
                <a:cs typeface="+mn-cs"/>
              </a:rPr>
              <a:t>Work Sample Comment Grade C</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t>______________ has demonstrated sound knowledge and understanding of the structure and features of a literary description. Detail has been included to help the reader imagine what is being described. _____________ has attempted to use metaphors and imagery, and a variety of strategies has been used to spell common words accurately. _________________ response demonstrates characteristics of work typically produced by a student performing at a grade C standard.</a:t>
            </a:r>
            <a:endParaRPr lang="en-AU"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1" i="0" kern="1200" dirty="0">
                <a:solidFill>
                  <a:schemeClr val="tx1"/>
                </a:solidFill>
                <a:effectLst/>
                <a:latin typeface="+mn-lt"/>
                <a:ea typeface="+mn-ea"/>
                <a:cs typeface="+mn-cs"/>
              </a:rPr>
              <a:t>Description of activity</a:t>
            </a:r>
          </a:p>
          <a:p>
            <a:r>
              <a:rPr lang="en-AU" sz="1200" b="0" i="0" kern="1200" dirty="0">
                <a:solidFill>
                  <a:schemeClr val="tx1"/>
                </a:solidFill>
                <a:effectLst/>
                <a:latin typeface="+mn-lt"/>
                <a:ea typeface="+mn-ea"/>
                <a:cs typeface="+mn-cs"/>
              </a:rPr>
              <a:t>Students plan, draft and compose an imaginative text.  They focus on using language features to create a strong sense of place, character and/or atmosphere.</a:t>
            </a:r>
            <a:endParaRPr lang="en-AU" dirty="0"/>
          </a:p>
          <a:p>
            <a:endParaRPr lang="en-AU" dirty="0"/>
          </a:p>
          <a:p>
            <a:r>
              <a:rPr lang="en-AU" b="1" dirty="0"/>
              <a:t>At Stage 3 students:</a:t>
            </a:r>
          </a:p>
          <a:p>
            <a:r>
              <a:rPr lang="en-AU" dirty="0"/>
              <a:t>They create a variety of sequenced texts for different purposes and audiences. When writing, they demonstrate understanding of grammar, select specific vocabulary and use accurate spelling and punctuation, editing their work to provide structure and meaning. </a:t>
            </a:r>
          </a:p>
          <a:p>
            <a:endParaRPr lang="en-AU" dirty="0"/>
          </a:p>
          <a:p>
            <a:r>
              <a:rPr lang="en-AU" dirty="0"/>
              <a:t>*Use complex and technical language</a:t>
            </a:r>
          </a:p>
          <a:p>
            <a:r>
              <a:rPr lang="en-AU" dirty="0"/>
              <a:t>*Include simple and complex sentences</a:t>
            </a:r>
          </a:p>
          <a:p>
            <a:r>
              <a:rPr lang="en-AU" dirty="0"/>
              <a:t>*Include  visual aids to complement text, e.g. diagrams, charts</a:t>
            </a:r>
          </a:p>
          <a:p>
            <a:r>
              <a:rPr lang="en-AU" dirty="0"/>
              <a:t>*Include  annotated sketches and drawings using scale to indicate size</a:t>
            </a:r>
          </a:p>
          <a:p>
            <a:r>
              <a:rPr lang="en-AU" dirty="0"/>
              <a:t>*Make reference to variables</a:t>
            </a:r>
          </a:p>
          <a:p>
            <a:r>
              <a:rPr lang="en-AU" dirty="0"/>
              <a:t>*Identify form of recording data</a:t>
            </a:r>
          </a:p>
          <a:p>
            <a:r>
              <a:rPr lang="en-AU" dirty="0"/>
              <a:t>*Identify selection of tools for success and efficiency.</a:t>
            </a:r>
          </a:p>
          <a:p>
            <a:endParaRPr lang="en-AU" dirty="0"/>
          </a:p>
          <a:p>
            <a:r>
              <a:rPr lang="en-AU" b="1" dirty="0"/>
              <a:t>Imaginative Text</a:t>
            </a:r>
          </a:p>
          <a:p>
            <a:r>
              <a:rPr lang="en-AU" dirty="0"/>
              <a:t>Creates an imaginative text using appropriate text structure, e.g. in a narrative, orients the reader, includes a complication and a resolution</a:t>
            </a:r>
          </a:p>
          <a:p>
            <a:r>
              <a:rPr lang="en-AU" dirty="0"/>
              <a:t>Uses simple vocabulary and some appropriately selected descriptive and topic-specific words</a:t>
            </a:r>
          </a:p>
          <a:p>
            <a:r>
              <a:rPr lang="en-AU" dirty="0"/>
              <a:t>Spells most common words correctly</a:t>
            </a:r>
          </a:p>
          <a:p>
            <a:r>
              <a:rPr lang="en-AU" dirty="0"/>
              <a:t>Uses simple, compound and complex sentences to extend ideas</a:t>
            </a:r>
          </a:p>
          <a:p>
            <a:r>
              <a:rPr lang="en-AU" dirty="0"/>
              <a:t>Employs editing strategies</a:t>
            </a:r>
          </a:p>
          <a:p>
            <a:r>
              <a:rPr lang="en-AU" dirty="0"/>
              <a:t>Correctly uses familiar punctuation. </a:t>
            </a:r>
          </a:p>
          <a:p>
            <a:endParaRPr lang="en-AU" dirty="0"/>
          </a:p>
          <a:p>
            <a:pPr fontAlgn="t"/>
            <a:r>
              <a:rPr lang="en-AU" sz="1200" b="1" i="0" kern="1200" dirty="0">
                <a:solidFill>
                  <a:schemeClr val="tx1"/>
                </a:solidFill>
                <a:effectLst/>
                <a:latin typeface="+mn-lt"/>
                <a:ea typeface="+mn-ea"/>
                <a:cs typeface="+mn-cs"/>
              </a:rPr>
              <a:t>Outcomes</a:t>
            </a:r>
          </a:p>
          <a:p>
            <a:r>
              <a:rPr lang="en-AU" sz="1200" b="0" i="0" kern="1200" dirty="0">
                <a:solidFill>
                  <a:schemeClr val="tx1"/>
                </a:solidFill>
                <a:effectLst/>
                <a:latin typeface="+mn-lt"/>
                <a:ea typeface="+mn-ea"/>
                <a:cs typeface="+mn-cs"/>
              </a:rPr>
              <a:t>EN3-2A composes, edits and presents well-structured and coherent texts</a:t>
            </a:r>
          </a:p>
          <a:p>
            <a:r>
              <a:rPr lang="en-AU" sz="1200" b="0" i="0" kern="1200" dirty="0">
                <a:solidFill>
                  <a:schemeClr val="tx1"/>
                </a:solidFill>
                <a:effectLst/>
                <a:latin typeface="+mn-lt"/>
                <a:ea typeface="+mn-ea"/>
                <a:cs typeface="+mn-cs"/>
              </a:rPr>
              <a:t>EN3-5B discusses how language is used to achieve a widening range of purposes for a widening range of audiences and contexts</a:t>
            </a:r>
          </a:p>
          <a:p>
            <a:r>
              <a:rPr lang="en-AU" sz="1200" b="0" i="0" kern="1200" dirty="0">
                <a:solidFill>
                  <a:schemeClr val="tx1"/>
                </a:solidFill>
                <a:effectLst/>
                <a:latin typeface="+mn-lt"/>
                <a:ea typeface="+mn-ea"/>
                <a:cs typeface="+mn-cs"/>
              </a:rPr>
              <a:t>EN3-4A draws on appropriate strategies to accurately spell familiar and unfamiliar words when composing texts</a:t>
            </a:r>
          </a:p>
          <a:p>
            <a:r>
              <a:rPr lang="en-AU" sz="1200" b="0" i="0" kern="1200" dirty="0">
                <a:solidFill>
                  <a:schemeClr val="tx1"/>
                </a:solidFill>
                <a:effectLst/>
                <a:latin typeface="+mn-lt"/>
                <a:ea typeface="+mn-ea"/>
                <a:cs typeface="+mn-cs"/>
              </a:rPr>
              <a:t>EN3-6B uses knowledge of sentence structure, grammar, punctuation and vocabulary to respond to and compose clear and cohesive texts in different media and technologies</a:t>
            </a:r>
          </a:p>
          <a:p>
            <a:r>
              <a:rPr lang="en-AU" sz="1200" b="0" i="0" kern="1200" dirty="0">
                <a:solidFill>
                  <a:schemeClr val="tx1"/>
                </a:solidFill>
                <a:effectLst/>
                <a:latin typeface="+mn-lt"/>
                <a:ea typeface="+mn-ea"/>
                <a:cs typeface="+mn-cs"/>
              </a:rPr>
              <a:t> </a:t>
            </a:r>
          </a:p>
          <a:p>
            <a:pPr fontAlgn="t"/>
            <a:r>
              <a:rPr lang="en-AU" sz="1200" b="1" i="0" kern="1200" dirty="0">
                <a:solidFill>
                  <a:schemeClr val="tx1"/>
                </a:solidFill>
                <a:effectLst/>
                <a:latin typeface="+mn-lt"/>
                <a:ea typeface="+mn-ea"/>
                <a:cs typeface="+mn-cs"/>
              </a:rPr>
              <a:t>Criteria for assessing learning</a:t>
            </a:r>
          </a:p>
          <a:p>
            <a:r>
              <a:rPr lang="en-AU" sz="1200" b="0" i="0" kern="1200" dirty="0">
                <a:solidFill>
                  <a:schemeClr val="tx1"/>
                </a:solidFill>
                <a:effectLst/>
                <a:latin typeface="+mn-lt"/>
                <a:ea typeface="+mn-ea"/>
                <a:cs typeface="+mn-cs"/>
              </a:rPr>
              <a:t>(These criteria would normally be communicated to students with the activity.)</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Students will be assessed on their ability to:</a:t>
            </a:r>
          </a:p>
          <a:p>
            <a:r>
              <a:rPr lang="en-AU" sz="1200" b="0" i="0" kern="1200" dirty="0">
                <a:solidFill>
                  <a:schemeClr val="tx1"/>
                </a:solidFill>
                <a:effectLst/>
                <a:latin typeface="+mn-lt"/>
                <a:ea typeface="+mn-ea"/>
                <a:cs typeface="+mn-cs"/>
              </a:rPr>
              <a:t>plan, draft and write literary description</a:t>
            </a:r>
          </a:p>
          <a:p>
            <a:r>
              <a:rPr lang="en-AU" sz="1200" b="0" i="0" kern="1200" dirty="0">
                <a:solidFill>
                  <a:schemeClr val="tx1"/>
                </a:solidFill>
                <a:effectLst/>
                <a:latin typeface="+mn-lt"/>
                <a:ea typeface="+mn-ea"/>
                <a:cs typeface="+mn-cs"/>
              </a:rPr>
              <a:t>use detail to help a reader imagine what is being described</a:t>
            </a:r>
          </a:p>
          <a:p>
            <a:r>
              <a:rPr lang="en-AU" sz="1200" b="0" i="0" kern="1200" dirty="0">
                <a:solidFill>
                  <a:schemeClr val="tx1"/>
                </a:solidFill>
                <a:effectLst/>
                <a:latin typeface="+mn-lt"/>
                <a:ea typeface="+mn-ea"/>
                <a:cs typeface="+mn-cs"/>
              </a:rPr>
              <a:t>use a range of adjectives to describe an image</a:t>
            </a:r>
          </a:p>
          <a:p>
            <a:r>
              <a:rPr lang="en-AU" sz="1200" b="0" i="0" kern="1200" dirty="0">
                <a:solidFill>
                  <a:schemeClr val="tx1"/>
                </a:solidFill>
                <a:effectLst/>
                <a:latin typeface="+mn-lt"/>
                <a:ea typeface="+mn-ea"/>
                <a:cs typeface="+mn-cs"/>
              </a:rPr>
              <a:t>consistently make informed attempts at spelling using a multi-strategy approach.</a:t>
            </a:r>
          </a:p>
          <a:p>
            <a:endParaRPr lang="en-AU" dirty="0"/>
          </a:p>
          <a:p>
            <a:endParaRPr lang="en-AU" dirty="0"/>
          </a:p>
        </p:txBody>
      </p:sp>
      <p:sp>
        <p:nvSpPr>
          <p:cNvPr id="4" name="Slide Number Placeholder 3"/>
          <p:cNvSpPr>
            <a:spLocks noGrp="1"/>
          </p:cNvSpPr>
          <p:nvPr>
            <p:ph type="sldNum" sz="quarter" idx="10"/>
          </p:nvPr>
        </p:nvSpPr>
        <p:spPr/>
        <p:txBody>
          <a:bodyPr/>
          <a:lstStyle/>
          <a:p>
            <a:fld id="{FAB6901E-2775-40D4-828D-46E946763E4D}" type="slidenum">
              <a:rPr lang="en-AU" smtClean="0"/>
              <a:t>7</a:t>
            </a:fld>
            <a:endParaRPr lang="en-AU"/>
          </a:p>
        </p:txBody>
      </p:sp>
    </p:spTree>
    <p:extLst>
      <p:ext uri="{BB962C8B-B14F-4D97-AF65-F5344CB8AC3E}">
        <p14:creationId xmlns:p14="http://schemas.microsoft.com/office/powerpoint/2010/main" val="651778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dirty="0">
                <a:solidFill>
                  <a:schemeClr val="tx1"/>
                </a:solidFill>
                <a:latin typeface="+mn-lt"/>
                <a:ea typeface="+mn-ea"/>
                <a:cs typeface="+mn-cs"/>
              </a:rPr>
              <a:t>Work Sample Comment Grade B</a:t>
            </a:r>
          </a:p>
          <a:p>
            <a:r>
              <a:rPr lang="en-AU" sz="1200" b="0" i="0" u="none" strike="noStrike" kern="1200" baseline="0" dirty="0">
                <a:solidFill>
                  <a:schemeClr val="tx1"/>
                </a:solidFill>
                <a:latin typeface="+mn-lt"/>
                <a:ea typeface="+mn-ea"/>
                <a:cs typeface="+mn-cs"/>
              </a:rPr>
              <a:t>_______________ has demonstrated thorough knowledge and understanding of the structure and features of a narrative. An interesting storyline with good sequencing of events and an engaging complication has been used. Humour has been included and the language is descriptive. To improve ____________________ could include more complex sentences.   ______________________ response demonstrates characteristics of work typically produced by a student performing at a grade B Standard.</a:t>
            </a:r>
          </a:p>
          <a:p>
            <a:endParaRPr lang="en-AU"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baseline="0" dirty="0">
                <a:solidFill>
                  <a:schemeClr val="tx1"/>
                </a:solidFill>
                <a:latin typeface="+mn-lt"/>
                <a:ea typeface="+mn-ea"/>
                <a:cs typeface="+mn-cs"/>
              </a:rPr>
              <a:t>Work Sample Comment Grade C</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_____________ has demonstrated sound knowledge and understanding of the structure and features of a narrative. There is an orientation and a complication but the resolution is more of a conclusion than a means of addressing the issues faced. Some creativity is evident but there is minimal use of descriptive language and no character development. Direct speech has been used appropriately and there is some use of repetition for dramatic effect but some words have been</a:t>
            </a:r>
          </a:p>
          <a:p>
            <a:r>
              <a:rPr lang="en-AU" sz="1200" b="0" i="0" u="none" strike="noStrike" kern="1200" baseline="0" dirty="0">
                <a:solidFill>
                  <a:schemeClr val="tx1"/>
                </a:solidFill>
                <a:latin typeface="+mn-lt"/>
                <a:ea typeface="+mn-ea"/>
                <a:cs typeface="+mn-cs"/>
              </a:rPr>
              <a:t>overused. To improve, _____________  could include figurative language and develop a stronger resolution. ______________ response demonstrates characteristics of work typically produced by a student performing at a grade C</a:t>
            </a:r>
          </a:p>
          <a:p>
            <a:r>
              <a:rPr lang="en-AU" sz="1200" b="0" i="0" u="none" strike="noStrike" kern="1200" baseline="0" dirty="0">
                <a:solidFill>
                  <a:schemeClr val="tx1"/>
                </a:solidFill>
                <a:latin typeface="+mn-lt"/>
                <a:ea typeface="+mn-ea"/>
                <a:cs typeface="+mn-cs"/>
              </a:rPr>
              <a:t>Standard</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At Stage 3 students:</a:t>
            </a:r>
          </a:p>
          <a:p>
            <a:r>
              <a:rPr lang="en-AU" sz="1200" b="0" i="0" u="none" strike="noStrike" kern="1200" baseline="0" dirty="0">
                <a:solidFill>
                  <a:schemeClr val="tx1"/>
                </a:solidFill>
                <a:latin typeface="+mn-lt"/>
                <a:ea typeface="+mn-ea"/>
                <a:cs typeface="+mn-cs"/>
              </a:rPr>
              <a:t>They create a variety of sequenced texts for different purposes and audiences. When writing, they demonstrate understanding of grammar, select specific vocabulary and use accurate spelling and punctuation, editing their work to provide structure and meaning.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*Use complex and technical language</a:t>
            </a:r>
          </a:p>
          <a:p>
            <a:r>
              <a:rPr lang="en-AU" sz="1200" b="0" i="0" u="none" strike="noStrike" kern="1200" baseline="0" dirty="0">
                <a:solidFill>
                  <a:schemeClr val="tx1"/>
                </a:solidFill>
                <a:latin typeface="+mn-lt"/>
                <a:ea typeface="+mn-ea"/>
                <a:cs typeface="+mn-cs"/>
              </a:rPr>
              <a:t>*Include simple and complex sentences</a:t>
            </a:r>
          </a:p>
          <a:p>
            <a:r>
              <a:rPr lang="en-AU" sz="1200" b="0" i="0" u="none" strike="noStrike" kern="1200" baseline="0" dirty="0">
                <a:solidFill>
                  <a:schemeClr val="tx1"/>
                </a:solidFill>
                <a:latin typeface="+mn-lt"/>
                <a:ea typeface="+mn-ea"/>
                <a:cs typeface="+mn-cs"/>
              </a:rPr>
              <a:t>*Include  visual aids to complement text, e.g. diagrams, charts</a:t>
            </a:r>
          </a:p>
          <a:p>
            <a:r>
              <a:rPr lang="en-AU" sz="1200" b="0" i="0" u="none" strike="noStrike" kern="1200" baseline="0" dirty="0">
                <a:solidFill>
                  <a:schemeClr val="tx1"/>
                </a:solidFill>
                <a:latin typeface="+mn-lt"/>
                <a:ea typeface="+mn-ea"/>
                <a:cs typeface="+mn-cs"/>
              </a:rPr>
              <a:t>*Include  annotated sketches and drawings using scale to indicate size</a:t>
            </a:r>
          </a:p>
          <a:p>
            <a:r>
              <a:rPr lang="en-AU" sz="1200" b="0" i="0" u="none" strike="noStrike" kern="1200" baseline="0" dirty="0">
                <a:solidFill>
                  <a:schemeClr val="tx1"/>
                </a:solidFill>
                <a:latin typeface="+mn-lt"/>
                <a:ea typeface="+mn-ea"/>
                <a:cs typeface="+mn-cs"/>
              </a:rPr>
              <a:t>*Make reference to variables</a:t>
            </a:r>
          </a:p>
          <a:p>
            <a:r>
              <a:rPr lang="en-AU" sz="1200" b="0" i="0" u="none" strike="noStrike" kern="1200" baseline="0" dirty="0">
                <a:solidFill>
                  <a:schemeClr val="tx1"/>
                </a:solidFill>
                <a:latin typeface="+mn-lt"/>
                <a:ea typeface="+mn-ea"/>
                <a:cs typeface="+mn-cs"/>
              </a:rPr>
              <a:t>*Identify form of recording data</a:t>
            </a:r>
          </a:p>
          <a:p>
            <a:r>
              <a:rPr lang="en-AU" sz="1200" b="0" i="0" u="none" strike="noStrike" kern="1200" baseline="0" dirty="0">
                <a:solidFill>
                  <a:schemeClr val="tx1"/>
                </a:solidFill>
                <a:latin typeface="+mn-lt"/>
                <a:ea typeface="+mn-ea"/>
                <a:cs typeface="+mn-cs"/>
              </a:rPr>
              <a:t>*Identify selection of tools for success and efficiency.</a:t>
            </a:r>
          </a:p>
          <a:p>
            <a:pPr fontAlgn="t"/>
            <a:endParaRPr lang="en-AU" sz="1200" b="1" i="0" kern="1200" dirty="0">
              <a:solidFill>
                <a:schemeClr val="tx1"/>
              </a:solidFill>
              <a:effectLst/>
              <a:latin typeface="+mn-lt"/>
              <a:ea typeface="+mn-ea"/>
              <a:cs typeface="+mn-cs"/>
            </a:endParaRPr>
          </a:p>
          <a:p>
            <a:pPr fontAlgn="t"/>
            <a:r>
              <a:rPr lang="en-AU" sz="1200" b="1" i="0" kern="1200" dirty="0">
                <a:solidFill>
                  <a:schemeClr val="tx1"/>
                </a:solidFill>
                <a:effectLst/>
                <a:latin typeface="+mn-lt"/>
                <a:ea typeface="+mn-ea"/>
                <a:cs typeface="+mn-cs"/>
              </a:rPr>
              <a:t>Description of activity</a:t>
            </a:r>
          </a:p>
          <a:p>
            <a:r>
              <a:rPr lang="en-AU" sz="1200" b="0" i="0" kern="1200" dirty="0">
                <a:solidFill>
                  <a:schemeClr val="tx1"/>
                </a:solidFill>
                <a:effectLst/>
                <a:latin typeface="+mn-lt"/>
                <a:ea typeface="+mn-ea"/>
                <a:cs typeface="+mn-cs"/>
              </a:rPr>
              <a:t>Students plan, draft and write a narrative using visual stimulus as a starting point.</a:t>
            </a:r>
          </a:p>
          <a:p>
            <a:endParaRPr lang="en-AU" sz="1200" b="0"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Imaginative Text</a:t>
            </a:r>
          </a:p>
          <a:p>
            <a:r>
              <a:rPr lang="en-AU" sz="1200" b="0" i="0" u="none" strike="noStrike" kern="1200" baseline="0" dirty="0">
                <a:solidFill>
                  <a:schemeClr val="tx1"/>
                </a:solidFill>
                <a:latin typeface="+mn-lt"/>
                <a:ea typeface="+mn-ea"/>
                <a:cs typeface="+mn-cs"/>
              </a:rPr>
              <a:t>Creates an imaginative text using appropriate text structure, e.g. in a narrative, orients the reader, includes a complication and a resolution</a:t>
            </a:r>
          </a:p>
          <a:p>
            <a:r>
              <a:rPr lang="en-AU" sz="1200" b="0" i="0" u="none" strike="noStrike" kern="1200" baseline="0" dirty="0">
                <a:solidFill>
                  <a:schemeClr val="tx1"/>
                </a:solidFill>
                <a:latin typeface="+mn-lt"/>
                <a:ea typeface="+mn-ea"/>
                <a:cs typeface="+mn-cs"/>
              </a:rPr>
              <a:t>Uses simple vocabulary and some appropriately selected descriptive and topic-specific words</a:t>
            </a:r>
          </a:p>
          <a:p>
            <a:r>
              <a:rPr lang="en-AU" sz="1200" b="0" i="0" u="none" strike="noStrike" kern="1200" baseline="0" dirty="0">
                <a:solidFill>
                  <a:schemeClr val="tx1"/>
                </a:solidFill>
                <a:latin typeface="+mn-lt"/>
                <a:ea typeface="+mn-ea"/>
                <a:cs typeface="+mn-cs"/>
              </a:rPr>
              <a:t>Spells most common words correctly</a:t>
            </a:r>
          </a:p>
          <a:p>
            <a:r>
              <a:rPr lang="en-AU" sz="1200" b="0" i="0" u="none" strike="noStrike" kern="1200" baseline="0" dirty="0">
                <a:solidFill>
                  <a:schemeClr val="tx1"/>
                </a:solidFill>
                <a:latin typeface="+mn-lt"/>
                <a:ea typeface="+mn-ea"/>
                <a:cs typeface="+mn-cs"/>
              </a:rPr>
              <a:t>Uses simple, compound and complex sentences to extend ideas</a:t>
            </a:r>
          </a:p>
          <a:p>
            <a:r>
              <a:rPr lang="en-AU" sz="1200" b="0" i="0" u="none" strike="noStrike" kern="1200" baseline="0" dirty="0">
                <a:solidFill>
                  <a:schemeClr val="tx1"/>
                </a:solidFill>
                <a:latin typeface="+mn-lt"/>
                <a:ea typeface="+mn-ea"/>
                <a:cs typeface="+mn-cs"/>
              </a:rPr>
              <a:t>Employs editing strategies</a:t>
            </a:r>
          </a:p>
          <a:p>
            <a:r>
              <a:rPr lang="en-AU" sz="1200" b="0" i="0" u="none" strike="noStrike" kern="1200" baseline="0" dirty="0">
                <a:solidFill>
                  <a:schemeClr val="tx1"/>
                </a:solidFill>
                <a:latin typeface="+mn-lt"/>
                <a:ea typeface="+mn-ea"/>
                <a:cs typeface="+mn-cs"/>
              </a:rPr>
              <a:t>Correctly uses familiar punctuation. </a:t>
            </a:r>
          </a:p>
          <a:p>
            <a:endParaRPr lang="en-AU" sz="1200" b="0" i="0" u="none" strike="noStrike" kern="1200" baseline="0" dirty="0">
              <a:solidFill>
                <a:schemeClr val="tx1"/>
              </a:solidFill>
              <a:latin typeface="+mn-lt"/>
              <a:ea typeface="+mn-ea"/>
              <a:cs typeface="+mn-cs"/>
            </a:endParaRPr>
          </a:p>
          <a:p>
            <a:pPr fontAlgn="t"/>
            <a:r>
              <a:rPr lang="en-AU" sz="1200" b="1" i="0" kern="1200" dirty="0">
                <a:solidFill>
                  <a:schemeClr val="tx1"/>
                </a:solidFill>
                <a:effectLst/>
                <a:latin typeface="+mn-lt"/>
                <a:ea typeface="+mn-ea"/>
                <a:cs typeface="+mn-cs"/>
              </a:rPr>
              <a:t>Outcomes</a:t>
            </a:r>
          </a:p>
          <a:p>
            <a:r>
              <a:rPr lang="en-AU" sz="1200" b="0" i="0" kern="1200" dirty="0">
                <a:solidFill>
                  <a:schemeClr val="tx1"/>
                </a:solidFill>
                <a:effectLst/>
                <a:latin typeface="+mn-lt"/>
                <a:ea typeface="+mn-ea"/>
                <a:cs typeface="+mn-cs"/>
              </a:rPr>
              <a:t>EN3-2A composes, edits and presents well-structured and coherent texts</a:t>
            </a:r>
          </a:p>
          <a:p>
            <a:r>
              <a:rPr lang="en-AU" sz="1200" b="0" i="0" kern="1200" dirty="0">
                <a:solidFill>
                  <a:schemeClr val="tx1"/>
                </a:solidFill>
                <a:effectLst/>
                <a:latin typeface="+mn-lt"/>
                <a:ea typeface="+mn-ea"/>
                <a:cs typeface="+mn-cs"/>
              </a:rPr>
              <a:t>EN3-4A draws on appropriate strategies to accurately spell familiar and unfamiliar words when composing texts</a:t>
            </a:r>
          </a:p>
          <a:p>
            <a:r>
              <a:rPr lang="en-AU" sz="1200" b="0" i="0" kern="1200" dirty="0">
                <a:solidFill>
                  <a:schemeClr val="tx1"/>
                </a:solidFill>
                <a:effectLst/>
                <a:latin typeface="+mn-lt"/>
                <a:ea typeface="+mn-ea"/>
                <a:cs typeface="+mn-cs"/>
              </a:rPr>
              <a:t>EN3-5B discusses how language is used to achieve a widening range of purposes for a widening range of audiences and contexts</a:t>
            </a:r>
          </a:p>
          <a:p>
            <a:r>
              <a:rPr lang="en-AU" sz="1200" b="0" i="0" kern="1200" dirty="0">
                <a:solidFill>
                  <a:schemeClr val="tx1"/>
                </a:solidFill>
                <a:effectLst/>
                <a:latin typeface="+mn-lt"/>
                <a:ea typeface="+mn-ea"/>
                <a:cs typeface="+mn-cs"/>
              </a:rPr>
              <a:t>EN3-6B uses knowledge of sentence structure, grammar, punctuation and vocabulary to respond to and compose clear and cohesive texts in different media and technologies </a:t>
            </a:r>
          </a:p>
          <a:p>
            <a:r>
              <a:rPr lang="en-AU" sz="1200" b="0" i="0" kern="1200" dirty="0">
                <a:solidFill>
                  <a:schemeClr val="tx1"/>
                </a:solidFill>
                <a:effectLst/>
                <a:latin typeface="+mn-lt"/>
                <a:ea typeface="+mn-ea"/>
                <a:cs typeface="+mn-cs"/>
              </a:rPr>
              <a:t>EN3-7C thinks imaginatively, creatively, interpretively and critically about information and ideas and identifies connections between texts when responding to and composing texts</a:t>
            </a:r>
          </a:p>
          <a:p>
            <a:r>
              <a:rPr lang="en-AU" sz="1200" b="0" i="0" kern="1200" dirty="0">
                <a:solidFill>
                  <a:schemeClr val="tx1"/>
                </a:solidFill>
                <a:effectLst/>
                <a:latin typeface="+mn-lt"/>
                <a:ea typeface="+mn-ea"/>
                <a:cs typeface="+mn-cs"/>
              </a:rPr>
              <a:t> </a:t>
            </a:r>
          </a:p>
          <a:p>
            <a:pPr fontAlgn="t"/>
            <a:r>
              <a:rPr lang="en-AU" sz="1200" b="1" i="0" kern="1200" dirty="0">
                <a:solidFill>
                  <a:schemeClr val="tx1"/>
                </a:solidFill>
                <a:effectLst/>
                <a:latin typeface="+mn-lt"/>
                <a:ea typeface="+mn-ea"/>
                <a:cs typeface="+mn-cs"/>
              </a:rPr>
              <a:t>Criteria for assessing learning</a:t>
            </a:r>
          </a:p>
          <a:p>
            <a:r>
              <a:rPr lang="en-AU" sz="1200" b="0" i="0" kern="1200" dirty="0">
                <a:solidFill>
                  <a:schemeClr val="tx1"/>
                </a:solidFill>
                <a:effectLst/>
                <a:latin typeface="+mn-lt"/>
                <a:ea typeface="+mn-ea"/>
                <a:cs typeface="+mn-cs"/>
              </a:rPr>
              <a:t>(These criteria would normally be communicated to students with the activity.)</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Students will be assessed on their ability to:</a:t>
            </a:r>
          </a:p>
          <a:p>
            <a:r>
              <a:rPr lang="en-AU" sz="1200" b="0" i="0" kern="1200" dirty="0">
                <a:solidFill>
                  <a:schemeClr val="tx1"/>
                </a:solidFill>
                <a:effectLst/>
                <a:latin typeface="+mn-lt"/>
                <a:ea typeface="+mn-ea"/>
                <a:cs typeface="+mn-cs"/>
              </a:rPr>
              <a:t>Plan, draft and edit their own writing</a:t>
            </a:r>
          </a:p>
          <a:p>
            <a:r>
              <a:rPr lang="en-AU" sz="1200" b="0" i="0" kern="1200" dirty="0">
                <a:solidFill>
                  <a:schemeClr val="tx1"/>
                </a:solidFill>
                <a:effectLst/>
                <a:latin typeface="+mn-lt"/>
                <a:ea typeface="+mn-ea"/>
                <a:cs typeface="+mn-cs"/>
              </a:rPr>
              <a:t>Use written language features and conventions appropriate to a narrative text</a:t>
            </a:r>
          </a:p>
          <a:p>
            <a:r>
              <a:rPr lang="en-AU" sz="1200" b="0" i="0" kern="1200" dirty="0">
                <a:solidFill>
                  <a:schemeClr val="tx1"/>
                </a:solidFill>
                <a:effectLst/>
                <a:latin typeface="+mn-lt"/>
                <a:ea typeface="+mn-ea"/>
                <a:cs typeface="+mn-cs"/>
              </a:rPr>
              <a:t>Use a variety of verbs, adjectives and conjunctions</a:t>
            </a:r>
          </a:p>
          <a:p>
            <a:r>
              <a:rPr lang="en-AU" sz="1200" b="0" i="0" kern="1200" dirty="0">
                <a:solidFill>
                  <a:schemeClr val="tx1"/>
                </a:solidFill>
                <a:effectLst/>
                <a:latin typeface="+mn-lt"/>
                <a:ea typeface="+mn-ea"/>
                <a:cs typeface="+mn-cs"/>
              </a:rPr>
              <a:t>Use a multi-strategy approach to spelling.</a:t>
            </a:r>
          </a:p>
          <a:p>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5B25BDC-A5DF-455A-A3B2-36C8909B9FA3}" type="slidenum">
              <a:rPr lang="en-AU" smtClean="0"/>
              <a:t>8</a:t>
            </a:fld>
            <a:endParaRPr lang="en-AU"/>
          </a:p>
        </p:txBody>
      </p:sp>
    </p:spTree>
    <p:extLst>
      <p:ext uri="{BB962C8B-B14F-4D97-AF65-F5344CB8AC3E}">
        <p14:creationId xmlns:p14="http://schemas.microsoft.com/office/powerpoint/2010/main" val="2192685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1" kern="1200" dirty="0">
                <a:solidFill>
                  <a:schemeClr val="tx1"/>
                </a:solidFill>
                <a:effectLst/>
                <a:latin typeface="+mn-lt"/>
                <a:ea typeface="+mn-ea"/>
                <a:cs typeface="+mn-cs"/>
              </a:rPr>
              <a:t>‘Persuasive texts need to make a point, or persuade the reader to agree with a particular point of view. As such, their introductions need to be clear and summarise the main message. The writer may use a title that is bold, inspiring or controversial. They must engage the reader and their emotions so that they want to keep on reading.’  Merryn Whitfield</a:t>
            </a:r>
          </a:p>
          <a:p>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Remind students to: </a:t>
            </a:r>
          </a:p>
          <a:p>
            <a:r>
              <a:rPr lang="en-AU" sz="1200" b="0" i="0" kern="1200" dirty="0">
                <a:solidFill>
                  <a:schemeClr val="tx1"/>
                </a:solidFill>
                <a:effectLst/>
                <a:latin typeface="+mn-lt"/>
                <a:ea typeface="+mn-ea"/>
                <a:cs typeface="+mn-cs"/>
              </a:rPr>
              <a:t>*Write neatly. </a:t>
            </a:r>
          </a:p>
          <a:p>
            <a:r>
              <a:rPr lang="en-AU" sz="1200" b="0" i="0" kern="1200" dirty="0">
                <a:solidFill>
                  <a:schemeClr val="tx1"/>
                </a:solidFill>
                <a:effectLst/>
                <a:latin typeface="+mn-lt"/>
                <a:ea typeface="+mn-ea"/>
                <a:cs typeface="+mn-cs"/>
              </a:rPr>
              <a:t>* Include everything needed. Don’t leave out any steps. </a:t>
            </a:r>
          </a:p>
          <a:p>
            <a:r>
              <a:rPr lang="en-AU" sz="1200" b="0" i="0" kern="1200" dirty="0">
                <a:solidFill>
                  <a:schemeClr val="tx1"/>
                </a:solidFill>
                <a:effectLst/>
                <a:latin typeface="+mn-lt"/>
                <a:ea typeface="+mn-ea"/>
                <a:cs typeface="+mn-cs"/>
              </a:rPr>
              <a:t>*Use descriptive words. </a:t>
            </a:r>
          </a:p>
          <a:p>
            <a:r>
              <a:rPr lang="en-AU" sz="1200" b="0" i="0" kern="1200" dirty="0">
                <a:solidFill>
                  <a:schemeClr val="tx1"/>
                </a:solidFill>
                <a:effectLst/>
                <a:latin typeface="+mn-lt"/>
                <a:ea typeface="+mn-ea"/>
                <a:cs typeface="+mn-cs"/>
              </a:rPr>
              <a:t>*Pay attention to spelling and punctuation. </a:t>
            </a:r>
          </a:p>
          <a:p>
            <a:r>
              <a:rPr lang="en-AU" sz="1200" b="0" i="0" kern="1200" dirty="0">
                <a:solidFill>
                  <a:schemeClr val="tx1"/>
                </a:solidFill>
                <a:effectLst/>
                <a:latin typeface="+mn-lt"/>
                <a:ea typeface="+mn-ea"/>
                <a:cs typeface="+mn-cs"/>
              </a:rPr>
              <a:t>*Use WOW words and interesting connectors. </a:t>
            </a:r>
          </a:p>
          <a:p>
            <a:r>
              <a:rPr lang="en-AU" sz="1200" b="0" i="0" kern="1200" dirty="0">
                <a:solidFill>
                  <a:schemeClr val="tx1"/>
                </a:solidFill>
                <a:effectLst/>
                <a:latin typeface="+mn-lt"/>
                <a:ea typeface="+mn-ea"/>
                <a:cs typeface="+mn-cs"/>
              </a:rPr>
              <a:t>* Check and edit work so that it is clear to the reader </a:t>
            </a:r>
          </a:p>
          <a:p>
            <a:endParaRPr lang="en-AU" sz="1200" b="0"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Outcomes</a:t>
            </a:r>
          </a:p>
          <a:p>
            <a:r>
              <a:rPr lang="en-AU" sz="1200" b="0" i="0" kern="1200" dirty="0">
                <a:solidFill>
                  <a:schemeClr val="tx1"/>
                </a:solidFill>
                <a:effectLst/>
                <a:latin typeface="+mn-lt"/>
                <a:ea typeface="+mn-ea"/>
                <a:cs typeface="+mn-cs"/>
              </a:rPr>
              <a:t>EN3-2A composes, edits and presents well-structured and coherent texts</a:t>
            </a:r>
          </a:p>
          <a:p>
            <a:r>
              <a:rPr lang="en-AU" sz="1200" b="0" i="0" kern="1200" dirty="0">
                <a:solidFill>
                  <a:schemeClr val="tx1"/>
                </a:solidFill>
                <a:effectLst/>
                <a:latin typeface="+mn-lt"/>
                <a:ea typeface="+mn-ea"/>
                <a:cs typeface="+mn-cs"/>
              </a:rPr>
              <a:t>EN3-5B discusses how language is used to achieve a widening range of purposes for a widening range of audiences and contexts</a:t>
            </a:r>
          </a:p>
          <a:p>
            <a:r>
              <a:rPr lang="en-AU" sz="1200" b="0" i="0" kern="1200" dirty="0">
                <a:solidFill>
                  <a:schemeClr val="tx1"/>
                </a:solidFill>
                <a:effectLst/>
                <a:latin typeface="+mn-lt"/>
                <a:ea typeface="+mn-ea"/>
                <a:cs typeface="+mn-cs"/>
              </a:rPr>
              <a:t>EN3-4A draws on appropriate strategies to accurately spell familiar and unfamiliar words when composing texts </a:t>
            </a:r>
          </a:p>
          <a:p>
            <a:r>
              <a:rPr lang="en-AU" sz="1200" b="0" i="0" kern="1200" dirty="0">
                <a:solidFill>
                  <a:schemeClr val="tx1"/>
                </a:solidFill>
                <a:effectLst/>
                <a:latin typeface="+mn-lt"/>
                <a:ea typeface="+mn-ea"/>
                <a:cs typeface="+mn-cs"/>
              </a:rPr>
              <a:t>EN3-6B uses knowledge of sentence structure, grammar, punctuation and vocabulary to respond to and compose clear and cohesive texts in different media and technologies</a:t>
            </a:r>
          </a:p>
          <a:p>
            <a:r>
              <a:rPr lang="en-AU" sz="1200" b="0" i="0" kern="1200" dirty="0">
                <a:solidFill>
                  <a:schemeClr val="tx1"/>
                </a:solidFill>
                <a:effectLst/>
                <a:latin typeface="+mn-lt"/>
                <a:ea typeface="+mn-ea"/>
                <a:cs typeface="+mn-cs"/>
              </a:rPr>
              <a:t>EN3-7C thinks imaginatively, creatively, interpretively and critically about information and ideas and identifies connections between texts when responding to and composing texts</a:t>
            </a:r>
          </a:p>
          <a:p>
            <a:r>
              <a:rPr lang="en-AU" sz="1200" b="0" i="0" kern="1200" dirty="0">
                <a:solidFill>
                  <a:schemeClr val="tx1"/>
                </a:solidFill>
                <a:effectLst/>
                <a:latin typeface="+mn-lt"/>
                <a:ea typeface="+mn-ea"/>
                <a:cs typeface="+mn-cs"/>
              </a:rPr>
              <a:t>EN3-1A communicates effectively for a variety of audiences and purposes using increasingly challenging topics, ideas, issues and language forms and features</a:t>
            </a:r>
          </a:p>
          <a:p>
            <a:r>
              <a:rPr lang="en-AU" sz="1200" b="0" i="0" kern="1200" dirty="0">
                <a:solidFill>
                  <a:schemeClr val="tx1"/>
                </a:solidFill>
                <a:effectLst/>
                <a:latin typeface="+mn-lt"/>
                <a:ea typeface="+mn-ea"/>
                <a:cs typeface="+mn-cs"/>
              </a:rPr>
              <a:t>            -plan, rehearse and deliver presentations, selecting and sequencing appropriate content and multimodal elements for defined audiences and purposes, making appropriate choices for modality and emphasis (ACELY1700, ACELY1710)</a:t>
            </a:r>
          </a:p>
          <a:p>
            <a:endParaRPr lang="en-AU" sz="1200" b="0"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Criteria for assessing learning</a:t>
            </a:r>
          </a:p>
          <a:p>
            <a:r>
              <a:rPr lang="en-AU" sz="1200" b="0" i="0" kern="1200" dirty="0">
                <a:solidFill>
                  <a:schemeClr val="tx1"/>
                </a:solidFill>
                <a:effectLst/>
                <a:latin typeface="+mn-lt"/>
                <a:ea typeface="+mn-ea"/>
                <a:cs typeface="+mn-cs"/>
              </a:rPr>
              <a:t>(These criteria would normally be communicated to students with the activity.)</a:t>
            </a:r>
            <a:br>
              <a:rPr lang="en-AU" sz="1200" b="0" i="0" kern="1200" dirty="0">
                <a:solidFill>
                  <a:schemeClr val="tx1"/>
                </a:solidFill>
                <a:effectLst/>
                <a:latin typeface="+mn-lt"/>
                <a:ea typeface="+mn-ea"/>
                <a:cs typeface="+mn-cs"/>
              </a:rPr>
            </a:br>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Students will be assessed on their ability to:</a:t>
            </a:r>
          </a:p>
          <a:p>
            <a:r>
              <a:rPr lang="en-AU" sz="1200" b="0" i="0" kern="1200" dirty="0">
                <a:solidFill>
                  <a:schemeClr val="tx1"/>
                </a:solidFill>
                <a:effectLst/>
                <a:latin typeface="+mn-lt"/>
                <a:ea typeface="+mn-ea"/>
                <a:cs typeface="+mn-cs"/>
              </a:rPr>
              <a:t>Plan, draft , edit and write a persuasive text and storyboard a film</a:t>
            </a:r>
          </a:p>
          <a:p>
            <a:r>
              <a:rPr lang="en-AU" sz="1200" b="0" i="0" kern="1200" dirty="0">
                <a:solidFill>
                  <a:schemeClr val="tx1"/>
                </a:solidFill>
                <a:effectLst/>
                <a:latin typeface="+mn-lt"/>
                <a:ea typeface="+mn-ea"/>
                <a:cs typeface="+mn-cs"/>
              </a:rPr>
              <a:t>Create a movie clip</a:t>
            </a:r>
          </a:p>
          <a:p>
            <a:r>
              <a:rPr lang="en-AU" sz="1200" b="0" i="0" kern="1200" dirty="0">
                <a:solidFill>
                  <a:schemeClr val="tx1"/>
                </a:solidFill>
                <a:effectLst/>
                <a:latin typeface="+mn-lt"/>
                <a:ea typeface="+mn-ea"/>
                <a:cs typeface="+mn-cs"/>
              </a:rPr>
              <a:t>Demonstrate an understanding of characters and plot in a literary text</a:t>
            </a:r>
          </a:p>
          <a:p>
            <a:r>
              <a:rPr lang="en-AU" sz="1200" b="0" i="0" kern="1200" dirty="0">
                <a:solidFill>
                  <a:schemeClr val="tx1"/>
                </a:solidFill>
                <a:effectLst/>
                <a:latin typeface="+mn-lt"/>
                <a:ea typeface="+mn-ea"/>
                <a:cs typeface="+mn-cs"/>
              </a:rPr>
              <a:t>Use written language features and conventions appropriate to this text</a:t>
            </a:r>
          </a:p>
          <a:p>
            <a:r>
              <a:rPr lang="en-AU" sz="1200" b="0" i="0" kern="1200" dirty="0">
                <a:solidFill>
                  <a:schemeClr val="tx1"/>
                </a:solidFill>
                <a:effectLst/>
                <a:latin typeface="+mn-lt"/>
                <a:ea typeface="+mn-ea"/>
                <a:cs typeface="+mn-cs"/>
              </a:rPr>
              <a:t>Use detail to help a reader imagine what is being described</a:t>
            </a:r>
          </a:p>
          <a:p>
            <a:r>
              <a:rPr lang="en-AU" sz="1200" b="0" i="0" kern="1200" dirty="0">
                <a:solidFill>
                  <a:schemeClr val="tx1"/>
                </a:solidFill>
                <a:effectLst/>
                <a:latin typeface="+mn-lt"/>
                <a:ea typeface="+mn-ea"/>
                <a:cs typeface="+mn-cs"/>
              </a:rPr>
              <a:t>Use a range of adjectives to describe an image</a:t>
            </a:r>
          </a:p>
          <a:p>
            <a:r>
              <a:rPr lang="en-AU" sz="1200" b="0" i="0" kern="1200" dirty="0">
                <a:solidFill>
                  <a:schemeClr val="tx1"/>
                </a:solidFill>
                <a:effectLst/>
                <a:latin typeface="+mn-lt"/>
                <a:ea typeface="+mn-ea"/>
                <a:cs typeface="+mn-cs"/>
              </a:rPr>
              <a:t>Use a variety of verbs, adjectives and conjunctions</a:t>
            </a:r>
          </a:p>
          <a:p>
            <a:r>
              <a:rPr lang="en-AU" sz="1200" b="0" i="0" kern="1200" dirty="0">
                <a:solidFill>
                  <a:schemeClr val="tx1"/>
                </a:solidFill>
                <a:effectLst/>
                <a:latin typeface="+mn-lt"/>
                <a:ea typeface="+mn-ea"/>
                <a:cs typeface="+mn-cs"/>
              </a:rPr>
              <a:t>Use a multi-strategy approach to spelling.</a:t>
            </a:r>
          </a:p>
          <a:p>
            <a:endParaRPr lang="en-AU" sz="1200" b="0" i="0" kern="1200" dirty="0">
              <a:solidFill>
                <a:schemeClr val="tx1"/>
              </a:solidFill>
              <a:effectLst/>
              <a:latin typeface="+mn-lt"/>
              <a:ea typeface="+mn-ea"/>
              <a:cs typeface="+mn-cs"/>
            </a:endParaRPr>
          </a:p>
          <a:p>
            <a:endParaRPr lang="en-AU"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B25BDC-A5DF-455A-A3B2-36C8909B9FA3}" type="slidenum">
              <a:rPr lang="en-AU" smtClean="0"/>
              <a:t>9</a:t>
            </a:fld>
            <a:endParaRPr lang="en-AU"/>
          </a:p>
        </p:txBody>
      </p:sp>
    </p:spTree>
    <p:extLst>
      <p:ext uri="{BB962C8B-B14F-4D97-AF65-F5344CB8AC3E}">
        <p14:creationId xmlns:p14="http://schemas.microsoft.com/office/powerpoint/2010/main" val="2181253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3588DF-6B35-4B8B-AD26-AA675310A765}" type="datetimeFigureOut">
              <a:rPr lang="en-AU" smtClean="0"/>
              <a:t>16/09/2016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770C36-02D2-428A-9587-418896521913}" type="slidenum">
              <a:rPr lang="en-AU" smtClean="0"/>
              <a:t>‹#›</a:t>
            </a:fld>
            <a:endParaRPr lang="en-AU"/>
          </a:p>
        </p:txBody>
      </p:sp>
    </p:spTree>
    <p:extLst>
      <p:ext uri="{BB962C8B-B14F-4D97-AF65-F5344CB8AC3E}">
        <p14:creationId xmlns:p14="http://schemas.microsoft.com/office/powerpoint/2010/main" val="2813589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B3588DF-6B35-4B8B-AD26-AA675310A765}" type="datetimeFigureOut">
              <a:rPr lang="en-AU" smtClean="0"/>
              <a:t>16/09/2016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1770C36-02D2-428A-9587-418896521913}" type="slidenum">
              <a:rPr lang="en-AU" smtClean="0"/>
              <a:t>‹#›</a:t>
            </a:fld>
            <a:endParaRPr lang="en-AU"/>
          </a:p>
        </p:txBody>
      </p:sp>
    </p:spTree>
    <p:extLst>
      <p:ext uri="{BB962C8B-B14F-4D97-AF65-F5344CB8AC3E}">
        <p14:creationId xmlns:p14="http://schemas.microsoft.com/office/powerpoint/2010/main" val="2188289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B3588DF-6B35-4B8B-AD26-AA675310A765}" type="datetimeFigureOut">
              <a:rPr lang="en-AU" smtClean="0"/>
              <a:t>16/09/2016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770C36-02D2-428A-9587-418896521913}" type="slidenum">
              <a:rPr lang="en-AU" smtClean="0"/>
              <a:t>‹#›</a:t>
            </a:fld>
            <a:endParaRPr lang="en-AU"/>
          </a:p>
        </p:txBody>
      </p:sp>
    </p:spTree>
    <p:extLst>
      <p:ext uri="{BB962C8B-B14F-4D97-AF65-F5344CB8AC3E}">
        <p14:creationId xmlns:p14="http://schemas.microsoft.com/office/powerpoint/2010/main" val="426342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B3588DF-6B35-4B8B-AD26-AA675310A765}" type="datetimeFigureOut">
              <a:rPr lang="en-AU" smtClean="0"/>
              <a:t>16/09/2016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770C36-02D2-428A-9587-418896521913}" type="slidenum">
              <a:rPr lang="en-AU" smtClean="0"/>
              <a:t>‹#›</a:t>
            </a:fld>
            <a:endParaRPr lang="en-AU"/>
          </a:p>
        </p:txBody>
      </p:sp>
    </p:spTree>
    <p:extLst>
      <p:ext uri="{BB962C8B-B14F-4D97-AF65-F5344CB8AC3E}">
        <p14:creationId xmlns:p14="http://schemas.microsoft.com/office/powerpoint/2010/main" val="1964490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B3588DF-6B35-4B8B-AD26-AA675310A765}" type="datetimeFigureOut">
              <a:rPr lang="en-AU" smtClean="0"/>
              <a:t>16/09/2016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770C36-02D2-428A-9587-418896521913}" type="slidenum">
              <a:rPr lang="en-AU" smtClean="0"/>
              <a:t>‹#›</a:t>
            </a:fld>
            <a:endParaRPr lang="en-AU"/>
          </a:p>
        </p:txBody>
      </p:sp>
    </p:spTree>
    <p:extLst>
      <p:ext uri="{BB962C8B-B14F-4D97-AF65-F5344CB8AC3E}">
        <p14:creationId xmlns:p14="http://schemas.microsoft.com/office/powerpoint/2010/main" val="779738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B3588DF-6B35-4B8B-AD26-AA675310A765}" type="datetimeFigureOut">
              <a:rPr lang="en-AU" smtClean="0"/>
              <a:t>16/09/2016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770C36-02D2-428A-9587-418896521913}" type="slidenum">
              <a:rPr lang="en-AU" smtClean="0"/>
              <a:t>‹#›</a:t>
            </a:fld>
            <a:endParaRPr lang="en-AU"/>
          </a:p>
        </p:txBody>
      </p:sp>
    </p:spTree>
    <p:extLst>
      <p:ext uri="{BB962C8B-B14F-4D97-AF65-F5344CB8AC3E}">
        <p14:creationId xmlns:p14="http://schemas.microsoft.com/office/powerpoint/2010/main" val="3992362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B3588DF-6B35-4B8B-AD26-AA675310A765}" type="datetimeFigureOut">
              <a:rPr lang="en-AU" smtClean="0"/>
              <a:t>16/09/2016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770C36-02D2-428A-9587-418896521913}" type="slidenum">
              <a:rPr lang="en-AU" smtClean="0"/>
              <a:t>‹#›</a:t>
            </a:fld>
            <a:endParaRPr lang="en-AU"/>
          </a:p>
        </p:txBody>
      </p:sp>
    </p:spTree>
    <p:extLst>
      <p:ext uri="{BB962C8B-B14F-4D97-AF65-F5344CB8AC3E}">
        <p14:creationId xmlns:p14="http://schemas.microsoft.com/office/powerpoint/2010/main" val="3927426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588DF-6B35-4B8B-AD26-AA675310A765}" type="datetimeFigureOut">
              <a:rPr lang="en-AU" smtClean="0"/>
              <a:t>16/09/2016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770C36-02D2-428A-9587-418896521913}" type="slidenum">
              <a:rPr lang="en-AU" smtClean="0"/>
              <a:t>‹#›</a:t>
            </a:fld>
            <a:endParaRPr lang="en-AU"/>
          </a:p>
        </p:txBody>
      </p:sp>
    </p:spTree>
    <p:extLst>
      <p:ext uri="{BB962C8B-B14F-4D97-AF65-F5344CB8AC3E}">
        <p14:creationId xmlns:p14="http://schemas.microsoft.com/office/powerpoint/2010/main" val="3836508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588DF-6B35-4B8B-AD26-AA675310A765}" type="datetimeFigureOut">
              <a:rPr lang="en-AU" smtClean="0"/>
              <a:t>16/09/2016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770C36-02D2-428A-9587-418896521913}" type="slidenum">
              <a:rPr lang="en-AU" smtClean="0"/>
              <a:t>‹#›</a:t>
            </a:fld>
            <a:endParaRPr lang="en-AU"/>
          </a:p>
        </p:txBody>
      </p:sp>
    </p:spTree>
    <p:extLst>
      <p:ext uri="{BB962C8B-B14F-4D97-AF65-F5344CB8AC3E}">
        <p14:creationId xmlns:p14="http://schemas.microsoft.com/office/powerpoint/2010/main" val="2449320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588DF-6B35-4B8B-AD26-AA675310A765}" type="datetimeFigureOut">
              <a:rPr lang="en-AU" smtClean="0"/>
              <a:t>16/09/2016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770C36-02D2-428A-9587-418896521913}" type="slidenum">
              <a:rPr lang="en-AU" smtClean="0"/>
              <a:t>‹#›</a:t>
            </a:fld>
            <a:endParaRPr lang="en-AU"/>
          </a:p>
        </p:txBody>
      </p:sp>
    </p:spTree>
    <p:extLst>
      <p:ext uri="{BB962C8B-B14F-4D97-AF65-F5344CB8AC3E}">
        <p14:creationId xmlns:p14="http://schemas.microsoft.com/office/powerpoint/2010/main" val="895504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B3588DF-6B35-4B8B-AD26-AA675310A765}" type="datetimeFigureOut">
              <a:rPr lang="en-AU" smtClean="0"/>
              <a:t>16/09/2016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770C36-02D2-428A-9587-418896521913}" type="slidenum">
              <a:rPr lang="en-AU" smtClean="0"/>
              <a:t>‹#›</a:t>
            </a:fld>
            <a:endParaRPr lang="en-AU"/>
          </a:p>
        </p:txBody>
      </p:sp>
    </p:spTree>
    <p:extLst>
      <p:ext uri="{BB962C8B-B14F-4D97-AF65-F5344CB8AC3E}">
        <p14:creationId xmlns:p14="http://schemas.microsoft.com/office/powerpoint/2010/main" val="2034267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3588DF-6B35-4B8B-AD26-AA675310A765}" type="datetimeFigureOut">
              <a:rPr lang="en-AU" smtClean="0"/>
              <a:t>16/09/2016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1770C36-02D2-428A-9587-418896521913}" type="slidenum">
              <a:rPr lang="en-AU" smtClean="0"/>
              <a:t>‹#›</a:t>
            </a:fld>
            <a:endParaRPr lang="en-AU"/>
          </a:p>
        </p:txBody>
      </p:sp>
    </p:spTree>
    <p:extLst>
      <p:ext uri="{BB962C8B-B14F-4D97-AF65-F5344CB8AC3E}">
        <p14:creationId xmlns:p14="http://schemas.microsoft.com/office/powerpoint/2010/main" val="1064807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3588DF-6B35-4B8B-AD26-AA675310A765}" type="datetimeFigureOut">
              <a:rPr lang="en-AU" smtClean="0"/>
              <a:t>16/09/2016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1770C36-02D2-428A-9587-418896521913}" type="slidenum">
              <a:rPr lang="en-AU" smtClean="0"/>
              <a:t>‹#›</a:t>
            </a:fld>
            <a:endParaRPr lang="en-AU"/>
          </a:p>
        </p:txBody>
      </p:sp>
    </p:spTree>
    <p:extLst>
      <p:ext uri="{BB962C8B-B14F-4D97-AF65-F5344CB8AC3E}">
        <p14:creationId xmlns:p14="http://schemas.microsoft.com/office/powerpoint/2010/main" val="1631209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3588DF-6B35-4B8B-AD26-AA675310A765}" type="datetimeFigureOut">
              <a:rPr lang="en-AU" smtClean="0"/>
              <a:t>16/09/2016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1770C36-02D2-428A-9587-418896521913}" type="slidenum">
              <a:rPr lang="en-AU" smtClean="0"/>
              <a:t>‹#›</a:t>
            </a:fld>
            <a:endParaRPr lang="en-AU"/>
          </a:p>
        </p:txBody>
      </p:sp>
    </p:spTree>
    <p:extLst>
      <p:ext uri="{BB962C8B-B14F-4D97-AF65-F5344CB8AC3E}">
        <p14:creationId xmlns:p14="http://schemas.microsoft.com/office/powerpoint/2010/main" val="689207324"/>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588DF-6B35-4B8B-AD26-AA675310A765}" type="datetimeFigureOut">
              <a:rPr lang="en-AU" smtClean="0"/>
              <a:t>16/09/2016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51770C36-02D2-428A-9587-418896521913}" type="slidenum">
              <a:rPr lang="en-AU" smtClean="0"/>
              <a:t>‹#›</a:t>
            </a:fld>
            <a:endParaRPr lang="en-AU"/>
          </a:p>
        </p:txBody>
      </p:sp>
    </p:spTree>
    <p:extLst>
      <p:ext uri="{BB962C8B-B14F-4D97-AF65-F5344CB8AC3E}">
        <p14:creationId xmlns:p14="http://schemas.microsoft.com/office/powerpoint/2010/main" val="413626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B3588DF-6B35-4B8B-AD26-AA675310A765}" type="datetimeFigureOut">
              <a:rPr lang="en-AU" smtClean="0"/>
              <a:t>16/09/2016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1770C36-02D2-428A-9587-418896521913}" type="slidenum">
              <a:rPr lang="en-AU" smtClean="0"/>
              <a:t>‹#›</a:t>
            </a:fld>
            <a:endParaRPr lang="en-AU"/>
          </a:p>
        </p:txBody>
      </p:sp>
    </p:spTree>
    <p:extLst>
      <p:ext uri="{BB962C8B-B14F-4D97-AF65-F5344CB8AC3E}">
        <p14:creationId xmlns:p14="http://schemas.microsoft.com/office/powerpoint/2010/main" val="2855212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1B3588DF-6B35-4B8B-AD26-AA675310A765}" type="datetimeFigureOut">
              <a:rPr lang="en-AU" smtClean="0"/>
              <a:t>16/09/2016</a:t>
            </a:fld>
            <a:endParaRPr lang="en-AU"/>
          </a:p>
        </p:txBody>
      </p:sp>
      <p:sp>
        <p:nvSpPr>
          <p:cNvPr id="6" name="Footer Placeholder 5"/>
          <p:cNvSpPr>
            <a:spLocks noGrp="1"/>
          </p:cNvSpPr>
          <p:nvPr>
            <p:ph type="ftr" sz="quarter" idx="11"/>
          </p:nvPr>
        </p:nvSpPr>
        <p:spPr>
          <a:xfrm>
            <a:off x="1141412" y="5883275"/>
            <a:ext cx="5105400" cy="365125"/>
          </a:xfrm>
        </p:spPr>
        <p:txBody>
          <a:bodyPr/>
          <a:lstStyle/>
          <a:p>
            <a:endParaRPr lang="en-AU"/>
          </a:p>
        </p:txBody>
      </p:sp>
      <p:sp>
        <p:nvSpPr>
          <p:cNvPr id="7" name="Slide Number Placeholder 6"/>
          <p:cNvSpPr>
            <a:spLocks noGrp="1"/>
          </p:cNvSpPr>
          <p:nvPr>
            <p:ph type="sldNum" sz="quarter" idx="12"/>
          </p:nvPr>
        </p:nvSpPr>
        <p:spPr>
          <a:xfrm>
            <a:off x="10742612" y="5883275"/>
            <a:ext cx="322567" cy="365125"/>
          </a:xfrm>
        </p:spPr>
        <p:txBody>
          <a:bodyPr/>
          <a:lstStyle/>
          <a:p>
            <a:fld id="{51770C36-02D2-428A-9587-418896521913}" type="slidenum">
              <a:rPr lang="en-AU" smtClean="0"/>
              <a:t>‹#›</a:t>
            </a:fld>
            <a:endParaRPr lang="en-AU"/>
          </a:p>
        </p:txBody>
      </p:sp>
    </p:spTree>
    <p:extLst>
      <p:ext uri="{BB962C8B-B14F-4D97-AF65-F5344CB8AC3E}">
        <p14:creationId xmlns:p14="http://schemas.microsoft.com/office/powerpoint/2010/main" val="4166781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1B3588DF-6B35-4B8B-AD26-AA675310A765}" type="datetimeFigureOut">
              <a:rPr lang="en-AU" smtClean="0"/>
              <a:t>16/09/2016</a:t>
            </a:fld>
            <a:endParaRPr lang="en-AU"/>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AU"/>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51770C36-02D2-428A-9587-418896521913}" type="slidenum">
              <a:rPr lang="en-AU" smtClean="0"/>
              <a:t>‹#›</a:t>
            </a:fld>
            <a:endParaRPr lang="en-AU"/>
          </a:p>
        </p:txBody>
      </p:sp>
    </p:spTree>
    <p:extLst>
      <p:ext uri="{BB962C8B-B14F-4D97-AF65-F5344CB8AC3E}">
        <p14:creationId xmlns:p14="http://schemas.microsoft.com/office/powerpoint/2010/main" val="2309775422"/>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photoprompts.tumblr.com/image/42289559657"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hyperlink" Target="http://izismile.com/2011/06/13/pictures_taken_at_the_right_time_95_pics-27.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inspiringideas.inspireworthy.com/global-disasters-waiting-to-happe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www.pinterest.com/socalclift/writing-prompt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www.pinterest.com/pin/15537425587132394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016" y="2739281"/>
            <a:ext cx="12063984"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000" b="1" cap="none" spc="0" dirty="0">
                <a:ln/>
                <a:solidFill>
                  <a:schemeClr val="accent4"/>
                </a:solidFill>
                <a:effectLst/>
                <a:latin typeface="Sofia" pitchFamily="50" charset="0"/>
              </a:rPr>
              <a:t>Writing Prompts 12</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5629" y="4241958"/>
            <a:ext cx="2757125" cy="2094769"/>
          </a:xfrm>
          <a:prstGeom prst="rect">
            <a:avLst/>
          </a:prstGeom>
          <a:ln w="228600" cap="sq" cmpd="thickThin">
            <a:solidFill>
              <a:srgbClr val="669900"/>
            </a:solidFill>
            <a:prstDash val="solid"/>
            <a:miter lim="800000"/>
          </a:ln>
          <a:effectLst>
            <a:innerShdw blurRad="76200">
              <a:srgbClr val="000000"/>
            </a:inn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2914" y="4027873"/>
            <a:ext cx="1633989" cy="2473621"/>
          </a:xfrm>
          <a:prstGeom prst="rect">
            <a:avLst/>
          </a:prstGeom>
          <a:ln w="228600" cap="sq" cmpd="thickThin">
            <a:solidFill>
              <a:srgbClr val="669900"/>
            </a:solidFill>
            <a:prstDash val="solid"/>
            <a:miter lim="800000"/>
          </a:ln>
          <a:effectLst>
            <a:innerShdw blurRad="76200">
              <a:srgbClr val="000000"/>
            </a:inn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561" y="322217"/>
            <a:ext cx="1472188" cy="2221426"/>
          </a:xfrm>
          <a:prstGeom prst="rect">
            <a:avLst/>
          </a:prstGeom>
          <a:ln w="228600" cap="sq" cmpd="thickThin">
            <a:solidFill>
              <a:srgbClr val="669900"/>
            </a:solidFill>
            <a:prstDash val="solid"/>
            <a:miter lim="800000"/>
          </a:ln>
          <a:effectLst>
            <a:innerShdw blurRad="76200">
              <a:srgbClr val="000000"/>
            </a:inn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8719" y="429139"/>
            <a:ext cx="1856286" cy="2007582"/>
          </a:xfrm>
          <a:prstGeom prst="rect">
            <a:avLst/>
          </a:prstGeom>
          <a:ln w="228600" cap="sq" cmpd="thickThin">
            <a:solidFill>
              <a:srgbClr val="669900"/>
            </a:solidFill>
            <a:prstDash val="solid"/>
            <a:miter lim="800000"/>
          </a:ln>
          <a:effectLst>
            <a:innerShdw blurRad="76200">
              <a:srgbClr val="000000"/>
            </a:inn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3276" y="424093"/>
            <a:ext cx="2529821" cy="2166889"/>
          </a:xfrm>
          <a:prstGeom prst="rect">
            <a:avLst/>
          </a:prstGeom>
          <a:ln w="228600" cap="sq" cmpd="thickThin">
            <a:solidFill>
              <a:srgbClr val="669900"/>
            </a:solidFill>
            <a:prstDash val="solid"/>
            <a:miter lim="800000"/>
          </a:ln>
          <a:effectLst>
            <a:innerShdw blurRad="76200">
              <a:srgbClr val="000000"/>
            </a:innerShdw>
          </a:effectLst>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56662" y="4303411"/>
            <a:ext cx="2560320" cy="2052757"/>
          </a:xfrm>
          <a:prstGeom prst="rect">
            <a:avLst/>
          </a:prstGeom>
          <a:ln w="228600" cap="sq" cmpd="thickThin">
            <a:solidFill>
              <a:srgbClr val="669900"/>
            </a:solidFill>
            <a:prstDash val="solid"/>
            <a:miter lim="800000"/>
          </a:ln>
          <a:effectLst>
            <a:innerShdw blurRad="76200">
              <a:srgbClr val="000000"/>
            </a:innerShdw>
          </a:effectLst>
        </p:spPr>
      </p:pic>
    </p:spTree>
    <p:extLst>
      <p:ext uri="{BB962C8B-B14F-4D97-AF65-F5344CB8AC3E}">
        <p14:creationId xmlns:p14="http://schemas.microsoft.com/office/powerpoint/2010/main" val="4197455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787" y="342297"/>
            <a:ext cx="6339401" cy="5429941"/>
          </a:xfrm>
          <a:prstGeom prst="rect">
            <a:avLst/>
          </a:prstGeom>
          <a:ln w="228600" cap="sq" cmpd="thickThin">
            <a:solidFill>
              <a:schemeClr val="accent6">
                <a:lumMod val="60000"/>
                <a:lumOff val="40000"/>
              </a:schemeClr>
            </a:solidFill>
            <a:prstDash val="solid"/>
            <a:miter lim="800000"/>
          </a:ln>
          <a:effectLst>
            <a:innerShdw blurRad="76200">
              <a:srgbClr val="000000"/>
            </a:innerShdw>
          </a:effectLst>
        </p:spPr>
      </p:pic>
      <p:sp>
        <p:nvSpPr>
          <p:cNvPr id="3" name="Rectangle 2"/>
          <p:cNvSpPr/>
          <p:nvPr/>
        </p:nvSpPr>
        <p:spPr>
          <a:xfrm>
            <a:off x="7585781" y="291837"/>
            <a:ext cx="4267552" cy="5693866"/>
          </a:xfrm>
          <a:prstGeom prst="rect">
            <a:avLst/>
          </a:prstGeom>
        </p:spPr>
        <p:txBody>
          <a:bodyPr wrap="square">
            <a:spAutoFit/>
          </a:bodyPr>
          <a:lstStyle/>
          <a:p>
            <a:r>
              <a:rPr lang="en-AU" sz="2800" dirty="0">
                <a:solidFill>
                  <a:schemeClr val="accent6">
                    <a:lumMod val="40000"/>
                    <a:lumOff val="60000"/>
                  </a:schemeClr>
                </a:solidFill>
                <a:latin typeface="Century Gothic" panose="020B0502020202020204" pitchFamily="34" charset="0"/>
              </a:rPr>
              <a:t> Select a native animal that lives in the Australian bush.</a:t>
            </a:r>
          </a:p>
          <a:p>
            <a:endParaRPr lang="en-AU" sz="2800" dirty="0">
              <a:solidFill>
                <a:schemeClr val="accent6">
                  <a:lumMod val="40000"/>
                  <a:lumOff val="60000"/>
                </a:schemeClr>
              </a:solidFill>
              <a:latin typeface="Century Gothic" panose="020B0502020202020204" pitchFamily="34" charset="0"/>
            </a:endParaRPr>
          </a:p>
          <a:p>
            <a:endParaRPr lang="en-AU" sz="2800" dirty="0">
              <a:solidFill>
                <a:schemeClr val="accent6">
                  <a:lumMod val="40000"/>
                  <a:lumOff val="60000"/>
                </a:schemeClr>
              </a:solidFill>
              <a:latin typeface="Century Gothic" panose="020B0502020202020204" pitchFamily="34" charset="0"/>
            </a:endParaRPr>
          </a:p>
          <a:p>
            <a:r>
              <a:rPr lang="en-AU" sz="2800" dirty="0">
                <a:solidFill>
                  <a:schemeClr val="accent6">
                    <a:lumMod val="40000"/>
                    <a:lumOff val="60000"/>
                  </a:schemeClr>
                </a:solidFill>
                <a:latin typeface="Century Gothic" panose="020B0502020202020204" pitchFamily="34" charset="0"/>
              </a:rPr>
              <a:t>Write an entreaty from your animal to protect it from the ravages of bushfire. Your animal will need to describe where it lives and how bushfires pose a threat to its survival</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7607" y="6059321"/>
            <a:ext cx="1357258" cy="711297"/>
          </a:xfrm>
          <a:prstGeom prst="rect">
            <a:avLst/>
          </a:prstGeom>
        </p:spPr>
      </p:pic>
      <p:sp>
        <p:nvSpPr>
          <p:cNvPr id="7" name="TextBox 6"/>
          <p:cNvSpPr txBox="1"/>
          <p:nvPr/>
        </p:nvSpPr>
        <p:spPr>
          <a:xfrm>
            <a:off x="10501486" y="6611779"/>
            <a:ext cx="1555234" cy="246221"/>
          </a:xfrm>
          <a:prstGeom prst="rect">
            <a:avLst/>
          </a:prstGeom>
          <a:noFill/>
        </p:spPr>
        <p:txBody>
          <a:bodyPr wrap="none" rtlCol="0">
            <a:spAutoFit/>
          </a:bodyPr>
          <a:lstStyle/>
          <a:p>
            <a:r>
              <a:rPr lang="en-AU" sz="1000" dirty="0">
                <a:latin typeface="Century Gothic" panose="020B0502020202020204" pitchFamily="34" charset="0"/>
              </a:rPr>
              <a:t>Steph Westwood 2016</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841800" y="6130952"/>
            <a:ext cx="568036" cy="568036"/>
          </a:xfrm>
          <a:prstGeom prst="rect">
            <a:avLst/>
          </a:prstGeom>
        </p:spPr>
      </p:pic>
      <p:sp>
        <p:nvSpPr>
          <p:cNvPr id="9" name="Rectangle 8"/>
          <p:cNvSpPr/>
          <p:nvPr/>
        </p:nvSpPr>
        <p:spPr>
          <a:xfrm>
            <a:off x="125705" y="5907137"/>
            <a:ext cx="11931015" cy="1015663"/>
          </a:xfrm>
          <a:prstGeom prst="rect">
            <a:avLst/>
          </a:prstGeom>
        </p:spPr>
        <p:txBody>
          <a:bodyPr wrap="square">
            <a:spAutoFit/>
          </a:bodyPr>
          <a:lstStyle/>
          <a:p>
            <a:r>
              <a:rPr lang="en-AU" sz="1200" b="1" i="1" dirty="0">
                <a:latin typeface="Century Gothic" panose="020B0502020202020204" pitchFamily="34" charset="0"/>
              </a:rPr>
              <a:t>Remember to:</a:t>
            </a:r>
            <a:endParaRPr lang="en-AU" sz="1200" i="1" dirty="0">
              <a:latin typeface="Century Gothic" panose="020B0502020202020204" pitchFamily="34" charset="0"/>
            </a:endParaRPr>
          </a:p>
          <a:p>
            <a:r>
              <a:rPr lang="en-AU" sz="1200" i="1" dirty="0">
                <a:latin typeface="Century Gothic" panose="020B0502020202020204" pitchFamily="34" charset="0"/>
              </a:rPr>
              <a:t>•plan your story before you start</a:t>
            </a:r>
          </a:p>
          <a:p>
            <a:r>
              <a:rPr lang="en-AU" sz="1200" i="1" dirty="0">
                <a:latin typeface="Century Gothic" panose="020B0502020202020204" pitchFamily="34" charset="0"/>
              </a:rPr>
              <a:t>•write in sentences</a:t>
            </a:r>
          </a:p>
          <a:p>
            <a:r>
              <a:rPr lang="en-AU" sz="1200" i="1" dirty="0">
                <a:latin typeface="Century Gothic" panose="020B0502020202020204" pitchFamily="34" charset="0"/>
              </a:rPr>
              <a:t>•pay attention to the words you choose, your spelling ,punctuation, and paragraphs</a:t>
            </a:r>
          </a:p>
          <a:p>
            <a:r>
              <a:rPr lang="en-AU" sz="1200" i="1" dirty="0">
                <a:latin typeface="Century Gothic" panose="020B0502020202020204" pitchFamily="34" charset="0"/>
              </a:rPr>
              <a:t>•check and edit your writing when you have finished.</a:t>
            </a:r>
          </a:p>
        </p:txBody>
      </p:sp>
    </p:spTree>
    <p:extLst>
      <p:ext uri="{BB962C8B-B14F-4D97-AF65-F5344CB8AC3E}">
        <p14:creationId xmlns:p14="http://schemas.microsoft.com/office/powerpoint/2010/main" val="339481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692" y="260902"/>
            <a:ext cx="8994253" cy="6045317"/>
          </a:xfrm>
          <a:prstGeom prst="rect">
            <a:avLst/>
          </a:prstGeom>
          <a:ln w="228600" cap="sq" cmpd="thickThin">
            <a:solidFill>
              <a:schemeClr val="accent1">
                <a:lumMod val="50000"/>
              </a:schemeClr>
            </a:solidFill>
            <a:prstDash val="solid"/>
            <a:miter lim="800000"/>
          </a:ln>
          <a:effectLst>
            <a:innerShdw blurRad="76200">
              <a:srgbClr val="000000"/>
            </a:innerShdw>
          </a:effectLst>
        </p:spPr>
      </p:pic>
      <p:sp>
        <p:nvSpPr>
          <p:cNvPr id="5" name="TextBox 4"/>
          <p:cNvSpPr txBox="1"/>
          <p:nvPr/>
        </p:nvSpPr>
        <p:spPr>
          <a:xfrm>
            <a:off x="259444" y="6575877"/>
            <a:ext cx="3233578" cy="246221"/>
          </a:xfrm>
          <a:prstGeom prst="rect">
            <a:avLst/>
          </a:prstGeom>
          <a:noFill/>
        </p:spPr>
        <p:txBody>
          <a:bodyPr wrap="none" rtlCol="0">
            <a:spAutoFit/>
          </a:bodyPr>
          <a:lstStyle/>
          <a:p>
            <a:r>
              <a:rPr lang="en-AU" sz="1000" dirty="0">
                <a:latin typeface="Century Gothic" panose="020B0502020202020204" pitchFamily="34" charset="0"/>
              </a:rPr>
              <a:t>Inspiration and image from </a:t>
            </a:r>
            <a:r>
              <a:rPr lang="en-AU" sz="1000" dirty="0">
                <a:latin typeface="Century Gothic" panose="020B0502020202020204" pitchFamily="34" charset="0"/>
                <a:hlinkClick r:id="rId4"/>
              </a:rPr>
              <a:t>Photo Prompts Tumbl</a:t>
            </a:r>
            <a:r>
              <a:rPr lang="en-AU" sz="1000" dirty="0">
                <a:latin typeface="Century Gothic" panose="020B0502020202020204" pitchFamily="34" charset="0"/>
              </a:rPr>
              <a:t>r</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7607" y="6059321"/>
            <a:ext cx="1357258" cy="711297"/>
          </a:xfrm>
          <a:prstGeom prst="rect">
            <a:avLst/>
          </a:prstGeom>
        </p:spPr>
      </p:pic>
      <p:sp>
        <p:nvSpPr>
          <p:cNvPr id="7" name="TextBox 6"/>
          <p:cNvSpPr txBox="1"/>
          <p:nvPr/>
        </p:nvSpPr>
        <p:spPr>
          <a:xfrm>
            <a:off x="10501486" y="6611779"/>
            <a:ext cx="1555234" cy="246221"/>
          </a:xfrm>
          <a:prstGeom prst="rect">
            <a:avLst/>
          </a:prstGeom>
          <a:noFill/>
        </p:spPr>
        <p:txBody>
          <a:bodyPr wrap="none" rtlCol="0">
            <a:spAutoFit/>
          </a:bodyPr>
          <a:lstStyle/>
          <a:p>
            <a:r>
              <a:rPr lang="en-AU" sz="1000" dirty="0">
                <a:latin typeface="Century Gothic" panose="020B0502020202020204" pitchFamily="34" charset="0"/>
              </a:rPr>
              <a:t>Steph Westwood 2015</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841800" y="6130952"/>
            <a:ext cx="568036" cy="568036"/>
          </a:xfrm>
          <a:prstGeom prst="rect">
            <a:avLst/>
          </a:prstGeom>
        </p:spPr>
      </p:pic>
    </p:spTree>
    <p:extLst>
      <p:ext uri="{BB962C8B-B14F-4D97-AF65-F5344CB8AC3E}">
        <p14:creationId xmlns:p14="http://schemas.microsoft.com/office/powerpoint/2010/main" val="91215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24776" cy="246221"/>
          </a:xfrm>
          <a:prstGeom prst="rect">
            <a:avLst/>
          </a:prstGeom>
          <a:noFill/>
        </p:spPr>
        <p:txBody>
          <a:bodyPr wrap="none" rtlCol="0">
            <a:spAutoFit/>
          </a:bodyPr>
          <a:lstStyle/>
          <a:p>
            <a:r>
              <a:rPr lang="en-AU" sz="1000" dirty="0">
                <a:latin typeface="Sofia" pitchFamily="50" charset="0"/>
              </a:rPr>
              <a:t>Steph Westwood 2016</a:t>
            </a:r>
          </a:p>
        </p:txBody>
      </p:sp>
      <p:sp>
        <p:nvSpPr>
          <p:cNvPr id="2" name="Rectangle 1"/>
          <p:cNvSpPr/>
          <p:nvPr/>
        </p:nvSpPr>
        <p:spPr>
          <a:xfrm>
            <a:off x="8153399" y="4469692"/>
            <a:ext cx="3855651" cy="1600438"/>
          </a:xfrm>
          <a:prstGeom prst="rect">
            <a:avLst/>
          </a:prstGeom>
        </p:spPr>
        <p:txBody>
          <a:bodyPr wrap="square">
            <a:spAutoFit/>
          </a:bodyPr>
          <a:lstStyle/>
          <a:p>
            <a:r>
              <a:rPr lang="en-AU" sz="1400" b="1" dirty="0">
                <a:solidFill>
                  <a:schemeClr val="accent3">
                    <a:lumMod val="20000"/>
                    <a:lumOff val="80000"/>
                  </a:schemeClr>
                </a:solidFill>
                <a:latin typeface="Andika Basic" panose="02000000000000000000" pitchFamily="2" charset="0"/>
              </a:rPr>
              <a:t>Remember to:</a:t>
            </a:r>
            <a:endParaRPr lang="en-AU" sz="1400" dirty="0">
              <a:solidFill>
                <a:schemeClr val="accent3">
                  <a:lumMod val="20000"/>
                  <a:lumOff val="80000"/>
                </a:schemeClr>
              </a:solidFill>
              <a:latin typeface="Andika Basic" panose="02000000000000000000" pitchFamily="2" charset="0"/>
            </a:endParaRPr>
          </a:p>
          <a:p>
            <a:r>
              <a:rPr lang="en-AU" sz="1400" dirty="0">
                <a:solidFill>
                  <a:schemeClr val="accent3">
                    <a:lumMod val="20000"/>
                    <a:lumOff val="80000"/>
                  </a:schemeClr>
                </a:solidFill>
                <a:latin typeface="Andika Basic" panose="02000000000000000000" pitchFamily="2" charset="0"/>
              </a:rPr>
              <a:t>•plan your story before you start</a:t>
            </a:r>
          </a:p>
          <a:p>
            <a:r>
              <a:rPr lang="en-AU" sz="1400" dirty="0">
                <a:solidFill>
                  <a:schemeClr val="accent3">
                    <a:lumMod val="20000"/>
                    <a:lumOff val="80000"/>
                  </a:schemeClr>
                </a:solidFill>
                <a:latin typeface="Andika Basic" panose="02000000000000000000" pitchFamily="2" charset="0"/>
              </a:rPr>
              <a:t>•write in sentences</a:t>
            </a:r>
          </a:p>
          <a:p>
            <a:r>
              <a:rPr lang="en-AU" sz="1400" dirty="0">
                <a:solidFill>
                  <a:schemeClr val="accent3">
                    <a:lumMod val="20000"/>
                    <a:lumOff val="80000"/>
                  </a:schemeClr>
                </a:solidFill>
                <a:latin typeface="Andika Basic" panose="02000000000000000000" pitchFamily="2" charset="0"/>
              </a:rPr>
              <a:t>•pay attention to the words you choose, your spelling, punctuation, and paragraphs</a:t>
            </a:r>
          </a:p>
          <a:p>
            <a:r>
              <a:rPr lang="en-AU" sz="1400" dirty="0">
                <a:solidFill>
                  <a:schemeClr val="accent3">
                    <a:lumMod val="20000"/>
                    <a:lumOff val="80000"/>
                  </a:schemeClr>
                </a:solidFill>
                <a:latin typeface="Andika Basic" panose="02000000000000000000" pitchFamily="2" charset="0"/>
              </a:rPr>
              <a:t>•check and edit your writing when you have finished.</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561" y="643185"/>
            <a:ext cx="7309256" cy="5553321"/>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4" name="Rectangle 3"/>
          <p:cNvSpPr/>
          <p:nvPr/>
        </p:nvSpPr>
        <p:spPr>
          <a:xfrm>
            <a:off x="8305801" y="643185"/>
            <a:ext cx="3886199" cy="707886"/>
          </a:xfrm>
          <a:prstGeom prst="rect">
            <a:avLst/>
          </a:prstGeom>
        </p:spPr>
        <p:txBody>
          <a:bodyPr wrap="square">
            <a:spAutoFit/>
          </a:bodyPr>
          <a:lstStyle/>
          <a:p>
            <a:r>
              <a:rPr lang="en-AU" sz="4000" dirty="0">
                <a:solidFill>
                  <a:schemeClr val="accent1">
                    <a:lumMod val="75000"/>
                  </a:schemeClr>
                </a:solidFill>
                <a:latin typeface="Andika Basic" panose="02000000000000000000" pitchFamily="2" charset="0"/>
              </a:rPr>
              <a:t>Storm at Sea</a:t>
            </a:r>
          </a:p>
        </p:txBody>
      </p:sp>
      <p:sp>
        <p:nvSpPr>
          <p:cNvPr id="5" name="Rectangle 4"/>
          <p:cNvSpPr/>
          <p:nvPr/>
        </p:nvSpPr>
        <p:spPr>
          <a:xfrm>
            <a:off x="8153399" y="1792036"/>
            <a:ext cx="3696221" cy="2677656"/>
          </a:xfrm>
          <a:prstGeom prst="rect">
            <a:avLst/>
          </a:prstGeom>
        </p:spPr>
        <p:txBody>
          <a:bodyPr wrap="square">
            <a:spAutoFit/>
          </a:bodyPr>
          <a:lstStyle/>
          <a:p>
            <a:r>
              <a:rPr lang="en-AU" sz="2400" i="1" dirty="0">
                <a:latin typeface="Andika Basic" panose="02000000000000000000" pitchFamily="2" charset="0"/>
              </a:rPr>
              <a:t>From the perspective of a fish, write a story about a storm taking place out at sea. </a:t>
            </a:r>
          </a:p>
          <a:p>
            <a:endParaRPr lang="en-AU" sz="2400" i="1" dirty="0">
              <a:latin typeface="Andika Basic" panose="02000000000000000000" pitchFamily="2" charset="0"/>
            </a:endParaRPr>
          </a:p>
          <a:p>
            <a:r>
              <a:rPr lang="en-AU" sz="2400" i="1" dirty="0">
                <a:latin typeface="Andika Basic" panose="02000000000000000000" pitchFamily="2" charset="0"/>
              </a:rPr>
              <a:t>Retell what happened in </a:t>
            </a:r>
            <a:r>
              <a:rPr lang="en-AU" sz="2400" i="1" dirty="0">
                <a:solidFill>
                  <a:srgbClr val="FF0000"/>
                </a:solidFill>
                <a:latin typeface="Andika Basic" panose="02000000000000000000" pitchFamily="2" charset="0"/>
              </a:rPr>
              <a:t>Diary </a:t>
            </a:r>
            <a:r>
              <a:rPr lang="en-AU" sz="2400" i="1" dirty="0">
                <a:latin typeface="Andika Basic" panose="02000000000000000000" pitchFamily="2" charset="0"/>
              </a:rPr>
              <a:t>form.</a:t>
            </a:r>
            <a:endParaRPr lang="en-AU" sz="2400" i="1" dirty="0">
              <a:solidFill>
                <a:schemeClr val="accent4">
                  <a:lumMod val="40000"/>
                  <a:lumOff val="60000"/>
                </a:schemeClr>
              </a:solidFill>
              <a:latin typeface="Andika Basic" panose="02000000000000000000" pitchFamily="2" charset="0"/>
            </a:endParaRPr>
          </a:p>
        </p:txBody>
      </p:sp>
      <p:grpSp>
        <p:nvGrpSpPr>
          <p:cNvPr id="7" name="Group 6"/>
          <p:cNvGrpSpPr/>
          <p:nvPr/>
        </p:nvGrpSpPr>
        <p:grpSpPr>
          <a:xfrm>
            <a:off x="10237607" y="5988981"/>
            <a:ext cx="1357258" cy="711297"/>
            <a:chOff x="10237607" y="6059321"/>
            <a:chExt cx="1357258" cy="711297"/>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7607" y="6059321"/>
              <a:ext cx="1357258" cy="71129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841800" y="6130952"/>
              <a:ext cx="568036" cy="568036"/>
            </a:xfrm>
            <a:prstGeom prst="rect">
              <a:avLst/>
            </a:prstGeom>
          </p:spPr>
        </p:pic>
      </p:grpSp>
    </p:spTree>
    <p:extLst>
      <p:ext uri="{BB962C8B-B14F-4D97-AF65-F5344CB8AC3E}">
        <p14:creationId xmlns:p14="http://schemas.microsoft.com/office/powerpoint/2010/main" val="3272493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24776" cy="246221"/>
          </a:xfrm>
          <a:prstGeom prst="rect">
            <a:avLst/>
          </a:prstGeom>
          <a:noFill/>
        </p:spPr>
        <p:txBody>
          <a:bodyPr wrap="none" rtlCol="0">
            <a:spAutoFit/>
          </a:bodyPr>
          <a:lstStyle/>
          <a:p>
            <a:r>
              <a:rPr lang="en-AU" sz="1000" dirty="0">
                <a:latin typeface="Sofia" pitchFamily="50" charset="0"/>
              </a:rPr>
              <a:t>Steph Westwood 2016</a:t>
            </a:r>
          </a:p>
        </p:txBody>
      </p:sp>
      <p:sp>
        <p:nvSpPr>
          <p:cNvPr id="3" name="Rectangle 2"/>
          <p:cNvSpPr/>
          <p:nvPr/>
        </p:nvSpPr>
        <p:spPr>
          <a:xfrm>
            <a:off x="322912" y="6417732"/>
            <a:ext cx="2920992" cy="246221"/>
          </a:xfrm>
          <a:prstGeom prst="rect">
            <a:avLst/>
          </a:prstGeom>
        </p:spPr>
        <p:txBody>
          <a:bodyPr wrap="none">
            <a:spAutoFit/>
          </a:bodyPr>
          <a:lstStyle/>
          <a:p>
            <a:pPr fontAlgn="base"/>
            <a:r>
              <a:rPr lang="en-AU" sz="1000" dirty="0"/>
              <a:t>Inspiration and image found on</a:t>
            </a:r>
            <a:r>
              <a:rPr lang="en-AU" sz="1000" dirty="0">
                <a:hlinkClick r:id="rId3"/>
              </a:rPr>
              <a:t> </a:t>
            </a:r>
            <a:r>
              <a:rPr lang="en-AU" sz="1000" b="1" dirty="0">
                <a:hlinkClick r:id="rId3"/>
              </a:rPr>
              <a:t>izismile.com</a:t>
            </a:r>
            <a:endParaRPr lang="en-AU" sz="1000" dirty="0"/>
          </a:p>
        </p:txBody>
      </p:sp>
      <p:sp>
        <p:nvSpPr>
          <p:cNvPr id="2" name="Rectangle 1"/>
          <p:cNvSpPr/>
          <p:nvPr/>
        </p:nvSpPr>
        <p:spPr>
          <a:xfrm>
            <a:off x="4711700" y="4885258"/>
            <a:ext cx="7297350" cy="1169551"/>
          </a:xfrm>
          <a:prstGeom prst="rect">
            <a:avLst/>
          </a:prstGeom>
        </p:spPr>
        <p:txBody>
          <a:bodyPr wrap="square">
            <a:spAutoFit/>
          </a:bodyPr>
          <a:lstStyle/>
          <a:p>
            <a:r>
              <a:rPr lang="en-AU" sz="1400" b="1" dirty="0">
                <a:solidFill>
                  <a:schemeClr val="tx1">
                    <a:lumMod val="95000"/>
                  </a:schemeClr>
                </a:solidFill>
                <a:latin typeface="Andika Basic" panose="02000000000000000000" pitchFamily="2" charset="0"/>
              </a:rPr>
              <a:t>Remember to:</a:t>
            </a:r>
            <a:endParaRPr lang="en-AU" sz="1400" dirty="0">
              <a:solidFill>
                <a:schemeClr val="tx1">
                  <a:lumMod val="95000"/>
                </a:schemeClr>
              </a:solidFill>
              <a:latin typeface="Andika Basic" panose="02000000000000000000" pitchFamily="2" charset="0"/>
            </a:endParaRPr>
          </a:p>
          <a:p>
            <a:r>
              <a:rPr lang="en-AU" sz="1400" dirty="0">
                <a:solidFill>
                  <a:schemeClr val="tx1">
                    <a:lumMod val="95000"/>
                  </a:schemeClr>
                </a:solidFill>
                <a:latin typeface="Andika Basic" panose="02000000000000000000" pitchFamily="2" charset="0"/>
              </a:rPr>
              <a:t>•plan your story before you start</a:t>
            </a:r>
          </a:p>
          <a:p>
            <a:r>
              <a:rPr lang="en-AU" sz="1400" dirty="0">
                <a:solidFill>
                  <a:schemeClr val="tx1">
                    <a:lumMod val="95000"/>
                  </a:schemeClr>
                </a:solidFill>
                <a:latin typeface="Andika Basic" panose="02000000000000000000" pitchFamily="2" charset="0"/>
              </a:rPr>
              <a:t>•write in sentences</a:t>
            </a:r>
          </a:p>
          <a:p>
            <a:r>
              <a:rPr lang="en-AU" sz="1400" dirty="0">
                <a:solidFill>
                  <a:schemeClr val="tx1">
                    <a:lumMod val="95000"/>
                  </a:schemeClr>
                </a:solidFill>
                <a:latin typeface="Andika Basic" panose="02000000000000000000" pitchFamily="2" charset="0"/>
              </a:rPr>
              <a:t>•pay attention to the words you choose, your spelling, punctuation, and paragraphs</a:t>
            </a:r>
          </a:p>
          <a:p>
            <a:r>
              <a:rPr lang="en-AU" sz="1400" dirty="0">
                <a:solidFill>
                  <a:schemeClr val="tx1">
                    <a:lumMod val="95000"/>
                  </a:schemeClr>
                </a:solidFill>
                <a:latin typeface="Andika Basic" panose="02000000000000000000" pitchFamily="2" charset="0"/>
              </a:rPr>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977" y="497322"/>
            <a:ext cx="3603862" cy="5455722"/>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4" name="Rectangle 3"/>
          <p:cNvSpPr/>
          <p:nvPr/>
        </p:nvSpPr>
        <p:spPr>
          <a:xfrm>
            <a:off x="4830632" y="497322"/>
            <a:ext cx="7178418" cy="3170099"/>
          </a:xfrm>
          <a:prstGeom prst="rect">
            <a:avLst/>
          </a:prstGeom>
        </p:spPr>
        <p:txBody>
          <a:bodyPr wrap="square">
            <a:spAutoFit/>
          </a:bodyPr>
          <a:lstStyle/>
          <a:p>
            <a:r>
              <a:rPr lang="en-AU" sz="4000" i="1" dirty="0">
                <a:solidFill>
                  <a:schemeClr val="accent1">
                    <a:lumMod val="20000"/>
                    <a:lumOff val="80000"/>
                  </a:schemeClr>
                </a:solidFill>
                <a:latin typeface="Andika Basic" panose="02000000000000000000" pitchFamily="2" charset="0"/>
              </a:rPr>
              <a:t>Since the enormous wave was heading straight for us, we knew that we were going to have to fight for our lives.</a:t>
            </a:r>
          </a:p>
          <a:p>
            <a:r>
              <a:rPr lang="en-AU" sz="2400" dirty="0">
                <a:solidFill>
                  <a:schemeClr val="tx2">
                    <a:lumMod val="20000"/>
                    <a:lumOff val="80000"/>
                  </a:schemeClr>
                </a:solidFill>
                <a:latin typeface="Andika Basic" panose="02000000000000000000" pitchFamily="2" charset="0"/>
              </a:rPr>
              <a:t>Complete this story.</a:t>
            </a:r>
            <a:r>
              <a:rPr lang="en-AU" sz="4000" dirty="0">
                <a:solidFill>
                  <a:schemeClr val="tx2">
                    <a:lumMod val="20000"/>
                    <a:lumOff val="80000"/>
                  </a:schemeClr>
                </a:solidFill>
                <a:latin typeface="Andika Basic" panose="02000000000000000000" pitchFamily="2" charset="0"/>
              </a:rPr>
              <a:t> </a:t>
            </a:r>
          </a:p>
        </p:txBody>
      </p:sp>
      <p:grpSp>
        <p:nvGrpSpPr>
          <p:cNvPr id="7" name="Group 6"/>
          <p:cNvGrpSpPr/>
          <p:nvPr/>
        </p:nvGrpSpPr>
        <p:grpSpPr>
          <a:xfrm>
            <a:off x="10237607" y="5971396"/>
            <a:ext cx="1357258" cy="711297"/>
            <a:chOff x="10237607" y="6059321"/>
            <a:chExt cx="1357258" cy="711297"/>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7607" y="6059321"/>
              <a:ext cx="1357258" cy="71129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841800" y="6130952"/>
              <a:ext cx="568036" cy="568036"/>
            </a:xfrm>
            <a:prstGeom prst="rect">
              <a:avLst/>
            </a:prstGeom>
          </p:spPr>
        </p:pic>
      </p:grpSp>
    </p:spTree>
    <p:extLst>
      <p:ext uri="{BB962C8B-B14F-4D97-AF65-F5344CB8AC3E}">
        <p14:creationId xmlns:p14="http://schemas.microsoft.com/office/powerpoint/2010/main" val="2265839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869" y="382988"/>
            <a:ext cx="6867697" cy="5747964"/>
          </a:xfrm>
          <a:prstGeom prst="rect">
            <a:avLst/>
          </a:prstGeom>
          <a:ln w="228600" cap="sq" cmpd="thickThin">
            <a:solidFill>
              <a:schemeClr val="accent3">
                <a:lumMod val="75000"/>
              </a:schemeClr>
            </a:solidFill>
            <a:prstDash val="solid"/>
            <a:miter lim="800000"/>
          </a:ln>
          <a:effectLst>
            <a:innerShdw blurRad="76200">
              <a:srgbClr val="000000"/>
            </a:innerShdw>
          </a:effectLst>
        </p:spPr>
      </p:pic>
      <p:sp>
        <p:nvSpPr>
          <p:cNvPr id="3" name="Rectangle 2"/>
          <p:cNvSpPr/>
          <p:nvPr/>
        </p:nvSpPr>
        <p:spPr>
          <a:xfrm>
            <a:off x="8048625" y="230487"/>
            <a:ext cx="3910012" cy="2862322"/>
          </a:xfrm>
          <a:prstGeom prst="rect">
            <a:avLst/>
          </a:prstGeom>
        </p:spPr>
        <p:txBody>
          <a:bodyPr wrap="square">
            <a:spAutoFit/>
          </a:bodyPr>
          <a:lstStyle/>
          <a:p>
            <a:r>
              <a:rPr lang="en-AU" sz="3600" dirty="0">
                <a:solidFill>
                  <a:schemeClr val="accent3">
                    <a:lumMod val="60000"/>
                    <a:lumOff val="40000"/>
                  </a:schemeClr>
                </a:solidFill>
                <a:latin typeface="Century Gothic" panose="020B0502020202020204" pitchFamily="34" charset="0"/>
              </a:rPr>
              <a:t>Write a diary entry for a week in the life of the thawing Alaskan Wood Frog.</a:t>
            </a:r>
          </a:p>
        </p:txBody>
      </p:sp>
      <p:sp>
        <p:nvSpPr>
          <p:cNvPr id="5" name="TextBox 4"/>
          <p:cNvSpPr txBox="1"/>
          <p:nvPr/>
        </p:nvSpPr>
        <p:spPr>
          <a:xfrm>
            <a:off x="259444" y="6575877"/>
            <a:ext cx="2332690" cy="246221"/>
          </a:xfrm>
          <a:prstGeom prst="rect">
            <a:avLst/>
          </a:prstGeom>
          <a:noFill/>
        </p:spPr>
        <p:txBody>
          <a:bodyPr wrap="none" rtlCol="0">
            <a:spAutoFit/>
          </a:bodyPr>
          <a:lstStyle/>
          <a:p>
            <a:r>
              <a:rPr lang="en-AU" sz="1000" dirty="0">
                <a:latin typeface="Century Gothic" panose="020B0502020202020204" pitchFamily="34" charset="0"/>
              </a:rPr>
              <a:t>Inspiration and image from Twitter</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7607" y="6059321"/>
            <a:ext cx="1357258" cy="711297"/>
          </a:xfrm>
          <a:prstGeom prst="rect">
            <a:avLst/>
          </a:prstGeom>
        </p:spPr>
      </p:pic>
      <p:sp>
        <p:nvSpPr>
          <p:cNvPr id="7" name="TextBox 6"/>
          <p:cNvSpPr txBox="1"/>
          <p:nvPr/>
        </p:nvSpPr>
        <p:spPr>
          <a:xfrm>
            <a:off x="10501486" y="6611779"/>
            <a:ext cx="1555234" cy="246221"/>
          </a:xfrm>
          <a:prstGeom prst="rect">
            <a:avLst/>
          </a:prstGeom>
          <a:noFill/>
        </p:spPr>
        <p:txBody>
          <a:bodyPr wrap="none" rtlCol="0">
            <a:spAutoFit/>
          </a:bodyPr>
          <a:lstStyle/>
          <a:p>
            <a:r>
              <a:rPr lang="en-AU" sz="1000" dirty="0">
                <a:latin typeface="Century Gothic" panose="020B0502020202020204" pitchFamily="34" charset="0"/>
              </a:rPr>
              <a:t>Steph Westwood 2015</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841800" y="6130952"/>
            <a:ext cx="568036" cy="568036"/>
          </a:xfrm>
          <a:prstGeom prst="rect">
            <a:avLst/>
          </a:prstGeom>
        </p:spPr>
      </p:pic>
      <p:sp>
        <p:nvSpPr>
          <p:cNvPr id="9" name="Rectangle 8"/>
          <p:cNvSpPr/>
          <p:nvPr/>
        </p:nvSpPr>
        <p:spPr>
          <a:xfrm>
            <a:off x="7850981" y="4405776"/>
            <a:ext cx="4305299" cy="1600438"/>
          </a:xfrm>
          <a:prstGeom prst="rect">
            <a:avLst/>
          </a:prstGeom>
        </p:spPr>
        <p:txBody>
          <a:bodyPr wrap="square">
            <a:spAutoFit/>
          </a:bodyPr>
          <a:lstStyle/>
          <a:p>
            <a:r>
              <a:rPr lang="en-AU" sz="1400" b="1" i="1" dirty="0">
                <a:latin typeface="Century Gothic" panose="020B0502020202020204" pitchFamily="34" charset="0"/>
              </a:rPr>
              <a:t>Remember to:</a:t>
            </a:r>
            <a:endParaRPr lang="en-AU" sz="1400" i="1" dirty="0">
              <a:latin typeface="Century Gothic" panose="020B0502020202020204" pitchFamily="34" charset="0"/>
            </a:endParaRPr>
          </a:p>
          <a:p>
            <a:r>
              <a:rPr lang="en-AU" sz="1400" i="1" dirty="0">
                <a:latin typeface="Century Gothic" panose="020B0502020202020204" pitchFamily="34" charset="0"/>
              </a:rPr>
              <a:t>•plan your story before you start</a:t>
            </a:r>
          </a:p>
          <a:p>
            <a:r>
              <a:rPr lang="en-AU" sz="1400" i="1" dirty="0">
                <a:latin typeface="Century Gothic" panose="020B0502020202020204" pitchFamily="34" charset="0"/>
              </a:rPr>
              <a:t>•write in sentences</a:t>
            </a:r>
          </a:p>
          <a:p>
            <a:r>
              <a:rPr lang="en-AU" sz="1400" i="1" dirty="0">
                <a:latin typeface="Century Gothic" panose="020B0502020202020204" pitchFamily="34" charset="0"/>
              </a:rPr>
              <a:t>•pay attention to the words you choose, your spelling and punctuation, and paragraphs</a:t>
            </a:r>
          </a:p>
          <a:p>
            <a:r>
              <a:rPr lang="en-AU" sz="1400" i="1" dirty="0">
                <a:latin typeface="Century Gothic" panose="020B0502020202020204" pitchFamily="34" charset="0"/>
              </a:rPr>
              <a:t>•check and edit your writing when you have finished.</a:t>
            </a:r>
          </a:p>
        </p:txBody>
      </p:sp>
    </p:spTree>
    <p:extLst>
      <p:ext uri="{BB962C8B-B14F-4D97-AF65-F5344CB8AC3E}">
        <p14:creationId xmlns:p14="http://schemas.microsoft.com/office/powerpoint/2010/main" val="363608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51" y="227481"/>
            <a:ext cx="4039742" cy="6095682"/>
          </a:xfrm>
          <a:prstGeom prst="rect">
            <a:avLst/>
          </a:prstGeom>
          <a:ln w="228600" cap="sq" cmpd="thickThin">
            <a:solidFill>
              <a:srgbClr val="000000"/>
            </a:solidFill>
            <a:prstDash val="solid"/>
            <a:miter lim="800000"/>
          </a:ln>
          <a:effectLst>
            <a:innerShdw blurRad="76200">
              <a:srgbClr val="000000"/>
            </a:innerShdw>
          </a:effectLst>
        </p:spPr>
      </p:pic>
      <p:sp>
        <p:nvSpPr>
          <p:cNvPr id="2" name="Rectangle 1"/>
          <p:cNvSpPr/>
          <p:nvPr/>
        </p:nvSpPr>
        <p:spPr>
          <a:xfrm>
            <a:off x="5111496" y="565085"/>
            <a:ext cx="6958584" cy="2923877"/>
          </a:xfrm>
          <a:prstGeom prst="rect">
            <a:avLst/>
          </a:prstGeom>
        </p:spPr>
        <p:txBody>
          <a:bodyPr wrap="square">
            <a:spAutoFit/>
          </a:bodyPr>
          <a:lstStyle/>
          <a:p>
            <a:r>
              <a:rPr lang="en-AU" sz="4400" dirty="0">
                <a:solidFill>
                  <a:srgbClr val="669900"/>
                </a:solidFill>
                <a:latin typeface="Andika Basic" panose="02000000000000000000" pitchFamily="2" charset="0"/>
              </a:rPr>
              <a:t>Natural Disaster</a:t>
            </a:r>
          </a:p>
          <a:p>
            <a:r>
              <a:rPr lang="en-AU" sz="2800" dirty="0">
                <a:latin typeface="Andika Basic" panose="02000000000000000000" pitchFamily="2" charset="0"/>
              </a:rPr>
              <a:t>You have just been told that in half an hour a huge natural disaster will hit. </a:t>
            </a:r>
          </a:p>
          <a:p>
            <a:endParaRPr lang="en-AU" sz="2800" dirty="0">
              <a:latin typeface="Andika Basic" panose="02000000000000000000" pitchFamily="2" charset="0"/>
            </a:endParaRPr>
          </a:p>
          <a:p>
            <a:r>
              <a:rPr lang="en-AU" sz="2800" dirty="0">
                <a:latin typeface="Andika Basic" panose="02000000000000000000" pitchFamily="2" charset="0"/>
              </a:rPr>
              <a:t>What will you do? Choose your </a:t>
            </a:r>
            <a:r>
              <a:rPr lang="en-AU" sz="2800" dirty="0">
                <a:solidFill>
                  <a:schemeClr val="accent6">
                    <a:lumMod val="60000"/>
                    <a:lumOff val="40000"/>
                  </a:schemeClr>
                </a:solidFill>
                <a:latin typeface="Andika Basic" panose="02000000000000000000" pitchFamily="2" charset="0"/>
              </a:rPr>
              <a:t>disaster</a:t>
            </a:r>
            <a:r>
              <a:rPr lang="en-AU" sz="2800" dirty="0">
                <a:latin typeface="Andika Basic" panose="02000000000000000000" pitchFamily="2" charset="0"/>
              </a:rPr>
              <a:t> and write out your </a:t>
            </a:r>
            <a:r>
              <a:rPr lang="en-AU" sz="2800" dirty="0">
                <a:solidFill>
                  <a:schemeClr val="accent1">
                    <a:lumMod val="20000"/>
                    <a:lumOff val="80000"/>
                  </a:schemeClr>
                </a:solidFill>
                <a:latin typeface="Andika Basic" panose="02000000000000000000" pitchFamily="2" charset="0"/>
              </a:rPr>
              <a:t>evacuation plan</a:t>
            </a:r>
            <a:r>
              <a:rPr lang="en-AU" sz="2800" dirty="0">
                <a:latin typeface="Andika Basic" panose="02000000000000000000" pitchFamily="2" charset="0"/>
              </a:rPr>
              <a:t>.</a:t>
            </a:r>
          </a:p>
        </p:txBody>
      </p:sp>
      <p:sp>
        <p:nvSpPr>
          <p:cNvPr id="5" name="TextBox 4"/>
          <p:cNvSpPr txBox="1"/>
          <p:nvPr/>
        </p:nvSpPr>
        <p:spPr>
          <a:xfrm>
            <a:off x="10453816" y="6540843"/>
            <a:ext cx="1524776" cy="246221"/>
          </a:xfrm>
          <a:prstGeom prst="rect">
            <a:avLst/>
          </a:prstGeom>
          <a:noFill/>
        </p:spPr>
        <p:txBody>
          <a:bodyPr wrap="none" rtlCol="0">
            <a:spAutoFit/>
          </a:bodyPr>
          <a:lstStyle/>
          <a:p>
            <a:r>
              <a:rPr lang="en-AU" sz="1000" dirty="0">
                <a:latin typeface="Sofia" pitchFamily="50" charset="0"/>
              </a:rPr>
              <a:t>Steph Westwood 2016</a:t>
            </a:r>
          </a:p>
        </p:txBody>
      </p:sp>
      <p:sp>
        <p:nvSpPr>
          <p:cNvPr id="3" name="Rectangle 2"/>
          <p:cNvSpPr/>
          <p:nvPr/>
        </p:nvSpPr>
        <p:spPr>
          <a:xfrm>
            <a:off x="879561" y="6540843"/>
            <a:ext cx="3892412" cy="246221"/>
          </a:xfrm>
          <a:prstGeom prst="rect">
            <a:avLst/>
          </a:prstGeom>
        </p:spPr>
        <p:txBody>
          <a:bodyPr wrap="none">
            <a:spAutoFit/>
          </a:bodyPr>
          <a:lstStyle/>
          <a:p>
            <a:r>
              <a:rPr lang="en-AU" sz="1000" dirty="0">
                <a:latin typeface="Century Gothic" panose="020B0502020202020204" pitchFamily="34" charset="0"/>
              </a:rPr>
              <a:t>Inspiration and image from </a:t>
            </a:r>
            <a:r>
              <a:rPr lang="en-AU" sz="1000" dirty="0">
                <a:solidFill>
                  <a:srgbClr val="444444"/>
                </a:solidFill>
                <a:hlinkClick r:id="rId4"/>
              </a:rPr>
              <a:t>inspiringideas.inspireworthy.com</a:t>
            </a:r>
            <a:endParaRPr lang="en-AU" sz="1000" dirty="0"/>
          </a:p>
        </p:txBody>
      </p:sp>
      <p:grpSp>
        <p:nvGrpSpPr>
          <p:cNvPr id="6" name="Group 5"/>
          <p:cNvGrpSpPr/>
          <p:nvPr/>
        </p:nvGrpSpPr>
        <p:grpSpPr>
          <a:xfrm>
            <a:off x="10237607" y="5953811"/>
            <a:ext cx="1357258" cy="711297"/>
            <a:chOff x="10237607" y="6059321"/>
            <a:chExt cx="1357258" cy="711297"/>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7607" y="6059321"/>
              <a:ext cx="1357258" cy="71129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841800" y="6130952"/>
              <a:ext cx="568036" cy="568036"/>
            </a:xfrm>
            <a:prstGeom prst="rect">
              <a:avLst/>
            </a:prstGeom>
          </p:spPr>
        </p:pic>
      </p:grpSp>
      <p:sp>
        <p:nvSpPr>
          <p:cNvPr id="12" name="Rectangle 11"/>
          <p:cNvSpPr/>
          <p:nvPr/>
        </p:nvSpPr>
        <p:spPr>
          <a:xfrm>
            <a:off x="5033546" y="5039849"/>
            <a:ext cx="3855651" cy="1600438"/>
          </a:xfrm>
          <a:prstGeom prst="rect">
            <a:avLst/>
          </a:prstGeom>
        </p:spPr>
        <p:txBody>
          <a:bodyPr wrap="square">
            <a:spAutoFit/>
          </a:bodyPr>
          <a:lstStyle/>
          <a:p>
            <a:r>
              <a:rPr lang="en-AU" sz="1400" b="1" dirty="0">
                <a:solidFill>
                  <a:schemeClr val="accent3">
                    <a:lumMod val="20000"/>
                    <a:lumOff val="80000"/>
                  </a:schemeClr>
                </a:solidFill>
                <a:latin typeface="Andika Basic" panose="02000000000000000000" pitchFamily="2" charset="0"/>
              </a:rPr>
              <a:t>Remember to:</a:t>
            </a:r>
            <a:endParaRPr lang="en-AU" sz="1400" dirty="0">
              <a:solidFill>
                <a:schemeClr val="accent3">
                  <a:lumMod val="20000"/>
                  <a:lumOff val="80000"/>
                </a:schemeClr>
              </a:solidFill>
              <a:latin typeface="Andika Basic" panose="02000000000000000000" pitchFamily="2" charset="0"/>
            </a:endParaRPr>
          </a:p>
          <a:p>
            <a:r>
              <a:rPr lang="en-AU" sz="1400" dirty="0">
                <a:solidFill>
                  <a:schemeClr val="accent3">
                    <a:lumMod val="20000"/>
                    <a:lumOff val="80000"/>
                  </a:schemeClr>
                </a:solidFill>
                <a:latin typeface="Andika Basic" panose="02000000000000000000" pitchFamily="2" charset="0"/>
              </a:rPr>
              <a:t>•plan your story before you start</a:t>
            </a:r>
          </a:p>
          <a:p>
            <a:r>
              <a:rPr lang="en-AU" sz="1400" dirty="0">
                <a:solidFill>
                  <a:schemeClr val="accent3">
                    <a:lumMod val="20000"/>
                    <a:lumOff val="80000"/>
                  </a:schemeClr>
                </a:solidFill>
                <a:latin typeface="Andika Basic" panose="02000000000000000000" pitchFamily="2" charset="0"/>
              </a:rPr>
              <a:t>•write in sentences</a:t>
            </a:r>
          </a:p>
          <a:p>
            <a:r>
              <a:rPr lang="en-AU" sz="1400" dirty="0">
                <a:solidFill>
                  <a:schemeClr val="accent3">
                    <a:lumMod val="20000"/>
                    <a:lumOff val="80000"/>
                  </a:schemeClr>
                </a:solidFill>
                <a:latin typeface="Andika Basic" panose="02000000000000000000" pitchFamily="2" charset="0"/>
              </a:rPr>
              <a:t>•pay attention to the words you choose, your spelling, punctuation, and paragraphs</a:t>
            </a:r>
          </a:p>
          <a:p>
            <a:r>
              <a:rPr lang="en-AU" sz="1400" dirty="0">
                <a:solidFill>
                  <a:schemeClr val="accent3">
                    <a:lumMod val="20000"/>
                    <a:lumOff val="80000"/>
                  </a:schemeClr>
                </a:solidFill>
                <a:latin typeface="Andika Basic" panose="02000000000000000000" pitchFamily="2" charset="0"/>
              </a:rPr>
              <a:t>•check and edit your writing when you have finished.</a:t>
            </a:r>
          </a:p>
        </p:txBody>
      </p:sp>
    </p:spTree>
    <p:extLst>
      <p:ext uri="{BB962C8B-B14F-4D97-AF65-F5344CB8AC3E}">
        <p14:creationId xmlns:p14="http://schemas.microsoft.com/office/powerpoint/2010/main" val="2884625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485" y="447674"/>
            <a:ext cx="5416412" cy="5857875"/>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3" name="Rectangle 2"/>
          <p:cNvSpPr/>
          <p:nvPr/>
        </p:nvSpPr>
        <p:spPr>
          <a:xfrm>
            <a:off x="6257924" y="230487"/>
            <a:ext cx="5700713" cy="1323439"/>
          </a:xfrm>
          <a:prstGeom prst="rect">
            <a:avLst/>
          </a:prstGeom>
        </p:spPr>
        <p:txBody>
          <a:bodyPr wrap="square">
            <a:spAutoFit/>
          </a:bodyPr>
          <a:lstStyle/>
          <a:p>
            <a:r>
              <a:rPr lang="en-AU" sz="4000" dirty="0">
                <a:solidFill>
                  <a:schemeClr val="accent1">
                    <a:lumMod val="20000"/>
                    <a:lumOff val="80000"/>
                  </a:schemeClr>
                </a:solidFill>
                <a:latin typeface="Century Gothic" panose="020B0502020202020204" pitchFamily="34" charset="0"/>
              </a:rPr>
              <a:t>"I swear it was this tall and it walked like this." </a:t>
            </a:r>
          </a:p>
        </p:txBody>
      </p:sp>
      <p:sp>
        <p:nvSpPr>
          <p:cNvPr id="4" name="Rectangle 3"/>
          <p:cNvSpPr/>
          <p:nvPr/>
        </p:nvSpPr>
        <p:spPr>
          <a:xfrm>
            <a:off x="6257924" y="2176282"/>
            <a:ext cx="6096000" cy="1200329"/>
          </a:xfrm>
          <a:prstGeom prst="rect">
            <a:avLst/>
          </a:prstGeom>
        </p:spPr>
        <p:txBody>
          <a:bodyPr>
            <a:spAutoFit/>
          </a:bodyPr>
          <a:lstStyle/>
          <a:p>
            <a:r>
              <a:rPr lang="en-AU" dirty="0">
                <a:solidFill>
                  <a:schemeClr val="accent2">
                    <a:lumMod val="20000"/>
                    <a:lumOff val="80000"/>
                  </a:schemeClr>
                </a:solidFill>
                <a:latin typeface="Century Gothic" panose="020B0502020202020204" pitchFamily="34" charset="0"/>
              </a:rPr>
              <a:t>Tell the story from the perspective of the guinea pig. Include the setting, lots of details, precise verbs and use dialog in the story. Finish with a picture to illustrate your story.</a:t>
            </a:r>
          </a:p>
        </p:txBody>
      </p:sp>
      <p:sp>
        <p:nvSpPr>
          <p:cNvPr id="5" name="TextBox 4"/>
          <p:cNvSpPr txBox="1"/>
          <p:nvPr/>
        </p:nvSpPr>
        <p:spPr>
          <a:xfrm>
            <a:off x="259444" y="6575877"/>
            <a:ext cx="4068743" cy="246221"/>
          </a:xfrm>
          <a:prstGeom prst="rect">
            <a:avLst/>
          </a:prstGeom>
          <a:noFill/>
        </p:spPr>
        <p:txBody>
          <a:bodyPr wrap="none" rtlCol="0">
            <a:spAutoFit/>
          </a:bodyPr>
          <a:lstStyle/>
          <a:p>
            <a:r>
              <a:rPr lang="en-AU" sz="1000" dirty="0">
                <a:latin typeface="Century Gothic" panose="020B0502020202020204" pitchFamily="34" charset="0"/>
              </a:rPr>
              <a:t>Inspiration and image from </a:t>
            </a:r>
            <a:r>
              <a:rPr lang="en-AU" sz="1000" dirty="0">
                <a:latin typeface="Century Gothic" panose="020B0502020202020204" pitchFamily="34" charset="0"/>
                <a:hlinkClick r:id="rId4"/>
              </a:rPr>
              <a:t>Skool Aid Products- Writing Prompts</a:t>
            </a:r>
            <a:endParaRPr lang="en-AU" sz="1000" dirty="0">
              <a:latin typeface="Century Gothic" panose="020B050202020202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7607" y="6059321"/>
            <a:ext cx="1357258" cy="711297"/>
          </a:xfrm>
          <a:prstGeom prst="rect">
            <a:avLst/>
          </a:prstGeom>
        </p:spPr>
      </p:pic>
      <p:sp>
        <p:nvSpPr>
          <p:cNvPr id="7" name="TextBox 6"/>
          <p:cNvSpPr txBox="1"/>
          <p:nvPr/>
        </p:nvSpPr>
        <p:spPr>
          <a:xfrm>
            <a:off x="10501486" y="6611779"/>
            <a:ext cx="1555234" cy="246221"/>
          </a:xfrm>
          <a:prstGeom prst="rect">
            <a:avLst/>
          </a:prstGeom>
          <a:noFill/>
        </p:spPr>
        <p:txBody>
          <a:bodyPr wrap="none" rtlCol="0">
            <a:spAutoFit/>
          </a:bodyPr>
          <a:lstStyle/>
          <a:p>
            <a:r>
              <a:rPr lang="en-AU" sz="1000" dirty="0">
                <a:latin typeface="Century Gothic" panose="020B0502020202020204" pitchFamily="34" charset="0"/>
              </a:rPr>
              <a:t>Steph Westwood 2015</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841800" y="6130952"/>
            <a:ext cx="568036" cy="568036"/>
          </a:xfrm>
          <a:prstGeom prst="rect">
            <a:avLst/>
          </a:prstGeom>
        </p:spPr>
      </p:pic>
      <p:sp>
        <p:nvSpPr>
          <p:cNvPr id="9" name="Rectangle 8"/>
          <p:cNvSpPr/>
          <p:nvPr/>
        </p:nvSpPr>
        <p:spPr>
          <a:xfrm>
            <a:off x="6257924" y="3928316"/>
            <a:ext cx="6096000" cy="2246769"/>
          </a:xfrm>
          <a:prstGeom prst="rect">
            <a:avLst/>
          </a:prstGeom>
        </p:spPr>
        <p:txBody>
          <a:bodyPr>
            <a:spAutoFit/>
          </a:bodyPr>
          <a:lstStyle/>
          <a:p>
            <a:r>
              <a:rPr lang="en-AU" sz="1400" b="1" i="1" dirty="0">
                <a:latin typeface="Century Gothic" panose="020B0502020202020204" pitchFamily="34" charset="0"/>
              </a:rPr>
              <a:t>Remember to:</a:t>
            </a:r>
            <a:endParaRPr lang="en-AU" sz="1400" i="1" dirty="0">
              <a:latin typeface="Century Gothic" panose="020B0502020202020204" pitchFamily="34" charset="0"/>
            </a:endParaRPr>
          </a:p>
          <a:p>
            <a:r>
              <a:rPr lang="en-AU" sz="1400" i="1" dirty="0">
                <a:latin typeface="Century Gothic" panose="020B0502020202020204" pitchFamily="34" charset="0"/>
              </a:rPr>
              <a:t>•plan your story before you start</a:t>
            </a:r>
          </a:p>
          <a:p>
            <a:r>
              <a:rPr lang="en-AU" sz="1400" i="1" dirty="0">
                <a:latin typeface="Century Gothic" panose="020B0502020202020204" pitchFamily="34" charset="0"/>
              </a:rPr>
              <a:t>•write in sentences</a:t>
            </a:r>
          </a:p>
          <a:p>
            <a:r>
              <a:rPr lang="en-AU" sz="1400" i="1" dirty="0">
                <a:latin typeface="Century Gothic" panose="020B0502020202020204" pitchFamily="34" charset="0"/>
              </a:rPr>
              <a:t>•pay attention to the words you choose, your spelling and punctuation, and paragraphs</a:t>
            </a:r>
          </a:p>
          <a:p>
            <a:pPr>
              <a:buFont typeface="Arial" panose="020B0604020202020204" pitchFamily="34" charset="0"/>
              <a:buChar char="•"/>
            </a:pPr>
            <a:r>
              <a:rPr lang="en-AU" sz="1400" i="1" dirty="0">
                <a:latin typeface="Century Gothic" panose="020B0502020202020204" pitchFamily="34" charset="0"/>
              </a:rPr>
              <a:t>Make sure that in your writing you have more than one sentence that uses two adjectives before a noun. </a:t>
            </a:r>
          </a:p>
          <a:p>
            <a:pPr>
              <a:buFont typeface="Arial" panose="020B0604020202020204" pitchFamily="34" charset="0"/>
              <a:buChar char="•"/>
            </a:pPr>
            <a:r>
              <a:rPr lang="en-AU" sz="1400" i="1" dirty="0">
                <a:latin typeface="Century Gothic" panose="020B0502020202020204" pitchFamily="34" charset="0"/>
              </a:rPr>
              <a:t>Remember to use a comma separate the adjectives because they are in a list.</a:t>
            </a:r>
          </a:p>
          <a:p>
            <a:r>
              <a:rPr lang="en-AU" sz="1400" i="1" dirty="0">
                <a:latin typeface="Century Gothic" panose="020B0502020202020204" pitchFamily="34" charset="0"/>
              </a:rPr>
              <a:t>•check and edit your writing when you have finished.</a:t>
            </a:r>
          </a:p>
        </p:txBody>
      </p:sp>
    </p:spTree>
    <p:extLst>
      <p:ext uri="{BB962C8B-B14F-4D97-AF65-F5344CB8AC3E}">
        <p14:creationId xmlns:p14="http://schemas.microsoft.com/office/powerpoint/2010/main" val="285702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31" y="248562"/>
            <a:ext cx="4930145" cy="6372859"/>
          </a:xfrm>
          <a:prstGeom prst="rect">
            <a:avLst/>
          </a:prstGeom>
          <a:ln w="228600" cap="sq" cmpd="thickThin">
            <a:solidFill>
              <a:srgbClr val="000000"/>
            </a:solidFill>
            <a:prstDash val="solid"/>
            <a:miter lim="800000"/>
          </a:ln>
          <a:effectLst>
            <a:innerShdw blurRad="76200">
              <a:srgbClr val="000000"/>
            </a:innerShdw>
          </a:effectLst>
        </p:spPr>
      </p:pic>
      <p:sp>
        <p:nvSpPr>
          <p:cNvPr id="5" name="Rectangle 4"/>
          <p:cNvSpPr/>
          <p:nvPr/>
        </p:nvSpPr>
        <p:spPr>
          <a:xfrm>
            <a:off x="5556738" y="1261545"/>
            <a:ext cx="6551379" cy="1446550"/>
          </a:xfrm>
          <a:prstGeom prst="rect">
            <a:avLst/>
          </a:prstGeom>
        </p:spPr>
        <p:txBody>
          <a:bodyPr wrap="square">
            <a:spAutoFit/>
          </a:bodyPr>
          <a:lstStyle/>
          <a:p>
            <a:r>
              <a:rPr lang="en-AU" sz="8800" dirty="0">
                <a:solidFill>
                  <a:srgbClr val="669900"/>
                </a:solidFill>
                <a:latin typeface="Andika Basic" panose="02000000000000000000" pitchFamily="2" charset="0"/>
              </a:rPr>
              <a:t>Description</a:t>
            </a:r>
            <a:endParaRPr lang="en-AU" sz="8800" dirty="0">
              <a:solidFill>
                <a:schemeClr val="accent6">
                  <a:lumMod val="60000"/>
                  <a:lumOff val="40000"/>
                </a:schemeClr>
              </a:solidFill>
              <a:latin typeface="Andika Basic" panose="02000000000000000000" pitchFamily="2" charset="0"/>
            </a:endParaRPr>
          </a:p>
        </p:txBody>
      </p:sp>
      <p:sp>
        <p:nvSpPr>
          <p:cNvPr id="2" name="Rectangle 1"/>
          <p:cNvSpPr/>
          <p:nvPr/>
        </p:nvSpPr>
        <p:spPr>
          <a:xfrm>
            <a:off x="6671379" y="4445168"/>
            <a:ext cx="4908090" cy="646331"/>
          </a:xfrm>
          <a:prstGeom prst="rect">
            <a:avLst/>
          </a:prstGeom>
        </p:spPr>
        <p:txBody>
          <a:bodyPr wrap="square">
            <a:spAutoFit/>
          </a:bodyPr>
          <a:lstStyle/>
          <a:p>
            <a:r>
              <a:rPr lang="en-AU" dirty="0">
                <a:latin typeface="Andika Basic" panose="02000000000000000000" pitchFamily="2" charset="0"/>
              </a:rPr>
              <a:t>Write a description of this storm brewing. What can you hear, feel, smell, see?</a:t>
            </a:r>
          </a:p>
        </p:txBody>
      </p:sp>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a:latin typeface="Sofia" pitchFamily="50" charset="0"/>
              </a:rPr>
              <a:t>Steph Westwood 2016</a:t>
            </a:r>
          </a:p>
        </p:txBody>
      </p:sp>
      <p:grpSp>
        <p:nvGrpSpPr>
          <p:cNvPr id="7" name="Group 6"/>
          <p:cNvGrpSpPr/>
          <p:nvPr/>
        </p:nvGrpSpPr>
        <p:grpSpPr>
          <a:xfrm>
            <a:off x="10222211" y="5952656"/>
            <a:ext cx="1357258" cy="711297"/>
            <a:chOff x="10237607" y="6059321"/>
            <a:chExt cx="1357258" cy="711297"/>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7607" y="6059321"/>
              <a:ext cx="1357258" cy="71129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841800" y="6130952"/>
              <a:ext cx="568036" cy="568036"/>
            </a:xfrm>
            <a:prstGeom prst="rect">
              <a:avLst/>
            </a:prstGeom>
          </p:spPr>
        </p:pic>
      </p:grpSp>
    </p:spTree>
    <p:extLst>
      <p:ext uri="{BB962C8B-B14F-4D97-AF65-F5344CB8AC3E}">
        <p14:creationId xmlns:p14="http://schemas.microsoft.com/office/powerpoint/2010/main" val="669773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600" y="427121"/>
            <a:ext cx="7414016" cy="5944245"/>
          </a:xfrm>
          <a:prstGeom prst="rect">
            <a:avLst/>
          </a:prstGeom>
          <a:ln w="228600" cap="sq" cmpd="thickThin">
            <a:solidFill>
              <a:schemeClr val="accent6">
                <a:lumMod val="60000"/>
                <a:lumOff val="40000"/>
              </a:schemeClr>
            </a:solidFill>
            <a:prstDash val="solid"/>
            <a:miter lim="800000"/>
          </a:ln>
          <a:effectLst>
            <a:innerShdw blurRad="76200">
              <a:srgbClr val="000000"/>
            </a:innerShdw>
          </a:effectLst>
        </p:spPr>
      </p:pic>
      <p:sp>
        <p:nvSpPr>
          <p:cNvPr id="3" name="Rectangle 2"/>
          <p:cNvSpPr/>
          <p:nvPr/>
        </p:nvSpPr>
        <p:spPr>
          <a:xfrm>
            <a:off x="8048625" y="230487"/>
            <a:ext cx="3910012" cy="3416320"/>
          </a:xfrm>
          <a:prstGeom prst="rect">
            <a:avLst/>
          </a:prstGeom>
        </p:spPr>
        <p:txBody>
          <a:bodyPr wrap="square">
            <a:spAutoFit/>
          </a:bodyPr>
          <a:lstStyle/>
          <a:p>
            <a:r>
              <a:rPr lang="en-AU" sz="3600" dirty="0">
                <a:solidFill>
                  <a:schemeClr val="accent6">
                    <a:lumMod val="40000"/>
                    <a:lumOff val="60000"/>
                  </a:schemeClr>
                </a:solidFill>
                <a:latin typeface="Century Gothic" panose="020B0502020202020204" pitchFamily="34" charset="0"/>
              </a:rPr>
              <a:t>Write a story that starts with a word you pick out of a dictionary at random.</a:t>
            </a:r>
          </a:p>
        </p:txBody>
      </p:sp>
      <p:sp>
        <p:nvSpPr>
          <p:cNvPr id="7" name="TextBox 6"/>
          <p:cNvSpPr txBox="1"/>
          <p:nvPr/>
        </p:nvSpPr>
        <p:spPr>
          <a:xfrm>
            <a:off x="10501486" y="6611779"/>
            <a:ext cx="1555234" cy="246221"/>
          </a:xfrm>
          <a:prstGeom prst="rect">
            <a:avLst/>
          </a:prstGeom>
          <a:noFill/>
        </p:spPr>
        <p:txBody>
          <a:bodyPr wrap="none" rtlCol="0">
            <a:spAutoFit/>
          </a:bodyPr>
          <a:lstStyle/>
          <a:p>
            <a:r>
              <a:rPr lang="en-AU" sz="1000" dirty="0">
                <a:latin typeface="Century Gothic" panose="020B0502020202020204" pitchFamily="34" charset="0"/>
              </a:rPr>
              <a:t>Steph Westwood 2016</a:t>
            </a:r>
          </a:p>
        </p:txBody>
      </p:sp>
      <p:grpSp>
        <p:nvGrpSpPr>
          <p:cNvPr id="4" name="Group 3"/>
          <p:cNvGrpSpPr/>
          <p:nvPr/>
        </p:nvGrpSpPr>
        <p:grpSpPr>
          <a:xfrm>
            <a:off x="10237607" y="6059321"/>
            <a:ext cx="1357258" cy="711297"/>
            <a:chOff x="10237607" y="6059321"/>
            <a:chExt cx="1357258" cy="711297"/>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7607" y="6059321"/>
              <a:ext cx="1357258" cy="71129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841800" y="6130952"/>
              <a:ext cx="568036" cy="568036"/>
            </a:xfrm>
            <a:prstGeom prst="rect">
              <a:avLst/>
            </a:prstGeom>
          </p:spPr>
        </p:pic>
      </p:grpSp>
      <p:sp>
        <p:nvSpPr>
          <p:cNvPr id="9" name="Rectangle 8"/>
          <p:cNvSpPr/>
          <p:nvPr/>
        </p:nvSpPr>
        <p:spPr>
          <a:xfrm>
            <a:off x="8048625" y="3693710"/>
            <a:ext cx="4305299" cy="2677656"/>
          </a:xfrm>
          <a:prstGeom prst="rect">
            <a:avLst/>
          </a:prstGeom>
        </p:spPr>
        <p:txBody>
          <a:bodyPr wrap="square">
            <a:spAutoFit/>
          </a:bodyPr>
          <a:lstStyle/>
          <a:p>
            <a:r>
              <a:rPr lang="en-AU" sz="1400" b="1" i="1" dirty="0">
                <a:latin typeface="Century Gothic" panose="020B0502020202020204" pitchFamily="34" charset="0"/>
              </a:rPr>
              <a:t>Remember to:</a:t>
            </a:r>
            <a:endParaRPr lang="en-AU" sz="1400" i="1" dirty="0">
              <a:latin typeface="Century Gothic" panose="020B0502020202020204" pitchFamily="34" charset="0"/>
            </a:endParaRPr>
          </a:p>
          <a:p>
            <a:r>
              <a:rPr lang="en-AU" sz="1400" i="1" dirty="0">
                <a:latin typeface="Century Gothic" panose="020B0502020202020204" pitchFamily="34" charset="0"/>
              </a:rPr>
              <a:t>•plan your story before you start</a:t>
            </a:r>
          </a:p>
          <a:p>
            <a:r>
              <a:rPr lang="en-AU" sz="1400" i="1" dirty="0">
                <a:latin typeface="Century Gothic" panose="020B0502020202020204" pitchFamily="34" charset="0"/>
              </a:rPr>
              <a:t>•write in sentences</a:t>
            </a:r>
          </a:p>
          <a:p>
            <a:r>
              <a:rPr lang="en-AU" sz="1400" i="1" dirty="0">
                <a:latin typeface="Century Gothic" panose="020B0502020202020204" pitchFamily="34" charset="0"/>
              </a:rPr>
              <a:t>•pay attention to the words you choose, your spelling and punctuation, and paragraphs</a:t>
            </a:r>
          </a:p>
          <a:p>
            <a:pPr>
              <a:buFont typeface="Arial" panose="020B0604020202020204" pitchFamily="34" charset="0"/>
              <a:buChar char="•"/>
            </a:pPr>
            <a:r>
              <a:rPr lang="en-AU" sz="1400" i="1" dirty="0">
                <a:latin typeface="Century Gothic" panose="020B0502020202020204" pitchFamily="34" charset="0"/>
              </a:rPr>
              <a:t>Make sure that in your writing you have more than one sentence that uses two adjectives before a noun. </a:t>
            </a:r>
          </a:p>
          <a:p>
            <a:pPr>
              <a:buFont typeface="Arial" panose="020B0604020202020204" pitchFamily="34" charset="0"/>
              <a:buChar char="•"/>
            </a:pPr>
            <a:r>
              <a:rPr lang="en-AU" sz="1400" i="1" dirty="0">
                <a:latin typeface="Century Gothic" panose="020B0502020202020204" pitchFamily="34" charset="0"/>
              </a:rPr>
              <a:t>Remember to use a comma separate the adjectives because they are in a list.</a:t>
            </a:r>
          </a:p>
          <a:p>
            <a:r>
              <a:rPr lang="en-AU" sz="1400" i="1" dirty="0">
                <a:latin typeface="Century Gothic" panose="020B0502020202020204" pitchFamily="34" charset="0"/>
              </a:rPr>
              <a:t>•check and edit your writing when you have finished.</a:t>
            </a:r>
          </a:p>
        </p:txBody>
      </p:sp>
    </p:spTree>
    <p:extLst>
      <p:ext uri="{BB962C8B-B14F-4D97-AF65-F5344CB8AC3E}">
        <p14:creationId xmlns:p14="http://schemas.microsoft.com/office/powerpoint/2010/main" val="321465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09" y="650631"/>
            <a:ext cx="7169203" cy="4541182"/>
          </a:xfrm>
          <a:prstGeom prst="rect">
            <a:avLst/>
          </a:prstGeom>
          <a:ln w="228600" cap="sq" cmpd="thickThin">
            <a:solidFill>
              <a:schemeClr val="accent6">
                <a:lumMod val="60000"/>
                <a:lumOff val="40000"/>
              </a:schemeClr>
            </a:solidFill>
            <a:prstDash val="solid"/>
            <a:miter lim="800000"/>
          </a:ln>
          <a:effectLst>
            <a:innerShdw blurRad="76200">
              <a:srgbClr val="000000"/>
            </a:innerShdw>
          </a:effectLst>
        </p:spPr>
      </p:pic>
      <p:sp>
        <p:nvSpPr>
          <p:cNvPr id="3" name="Rectangle 2"/>
          <p:cNvSpPr/>
          <p:nvPr/>
        </p:nvSpPr>
        <p:spPr>
          <a:xfrm>
            <a:off x="8048625" y="230487"/>
            <a:ext cx="3910012" cy="5078313"/>
          </a:xfrm>
          <a:prstGeom prst="rect">
            <a:avLst/>
          </a:prstGeom>
        </p:spPr>
        <p:txBody>
          <a:bodyPr wrap="square">
            <a:spAutoFit/>
          </a:bodyPr>
          <a:lstStyle/>
          <a:p>
            <a:r>
              <a:rPr lang="en-AU" sz="3600" dirty="0">
                <a:solidFill>
                  <a:schemeClr val="accent6">
                    <a:lumMod val="40000"/>
                    <a:lumOff val="60000"/>
                  </a:schemeClr>
                </a:solidFill>
                <a:latin typeface="Century Gothic" panose="020B0502020202020204" pitchFamily="34" charset="0"/>
              </a:rPr>
              <a:t>Lava is on its way to your town. You have been given 20 minutes to pack up and leave. What would you take with you and why?</a:t>
            </a:r>
          </a:p>
        </p:txBody>
      </p:sp>
      <p:sp>
        <p:nvSpPr>
          <p:cNvPr id="5" name="TextBox 4"/>
          <p:cNvSpPr txBox="1"/>
          <p:nvPr/>
        </p:nvSpPr>
        <p:spPr>
          <a:xfrm>
            <a:off x="259444" y="6575877"/>
            <a:ext cx="2416046" cy="246221"/>
          </a:xfrm>
          <a:prstGeom prst="rect">
            <a:avLst/>
          </a:prstGeom>
          <a:noFill/>
        </p:spPr>
        <p:txBody>
          <a:bodyPr wrap="none" rtlCol="0">
            <a:spAutoFit/>
          </a:bodyPr>
          <a:lstStyle/>
          <a:p>
            <a:r>
              <a:rPr lang="en-AU" sz="1000" dirty="0">
                <a:latin typeface="Century Gothic" panose="020B0502020202020204" pitchFamily="34" charset="0"/>
              </a:rPr>
              <a:t>Inspiration and image from </a:t>
            </a:r>
            <a:r>
              <a:rPr lang="en-AU" sz="1000" dirty="0">
                <a:latin typeface="Century Gothic" panose="020B0502020202020204" pitchFamily="34" charset="0"/>
                <a:hlinkClick r:id="rId4"/>
              </a:rPr>
              <a:t>Pinterest</a:t>
            </a:r>
            <a:endParaRPr lang="en-AU" sz="1000" dirty="0">
              <a:latin typeface="Century Gothic" panose="020B050202020202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7607" y="6059321"/>
            <a:ext cx="1357258" cy="711297"/>
          </a:xfrm>
          <a:prstGeom prst="rect">
            <a:avLst/>
          </a:prstGeom>
        </p:spPr>
      </p:pic>
      <p:sp>
        <p:nvSpPr>
          <p:cNvPr id="7" name="TextBox 6"/>
          <p:cNvSpPr txBox="1"/>
          <p:nvPr/>
        </p:nvSpPr>
        <p:spPr>
          <a:xfrm>
            <a:off x="10501486" y="6611779"/>
            <a:ext cx="1555234" cy="246221"/>
          </a:xfrm>
          <a:prstGeom prst="rect">
            <a:avLst/>
          </a:prstGeom>
          <a:noFill/>
        </p:spPr>
        <p:txBody>
          <a:bodyPr wrap="none" rtlCol="0">
            <a:spAutoFit/>
          </a:bodyPr>
          <a:lstStyle/>
          <a:p>
            <a:r>
              <a:rPr lang="en-AU" sz="1000" dirty="0">
                <a:latin typeface="Century Gothic" panose="020B0502020202020204" pitchFamily="34" charset="0"/>
              </a:rPr>
              <a:t>Steph Westwood 2016</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841800" y="6130952"/>
            <a:ext cx="568036" cy="568036"/>
          </a:xfrm>
          <a:prstGeom prst="rect">
            <a:avLst/>
          </a:prstGeom>
        </p:spPr>
      </p:pic>
      <p:sp>
        <p:nvSpPr>
          <p:cNvPr id="9" name="Rectangle 8"/>
          <p:cNvSpPr/>
          <p:nvPr/>
        </p:nvSpPr>
        <p:spPr>
          <a:xfrm>
            <a:off x="125705" y="5422180"/>
            <a:ext cx="11931015" cy="1169551"/>
          </a:xfrm>
          <a:prstGeom prst="rect">
            <a:avLst/>
          </a:prstGeom>
        </p:spPr>
        <p:txBody>
          <a:bodyPr wrap="square">
            <a:spAutoFit/>
          </a:bodyPr>
          <a:lstStyle/>
          <a:p>
            <a:r>
              <a:rPr lang="en-AU" sz="1400" b="1" i="1" dirty="0">
                <a:latin typeface="Century Gothic" panose="020B0502020202020204" pitchFamily="34" charset="0"/>
              </a:rPr>
              <a:t>Remember to:</a:t>
            </a:r>
            <a:endParaRPr lang="en-AU" sz="1400" i="1" dirty="0">
              <a:latin typeface="Century Gothic" panose="020B0502020202020204" pitchFamily="34" charset="0"/>
            </a:endParaRPr>
          </a:p>
          <a:p>
            <a:r>
              <a:rPr lang="en-AU" sz="1400" i="1" dirty="0">
                <a:latin typeface="Century Gothic" panose="020B0502020202020204" pitchFamily="34" charset="0"/>
              </a:rPr>
              <a:t>•plan your story before you start</a:t>
            </a:r>
          </a:p>
          <a:p>
            <a:r>
              <a:rPr lang="en-AU" sz="1400" i="1" dirty="0">
                <a:latin typeface="Century Gothic" panose="020B0502020202020204" pitchFamily="34" charset="0"/>
              </a:rPr>
              <a:t>•write in sentences</a:t>
            </a:r>
          </a:p>
          <a:p>
            <a:r>
              <a:rPr lang="en-AU" sz="1400" i="1" dirty="0">
                <a:latin typeface="Century Gothic" panose="020B0502020202020204" pitchFamily="34" charset="0"/>
              </a:rPr>
              <a:t>•pay attention to the words you choose, your spelling ,punctuation, and paragraphs</a:t>
            </a:r>
          </a:p>
          <a:p>
            <a:r>
              <a:rPr lang="en-AU" sz="1400" i="1" dirty="0">
                <a:latin typeface="Century Gothic" panose="020B0502020202020204" pitchFamily="34" charset="0"/>
              </a:rPr>
              <a:t>•check and edit your writing when you have finished.</a:t>
            </a:r>
          </a:p>
        </p:txBody>
      </p:sp>
    </p:spTree>
    <p:extLst>
      <p:ext uri="{BB962C8B-B14F-4D97-AF65-F5344CB8AC3E}">
        <p14:creationId xmlns:p14="http://schemas.microsoft.com/office/powerpoint/2010/main" val="136679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xmlns="" name="Mesh" id="{789EC3FE-34FD-429C-9918-760025E6C145}" vid="{1FEE2289-88FB-467C-9C9A-54F3C85768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410</TotalTime>
  <Words>4456</Words>
  <Application>Microsoft Office PowerPoint</Application>
  <PresentationFormat>Custom</PresentationFormat>
  <Paragraphs>473</Paragraphs>
  <Slides>11</Slides>
  <Notes>11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Mesh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 westwood</dc:creator>
  <cp:lastModifiedBy>Karen</cp:lastModifiedBy>
  <cp:revision>21</cp:revision>
  <dcterms:created xsi:type="dcterms:W3CDTF">2016-04-12T10:50:50Z</dcterms:created>
  <dcterms:modified xsi:type="dcterms:W3CDTF">2016-09-16T01:33:26Z</dcterms:modified>
</cp:coreProperties>
</file>