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7"/>
  </p:notesMasterIdLst>
  <p:sldIdLst>
    <p:sldId id="278" r:id="rId2"/>
    <p:sldId id="256" r:id="rId3"/>
    <p:sldId id="267" r:id="rId4"/>
    <p:sldId id="257" r:id="rId5"/>
    <p:sldId id="265" r:id="rId6"/>
    <p:sldId id="268" r:id="rId7"/>
    <p:sldId id="263" r:id="rId8"/>
    <p:sldId id="266" r:id="rId9"/>
    <p:sldId id="274" r:id="rId10"/>
    <p:sldId id="275" r:id="rId11"/>
    <p:sldId id="276" r:id="rId12"/>
    <p:sldId id="277" r:id="rId13"/>
    <p:sldId id="261" r:id="rId14"/>
    <p:sldId id="262"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CC0066"/>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8052" autoAdjust="0"/>
  </p:normalViewPr>
  <p:slideViewPr>
    <p:cSldViewPr snapToGrid="0">
      <p:cViewPr>
        <p:scale>
          <a:sx n="80" d="100"/>
          <a:sy n="80" d="100"/>
        </p:scale>
        <p:origin x="-330"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83175-1676-4D9B-B6C0-8E08E9E12B20}" type="datetimeFigureOut">
              <a:rPr lang="en-AU" smtClean="0"/>
              <a:t>16/09/2016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0BF8B-12FC-4B6B-AA65-27CF2D1D7057}" type="slidenum">
              <a:rPr lang="en-AU" smtClean="0"/>
              <a:t>‹#›</a:t>
            </a:fld>
            <a:endParaRPr lang="en-AU"/>
          </a:p>
        </p:txBody>
      </p:sp>
    </p:spTree>
    <p:extLst>
      <p:ext uri="{BB962C8B-B14F-4D97-AF65-F5344CB8AC3E}">
        <p14:creationId xmlns:p14="http://schemas.microsoft.com/office/powerpoint/2010/main" val="182831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720BF8B-12FC-4B6B-AA65-27CF2D1D7057}" type="slidenum">
              <a:rPr lang="en-AU" smtClean="0"/>
              <a:t>1</a:t>
            </a:fld>
            <a:endParaRPr lang="en-AU"/>
          </a:p>
        </p:txBody>
      </p:sp>
    </p:spTree>
    <p:extLst>
      <p:ext uri="{BB962C8B-B14F-4D97-AF65-F5344CB8AC3E}">
        <p14:creationId xmlns:p14="http://schemas.microsoft.com/office/powerpoint/2010/main" val="399946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10</a:t>
            </a:fld>
            <a:endParaRPr lang="en-AU"/>
          </a:p>
        </p:txBody>
      </p:sp>
    </p:spTree>
    <p:extLst>
      <p:ext uri="{BB962C8B-B14F-4D97-AF65-F5344CB8AC3E}">
        <p14:creationId xmlns:p14="http://schemas.microsoft.com/office/powerpoint/2010/main" val="129186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11</a:t>
            </a:fld>
            <a:endParaRPr lang="en-AU"/>
          </a:p>
        </p:txBody>
      </p:sp>
    </p:spTree>
    <p:extLst>
      <p:ext uri="{BB962C8B-B14F-4D97-AF65-F5344CB8AC3E}">
        <p14:creationId xmlns:p14="http://schemas.microsoft.com/office/powerpoint/2010/main" val="87580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12</a:t>
            </a:fld>
            <a:endParaRPr lang="en-AU"/>
          </a:p>
        </p:txBody>
      </p:sp>
    </p:spTree>
    <p:extLst>
      <p:ext uri="{BB962C8B-B14F-4D97-AF65-F5344CB8AC3E}">
        <p14:creationId xmlns:p14="http://schemas.microsoft.com/office/powerpoint/2010/main" val="79691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13</a:t>
            </a:fld>
            <a:endParaRPr lang="en-AU"/>
          </a:p>
        </p:txBody>
      </p:sp>
    </p:spTree>
    <p:extLst>
      <p:ext uri="{BB962C8B-B14F-4D97-AF65-F5344CB8AC3E}">
        <p14:creationId xmlns:p14="http://schemas.microsoft.com/office/powerpoint/2010/main" val="321585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Remember to:</a:t>
            </a:r>
            <a:endPar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•plan your story before you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•write in sentences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Conversation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Use a comma to start a speaker’s words. Example -- Katy said, “I love ice cream!”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Use quotation marks before and after a speaker’s words. Example -- “I scored a goal,” said Tommy.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Use capital letters for a speaker’s first word. Example -- Mr. Jones said, “Look at this giant pumpkin.”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Start a new paragraph every time a new person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Example -- “Mom! Where is my backpack?” said Billy.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 Mom replied, “It’s still in the car.”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 “Can you get it for me?” yelled Billy.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 “No!” shouted Mom. “I’m making dinner.”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Place the punctuation inside the quotation 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fld id="{C720BF8B-12FC-4B6B-AA65-27CF2D1D7057}" type="slidenum">
              <a:rPr lang="en-AU" smtClean="0"/>
              <a:t>14</a:t>
            </a:fld>
            <a:endParaRPr lang="en-AU"/>
          </a:p>
        </p:txBody>
      </p:sp>
    </p:spTree>
    <p:extLst>
      <p:ext uri="{BB962C8B-B14F-4D97-AF65-F5344CB8AC3E}">
        <p14:creationId xmlns:p14="http://schemas.microsoft.com/office/powerpoint/2010/main" val="306585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15</a:t>
            </a:fld>
            <a:endParaRPr lang="en-AU"/>
          </a:p>
        </p:txBody>
      </p:sp>
    </p:spTree>
    <p:extLst>
      <p:ext uri="{BB962C8B-B14F-4D97-AF65-F5344CB8AC3E}">
        <p14:creationId xmlns:p14="http://schemas.microsoft.com/office/powerpoint/2010/main" val="52313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 </a:t>
            </a:r>
            <a:r>
              <a:rPr lang="en-AU" sz="1200" b="1" i="0" u="none" strike="noStrike" kern="1200" baseline="0" dirty="0">
                <a:solidFill>
                  <a:schemeClr val="tx1"/>
                </a:solidFill>
                <a:latin typeface="+mn-lt"/>
                <a:ea typeface="+mn-ea"/>
                <a:cs typeface="+mn-cs"/>
              </a:rPr>
              <a:t>Remember to:</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•plan your story before you start</a:t>
            </a:r>
          </a:p>
          <a:p>
            <a:r>
              <a:rPr lang="en-AU" sz="1200" b="0" i="0" u="none" strike="noStrike" kern="1200" baseline="0" dirty="0">
                <a:solidFill>
                  <a:schemeClr val="tx1"/>
                </a:solidFill>
                <a:latin typeface="+mn-lt"/>
                <a:ea typeface="+mn-ea"/>
                <a:cs typeface="+mn-cs"/>
              </a:rPr>
              <a:t>•write in sentences</a:t>
            </a:r>
          </a:p>
          <a:p>
            <a:r>
              <a:rPr lang="en-AU" sz="1200" b="0" i="0" u="none" strike="noStrike" kern="1200" baseline="0" dirty="0">
                <a:solidFill>
                  <a:schemeClr val="tx1"/>
                </a:solidFill>
                <a:latin typeface="+mn-lt"/>
                <a:ea typeface="+mn-ea"/>
                <a:cs typeface="+mn-cs"/>
              </a:rPr>
              <a:t>•pay attention to the words you choose, your spelling and punctuation, and paragraphs</a:t>
            </a:r>
          </a:p>
          <a:p>
            <a:r>
              <a:rPr lang="en-AU" sz="12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200" b="0" i="0" u="none" strike="noStrike" kern="1200" baseline="0" dirty="0">
                <a:solidFill>
                  <a:schemeClr val="tx1"/>
                </a:solidFill>
                <a:latin typeface="+mn-lt"/>
                <a:ea typeface="+mn-ea"/>
                <a:cs typeface="+mn-cs"/>
              </a:rPr>
              <a:t>•check and edit your writing when you have finished.</a:t>
            </a:r>
          </a:p>
          <a:p>
            <a:pPr fontAlgn="t"/>
            <a:endParaRPr lang="en-AU" sz="1200" b="1"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Outcomes</a:t>
            </a:r>
          </a:p>
          <a:p>
            <a:r>
              <a:rPr lang="en-AU" sz="1200" b="0" i="0" kern="1200" dirty="0">
                <a:solidFill>
                  <a:schemeClr val="tx1"/>
                </a:solidFill>
                <a:effectLst/>
                <a:latin typeface="+mn-lt"/>
                <a:ea typeface="+mn-ea"/>
                <a:cs typeface="+mn-cs"/>
              </a:rPr>
              <a:t>EN3-2A composes, edits and presents well-structured and coherent texts</a:t>
            </a:r>
          </a:p>
          <a:p>
            <a:r>
              <a:rPr lang="en-AU" sz="12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200" b="0" i="0" kern="1200" dirty="0">
                <a:solidFill>
                  <a:schemeClr val="tx1"/>
                </a:solidFill>
                <a:effectLst/>
                <a:latin typeface="+mn-lt"/>
                <a:ea typeface="+mn-ea"/>
                <a:cs typeface="+mn-cs"/>
              </a:rPr>
              <a:t>EN3-4A draws on appropriate strategies to accurately spell familiar and unfamiliar words when composing texts </a:t>
            </a:r>
          </a:p>
          <a:p>
            <a:r>
              <a:rPr lang="en-AU" sz="12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2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2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2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200" b="1" i="0" kern="1200" dirty="0">
              <a:solidFill>
                <a:schemeClr val="tx1"/>
              </a:solidFill>
              <a:effectLst/>
              <a:latin typeface="+mn-lt"/>
              <a:ea typeface="+mn-ea"/>
              <a:cs typeface="+mn-cs"/>
            </a:endParaRPr>
          </a:p>
          <a:p>
            <a:pPr fontAlgn="t"/>
            <a:r>
              <a:rPr lang="en-AU" sz="1200" b="1" i="0" kern="1200" dirty="0">
                <a:solidFill>
                  <a:schemeClr val="tx1"/>
                </a:solidFill>
                <a:effectLst/>
                <a:latin typeface="+mn-lt"/>
                <a:ea typeface="+mn-ea"/>
                <a:cs typeface="+mn-cs"/>
              </a:rPr>
              <a:t>Criteria for assessing learning</a:t>
            </a:r>
          </a:p>
          <a:p>
            <a:r>
              <a:rPr lang="en-AU" sz="1200" b="0" i="0" kern="1200" dirty="0">
                <a:solidFill>
                  <a:schemeClr val="tx1"/>
                </a:solidFill>
                <a:effectLst/>
                <a:latin typeface="+mn-lt"/>
                <a:ea typeface="+mn-ea"/>
                <a:cs typeface="+mn-cs"/>
              </a:rPr>
              <a:t>(These criteria would normally be communicated to students with the activity.)</a:t>
            </a:r>
            <a:br>
              <a:rPr lang="en-AU" sz="1200" b="0"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Students will be assessed on their ability to:</a:t>
            </a:r>
          </a:p>
          <a:p>
            <a:r>
              <a:rPr lang="en-AU" sz="1200" b="0" i="0" kern="1200" dirty="0">
                <a:solidFill>
                  <a:schemeClr val="tx1"/>
                </a:solidFill>
                <a:effectLst/>
                <a:latin typeface="+mn-lt"/>
                <a:ea typeface="+mn-ea"/>
                <a:cs typeface="+mn-cs"/>
              </a:rPr>
              <a:t>Plan, draft , edit and write an imaginative text</a:t>
            </a:r>
          </a:p>
          <a:p>
            <a:r>
              <a:rPr lang="en-AU" sz="1200" b="0" i="0" kern="1200" dirty="0">
                <a:solidFill>
                  <a:schemeClr val="tx1"/>
                </a:solidFill>
                <a:effectLst/>
                <a:latin typeface="+mn-lt"/>
                <a:ea typeface="+mn-ea"/>
                <a:cs typeface="+mn-cs"/>
              </a:rPr>
              <a:t>Demonstrate an understanding of characters and plot in a literary text</a:t>
            </a:r>
          </a:p>
          <a:p>
            <a:r>
              <a:rPr lang="en-AU" sz="1200" b="0" i="0" kern="1200" dirty="0">
                <a:solidFill>
                  <a:schemeClr val="tx1"/>
                </a:solidFill>
                <a:effectLst/>
                <a:latin typeface="+mn-lt"/>
                <a:ea typeface="+mn-ea"/>
                <a:cs typeface="+mn-cs"/>
              </a:rPr>
              <a:t>Use written language features and conventions appropriate to this text</a:t>
            </a:r>
          </a:p>
          <a:p>
            <a:r>
              <a:rPr lang="en-AU" sz="1200" b="0" i="0" kern="1200" dirty="0">
                <a:solidFill>
                  <a:schemeClr val="tx1"/>
                </a:solidFill>
                <a:effectLst/>
                <a:latin typeface="+mn-lt"/>
                <a:ea typeface="+mn-ea"/>
                <a:cs typeface="+mn-cs"/>
              </a:rPr>
              <a:t>Use detail to help a reader imagine what is being described</a:t>
            </a:r>
          </a:p>
          <a:p>
            <a:r>
              <a:rPr lang="en-AU" sz="1200" b="0" i="0" kern="1200" dirty="0">
                <a:solidFill>
                  <a:schemeClr val="tx1"/>
                </a:solidFill>
                <a:effectLst/>
                <a:latin typeface="+mn-lt"/>
                <a:ea typeface="+mn-ea"/>
                <a:cs typeface="+mn-cs"/>
              </a:rPr>
              <a:t>Use a range of adjectives to describe an image</a:t>
            </a:r>
          </a:p>
          <a:p>
            <a:r>
              <a:rPr lang="en-AU" sz="1200" b="0" i="0" kern="1200" dirty="0">
                <a:solidFill>
                  <a:schemeClr val="tx1"/>
                </a:solidFill>
                <a:effectLst/>
                <a:latin typeface="+mn-lt"/>
                <a:ea typeface="+mn-ea"/>
                <a:cs typeface="+mn-cs"/>
              </a:rPr>
              <a:t>Use a variety of verbs, adjectives and conjunctions</a:t>
            </a:r>
          </a:p>
          <a:p>
            <a:r>
              <a:rPr lang="en-AU" sz="12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Identify elements of their writing that need improvement and review using feedback from teacher and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20BF8B-12FC-4B6B-AA65-27CF2D1D7057}" type="slidenum">
              <a:rPr lang="en-AU" smtClean="0"/>
              <a:t>2</a:t>
            </a:fld>
            <a:endParaRPr lang="en-AU"/>
          </a:p>
        </p:txBody>
      </p:sp>
    </p:spTree>
    <p:extLst>
      <p:ext uri="{BB962C8B-B14F-4D97-AF65-F5344CB8AC3E}">
        <p14:creationId xmlns:p14="http://schemas.microsoft.com/office/powerpoint/2010/main" val="249297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a:solidFill>
                  <a:schemeClr val="tx1"/>
                </a:solidFill>
                <a:latin typeface="+mn-lt"/>
                <a:ea typeface="+mn-ea"/>
                <a:cs typeface="+mn-cs"/>
              </a:rPr>
              <a:t> </a:t>
            </a:r>
            <a:r>
              <a:rPr lang="en-AU" sz="1200" b="1" i="0" u="none" strike="noStrike" kern="1200" baseline="0" dirty="0">
                <a:solidFill>
                  <a:schemeClr val="tx1"/>
                </a:solidFill>
                <a:latin typeface="+mn-lt"/>
                <a:ea typeface="+mn-ea"/>
                <a:cs typeface="+mn-cs"/>
              </a:rPr>
              <a:t>Remember to:</a:t>
            </a:r>
            <a:endParaRPr lang="en-AU" sz="1200" b="0" i="0" u="none" strike="noStrike" kern="1200" baseline="0" dirty="0">
              <a:solidFill>
                <a:schemeClr val="tx1"/>
              </a:solidFill>
              <a:latin typeface="+mn-lt"/>
              <a:ea typeface="+mn-ea"/>
              <a:cs typeface="+mn-cs"/>
            </a:endParaRPr>
          </a:p>
          <a:p>
            <a:r>
              <a:rPr lang="en-AU" sz="1200" b="0" i="0" u="none" strike="noStrike" kern="1200" baseline="0" dirty="0">
                <a:solidFill>
                  <a:schemeClr val="tx1"/>
                </a:solidFill>
                <a:latin typeface="+mn-lt"/>
                <a:ea typeface="+mn-ea"/>
                <a:cs typeface="+mn-cs"/>
              </a:rPr>
              <a:t>•plan your story before you start</a:t>
            </a:r>
          </a:p>
          <a:p>
            <a:r>
              <a:rPr lang="en-AU" sz="1200" b="0" i="0" u="none" strike="noStrike" kern="1200" baseline="0" dirty="0">
                <a:solidFill>
                  <a:schemeClr val="tx1"/>
                </a:solidFill>
                <a:latin typeface="+mn-lt"/>
                <a:ea typeface="+mn-ea"/>
                <a:cs typeface="+mn-cs"/>
              </a:rPr>
              <a:t>•write in sentences</a:t>
            </a:r>
          </a:p>
          <a:p>
            <a:r>
              <a:rPr lang="en-AU" sz="12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200" b="0" i="0" u="none" strike="noStrike" kern="1200" baseline="0" dirty="0">
                <a:solidFill>
                  <a:schemeClr val="tx1"/>
                </a:solidFill>
                <a:latin typeface="+mn-lt"/>
                <a:ea typeface="+mn-ea"/>
                <a:cs typeface="+mn-cs"/>
              </a:rPr>
              <a:t>•check and edit your writing when you have finished.</a:t>
            </a:r>
          </a:p>
          <a:p>
            <a:pPr fontAlgn="t"/>
            <a:endParaRPr lang="en-AU" sz="1200" b="1" i="0"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Outcomes</a:t>
            </a:r>
          </a:p>
          <a:p>
            <a:r>
              <a:rPr lang="en-AU" sz="1200" b="0" i="0" kern="1200" dirty="0">
                <a:solidFill>
                  <a:schemeClr val="tx1"/>
                </a:solidFill>
                <a:effectLst/>
                <a:latin typeface="+mn-lt"/>
                <a:ea typeface="+mn-ea"/>
                <a:cs typeface="+mn-cs"/>
              </a:rPr>
              <a:t>EN3-2A composes, edits and presents well-structured and coherent texts</a:t>
            </a:r>
          </a:p>
          <a:p>
            <a:r>
              <a:rPr lang="en-AU" sz="12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200" b="0" i="0" kern="1200" dirty="0">
                <a:solidFill>
                  <a:schemeClr val="tx1"/>
                </a:solidFill>
                <a:effectLst/>
                <a:latin typeface="+mn-lt"/>
                <a:ea typeface="+mn-ea"/>
                <a:cs typeface="+mn-cs"/>
              </a:rPr>
              <a:t>EN3-4A draws on appropriate strategies to accurately spell familiar and unfamiliar words when composing texts </a:t>
            </a:r>
          </a:p>
          <a:p>
            <a:r>
              <a:rPr lang="en-AU" sz="12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2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2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2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200" b="1" i="0" kern="1200" dirty="0">
              <a:solidFill>
                <a:schemeClr val="tx1"/>
              </a:solidFill>
              <a:effectLst/>
              <a:latin typeface="+mn-lt"/>
              <a:ea typeface="+mn-ea"/>
              <a:cs typeface="+mn-cs"/>
            </a:endParaRPr>
          </a:p>
          <a:p>
            <a:pPr fontAlgn="t"/>
            <a:r>
              <a:rPr lang="en-AU" sz="1200" b="1" i="0" kern="1200" dirty="0">
                <a:solidFill>
                  <a:schemeClr val="tx1"/>
                </a:solidFill>
                <a:effectLst/>
                <a:latin typeface="+mn-lt"/>
                <a:ea typeface="+mn-ea"/>
                <a:cs typeface="+mn-cs"/>
              </a:rPr>
              <a:t>Criteria for assessing learning</a:t>
            </a:r>
          </a:p>
          <a:p>
            <a:r>
              <a:rPr lang="en-AU" sz="1200" b="0" i="0" kern="1200" dirty="0">
                <a:solidFill>
                  <a:schemeClr val="tx1"/>
                </a:solidFill>
                <a:effectLst/>
                <a:latin typeface="+mn-lt"/>
                <a:ea typeface="+mn-ea"/>
                <a:cs typeface="+mn-cs"/>
              </a:rPr>
              <a:t>(These criteria would normally be communicated to students with the activity.)</a:t>
            </a:r>
            <a:br>
              <a:rPr lang="en-AU" sz="1200" b="0" i="0" kern="1200" dirty="0">
                <a:solidFill>
                  <a:schemeClr val="tx1"/>
                </a:solidFill>
                <a:effectLst/>
                <a:latin typeface="+mn-lt"/>
                <a:ea typeface="+mn-ea"/>
                <a:cs typeface="+mn-cs"/>
              </a:rPr>
            </a:br>
            <a:r>
              <a:rPr lang="en-AU" sz="1200" b="0" i="0" kern="1200" dirty="0">
                <a:solidFill>
                  <a:schemeClr val="tx1"/>
                </a:solidFill>
                <a:effectLst/>
                <a:latin typeface="+mn-lt"/>
                <a:ea typeface="+mn-ea"/>
                <a:cs typeface="+mn-cs"/>
              </a:rPr>
              <a:t>Students will be assessed on their ability to:</a:t>
            </a:r>
          </a:p>
          <a:p>
            <a:r>
              <a:rPr lang="en-AU" sz="1200" b="0" i="0" kern="1200" dirty="0">
                <a:solidFill>
                  <a:schemeClr val="tx1"/>
                </a:solidFill>
                <a:effectLst/>
                <a:latin typeface="+mn-lt"/>
                <a:ea typeface="+mn-ea"/>
                <a:cs typeface="+mn-cs"/>
              </a:rPr>
              <a:t>Plan, draft , edit and write an imaginative text</a:t>
            </a:r>
          </a:p>
          <a:p>
            <a:r>
              <a:rPr lang="en-AU" sz="1200" b="0" i="0" kern="1200" dirty="0">
                <a:solidFill>
                  <a:schemeClr val="tx1"/>
                </a:solidFill>
                <a:effectLst/>
                <a:latin typeface="+mn-lt"/>
                <a:ea typeface="+mn-ea"/>
                <a:cs typeface="+mn-cs"/>
              </a:rPr>
              <a:t>Demonstrate an understanding of characters and plot in a literary text</a:t>
            </a:r>
          </a:p>
          <a:p>
            <a:r>
              <a:rPr lang="en-AU" sz="1200" b="0" i="0" kern="1200" dirty="0">
                <a:solidFill>
                  <a:schemeClr val="tx1"/>
                </a:solidFill>
                <a:effectLst/>
                <a:latin typeface="+mn-lt"/>
                <a:ea typeface="+mn-ea"/>
                <a:cs typeface="+mn-cs"/>
              </a:rPr>
              <a:t>Use written language features and conventions appropriate to this text</a:t>
            </a:r>
          </a:p>
          <a:p>
            <a:r>
              <a:rPr lang="en-AU" sz="1200" b="0" i="0" kern="1200" dirty="0">
                <a:solidFill>
                  <a:schemeClr val="tx1"/>
                </a:solidFill>
                <a:effectLst/>
                <a:latin typeface="+mn-lt"/>
                <a:ea typeface="+mn-ea"/>
                <a:cs typeface="+mn-cs"/>
              </a:rPr>
              <a:t>Use detail to help a reader imagine what is being described</a:t>
            </a:r>
          </a:p>
          <a:p>
            <a:r>
              <a:rPr lang="en-AU" sz="1200" b="0" i="0" kern="1200" dirty="0">
                <a:solidFill>
                  <a:schemeClr val="tx1"/>
                </a:solidFill>
                <a:effectLst/>
                <a:latin typeface="+mn-lt"/>
                <a:ea typeface="+mn-ea"/>
                <a:cs typeface="+mn-cs"/>
              </a:rPr>
              <a:t>Use a range of adjectives to describe an image</a:t>
            </a:r>
          </a:p>
          <a:p>
            <a:r>
              <a:rPr lang="en-AU" sz="1200" b="0" i="0" kern="1200" dirty="0">
                <a:solidFill>
                  <a:schemeClr val="tx1"/>
                </a:solidFill>
                <a:effectLst/>
                <a:latin typeface="+mn-lt"/>
                <a:ea typeface="+mn-ea"/>
                <a:cs typeface="+mn-cs"/>
              </a:rPr>
              <a:t>Use a variety of verbs, adjectives and conjunctions</a:t>
            </a:r>
          </a:p>
          <a:p>
            <a:r>
              <a:rPr lang="en-AU" sz="12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Identify elements of their writing that need improvement and review using feedback from teacher and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720BF8B-12FC-4B6B-AA65-27CF2D1D7057}" type="slidenum">
              <a:rPr lang="en-AU" smtClean="0"/>
              <a:t>3</a:t>
            </a:fld>
            <a:endParaRPr lang="en-AU"/>
          </a:p>
        </p:txBody>
      </p:sp>
    </p:spTree>
    <p:extLst>
      <p:ext uri="{BB962C8B-B14F-4D97-AF65-F5344CB8AC3E}">
        <p14:creationId xmlns:p14="http://schemas.microsoft.com/office/powerpoint/2010/main" val="102645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i="0" kern="1200" dirty="0">
              <a:solidFill>
                <a:schemeClr val="tx1"/>
              </a:solidFill>
              <a:effectLst/>
              <a:latin typeface="+mn-lt"/>
              <a:ea typeface="+mn-ea"/>
              <a:cs typeface="+mn-cs"/>
            </a:endParaRPr>
          </a:p>
          <a:p>
            <a:endParaRPr lang="en-AU" sz="1400" b="0" i="0" kern="1200" dirty="0">
              <a:solidFill>
                <a:schemeClr val="tx1"/>
              </a:solidFill>
              <a:effectLst/>
              <a:latin typeface="+mn-lt"/>
              <a:ea typeface="+mn-ea"/>
              <a:cs typeface="+mn-cs"/>
            </a:endParaRP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4</a:t>
            </a:fld>
            <a:endParaRPr lang="en-AU"/>
          </a:p>
        </p:txBody>
      </p:sp>
    </p:spTree>
    <p:extLst>
      <p:ext uri="{BB962C8B-B14F-4D97-AF65-F5344CB8AC3E}">
        <p14:creationId xmlns:p14="http://schemas.microsoft.com/office/powerpoint/2010/main" val="374375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Write a procedure in chronological order</a:t>
            </a:r>
          </a:p>
          <a:p>
            <a:r>
              <a:rPr lang="en-AU" sz="1400" b="0" i="0" kern="1200" dirty="0">
                <a:solidFill>
                  <a:schemeClr val="tx1"/>
                </a:solidFill>
                <a:effectLst/>
                <a:latin typeface="+mn-lt"/>
                <a:ea typeface="+mn-ea"/>
                <a:cs typeface="+mn-cs"/>
              </a:rPr>
              <a:t>Use numbers to indicate sequence in a procedure</a:t>
            </a:r>
          </a:p>
          <a:p>
            <a:r>
              <a:rPr lang="en-AU" sz="1400" b="0" i="0" kern="1200" dirty="0">
                <a:solidFill>
                  <a:schemeClr val="tx1"/>
                </a:solidFill>
                <a:effectLst/>
                <a:latin typeface="+mn-lt"/>
                <a:ea typeface="+mn-ea"/>
                <a:cs typeface="+mn-cs"/>
              </a:rPr>
              <a:t>Use action verbs and commands</a:t>
            </a:r>
          </a:p>
          <a:p>
            <a:r>
              <a:rPr lang="en-AU" sz="1400" b="0" i="0" kern="1200" dirty="0">
                <a:solidFill>
                  <a:schemeClr val="tx1"/>
                </a:solidFill>
                <a:effectLst/>
                <a:latin typeface="+mn-lt"/>
                <a:ea typeface="+mn-ea"/>
                <a:cs typeface="+mn-cs"/>
              </a:rPr>
              <a:t>Use adverbial phrases and adjectives as appropriate to the text</a:t>
            </a:r>
          </a:p>
          <a:p>
            <a:r>
              <a:rPr lang="en-AU" sz="1400" b="0" i="0" kern="1200" dirty="0">
                <a:solidFill>
                  <a:schemeClr val="tx1"/>
                </a:solidFill>
                <a:effectLst/>
                <a:latin typeface="+mn-lt"/>
                <a:ea typeface="+mn-ea"/>
                <a:cs typeface="+mn-cs"/>
              </a:rPr>
              <a:t>Apply knowledge of spelling conventions and strategies</a:t>
            </a:r>
          </a:p>
          <a:p>
            <a:r>
              <a:rPr lang="en-AU" sz="1400" b="0" i="0" kern="1200" dirty="0">
                <a:solidFill>
                  <a:schemeClr val="tx1"/>
                </a:solidFill>
                <a:effectLst/>
                <a:latin typeface="+mn-lt"/>
                <a:ea typeface="+mn-ea"/>
                <a:cs typeface="+mn-cs"/>
              </a:rPr>
              <a:t>Use joined letters in the NSW Foundation style</a:t>
            </a:r>
          </a:p>
          <a:p>
            <a:r>
              <a:rPr lang="en-AU" sz="1400" b="0" i="0" kern="1200" dirty="0">
                <a:solidFill>
                  <a:schemeClr val="tx1"/>
                </a:solidFill>
                <a:effectLst/>
                <a:latin typeface="+mn-lt"/>
                <a:ea typeface="+mn-ea"/>
                <a:cs typeface="+mn-cs"/>
              </a:rPr>
              <a:t>Demonstrate basic desktop publishing skills using a computer.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b="0" i="0" kern="1200" dirty="0">
              <a:solidFill>
                <a:schemeClr val="tx1"/>
              </a:solidFill>
              <a:effectLst/>
              <a:latin typeface="+mn-lt"/>
              <a:ea typeface="+mn-ea"/>
              <a:cs typeface="+mn-cs"/>
            </a:endParaRPr>
          </a:p>
          <a:p>
            <a:endParaRPr lang="en-AU" sz="1400" b="1" i="0" kern="1200" dirty="0">
              <a:solidFill>
                <a:schemeClr val="tx1"/>
              </a:solidFill>
              <a:effectLst/>
              <a:latin typeface="+mn-lt"/>
              <a:ea typeface="+mn-ea"/>
              <a:cs typeface="+mn-cs"/>
            </a:endParaRP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5</a:t>
            </a:fld>
            <a:endParaRPr lang="en-AU"/>
          </a:p>
        </p:txBody>
      </p:sp>
    </p:spTree>
    <p:extLst>
      <p:ext uri="{BB962C8B-B14F-4D97-AF65-F5344CB8AC3E}">
        <p14:creationId xmlns:p14="http://schemas.microsoft.com/office/powerpoint/2010/main" val="237449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b="0" i="0" kern="1200" dirty="0">
              <a:solidFill>
                <a:schemeClr val="tx1"/>
              </a:solidFill>
              <a:effectLst/>
              <a:latin typeface="+mn-lt"/>
              <a:ea typeface="+mn-ea"/>
              <a:cs typeface="+mn-cs"/>
            </a:endParaRP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6</a:t>
            </a:fld>
            <a:endParaRPr lang="en-AU"/>
          </a:p>
        </p:txBody>
      </p:sp>
    </p:spTree>
    <p:extLst>
      <p:ext uri="{BB962C8B-B14F-4D97-AF65-F5344CB8AC3E}">
        <p14:creationId xmlns:p14="http://schemas.microsoft.com/office/powerpoint/2010/main" val="292418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Conversation Rules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Use a comma to start a speaker’s words. Example -- Katy said, “I love ice cream!”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Use quotation marks before and after a speaker’s words. Example -- “I scored a goal,” said Tommy.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Use capital letters for a speaker’s first word. Example -- Mr. Jones said, “Look at this giant pumpkin.”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Start a new paragraph every time a new person speaks.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Example -- “Mom! Where is my backpack?” said Billy.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 Mom replied, “It’s still in the car.”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 “Can you get it for me?” yelled Billy.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 “No!” shouted Mom. “I’m making dinner.”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400" b="0" i="1" u="none" strike="noStrike" kern="1200" cap="none" spc="0" normalizeH="0" baseline="0" noProof="0" dirty="0">
                <a:ln>
                  <a:noFill/>
                </a:ln>
                <a:solidFill>
                  <a:schemeClr val="accent3">
                    <a:lumMod val="75000"/>
                  </a:schemeClr>
                </a:solidFill>
                <a:effectLst/>
                <a:uLnTx/>
                <a:uFillTx/>
                <a:latin typeface="Century Gothic" panose="020B0502020202020204" pitchFamily="34" charset="0"/>
                <a:ea typeface="+mn-ea"/>
                <a:cs typeface="+mn-cs"/>
              </a:rPr>
              <a:t>Place the punctuation inside the quotation 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7</a:t>
            </a:fld>
            <a:endParaRPr lang="en-AU"/>
          </a:p>
        </p:txBody>
      </p:sp>
    </p:spTree>
    <p:extLst>
      <p:ext uri="{BB962C8B-B14F-4D97-AF65-F5344CB8AC3E}">
        <p14:creationId xmlns:p14="http://schemas.microsoft.com/office/powerpoint/2010/main" val="143172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0" i="0" u="none" strike="noStrike" kern="1200" baseline="0" dirty="0">
                <a:solidFill>
                  <a:schemeClr val="tx1"/>
                </a:solidFill>
                <a:latin typeface="+mn-lt"/>
                <a:ea typeface="+mn-ea"/>
                <a:cs typeface="+mn-cs"/>
              </a:rPr>
              <a:t> </a:t>
            </a:r>
            <a:r>
              <a:rPr lang="en-AU" sz="1400" b="1" i="0" u="none" strike="noStrike" kern="1200" baseline="0" dirty="0">
                <a:solidFill>
                  <a:schemeClr val="tx1"/>
                </a:solidFill>
                <a:latin typeface="+mn-lt"/>
                <a:ea typeface="+mn-ea"/>
                <a:cs typeface="+mn-cs"/>
              </a:rPr>
              <a:t>Remember to:</a:t>
            </a:r>
            <a:endParaRPr lang="en-AU" sz="1400" b="0" i="0" u="none" strike="noStrike" kern="1200" baseline="0" dirty="0">
              <a:solidFill>
                <a:schemeClr val="tx1"/>
              </a:solidFill>
              <a:latin typeface="+mn-lt"/>
              <a:ea typeface="+mn-ea"/>
              <a:cs typeface="+mn-cs"/>
            </a:endParaRP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pPr fontAlgn="t"/>
            <a:endParaRPr lang="en-AU" sz="1400" b="1" i="0" kern="1200" dirty="0">
              <a:solidFill>
                <a:schemeClr val="tx1"/>
              </a:solidFill>
              <a:effectLst/>
              <a:latin typeface="+mn-lt"/>
              <a:ea typeface="+mn-ea"/>
              <a:cs typeface="+mn-cs"/>
            </a:endParaRPr>
          </a:p>
          <a:p>
            <a:r>
              <a:rPr lang="en-AU" sz="1400" b="1" i="0" kern="1200" dirty="0">
                <a:solidFill>
                  <a:schemeClr val="tx1"/>
                </a:solidFill>
                <a:effectLst/>
                <a:latin typeface="+mn-lt"/>
                <a:ea typeface="+mn-ea"/>
                <a:cs typeface="+mn-cs"/>
              </a:rPr>
              <a:t>Outcomes</a:t>
            </a:r>
          </a:p>
          <a:p>
            <a:r>
              <a:rPr lang="en-AU" sz="1400" b="0" i="0" kern="1200" dirty="0">
                <a:solidFill>
                  <a:schemeClr val="tx1"/>
                </a:solidFill>
                <a:effectLst/>
                <a:latin typeface="+mn-lt"/>
                <a:ea typeface="+mn-ea"/>
                <a:cs typeface="+mn-cs"/>
              </a:rPr>
              <a:t>EN3-2A composes, edits and presents well-structured and coherent texts</a:t>
            </a:r>
          </a:p>
          <a:p>
            <a:r>
              <a:rPr lang="en-AU" sz="1400" b="0" i="0" kern="1200" dirty="0">
                <a:solidFill>
                  <a:schemeClr val="tx1"/>
                </a:solidFill>
                <a:effectLst/>
                <a:latin typeface="+mn-lt"/>
                <a:ea typeface="+mn-ea"/>
                <a:cs typeface="+mn-cs"/>
              </a:rPr>
              <a:t>EN3-5B discusses how language is used to achieve a widening range of purposes for a widening range of audiences and contexts</a:t>
            </a:r>
          </a:p>
          <a:p>
            <a:r>
              <a:rPr lang="en-AU" sz="1400" b="0" i="0" kern="1200" dirty="0">
                <a:solidFill>
                  <a:schemeClr val="tx1"/>
                </a:solidFill>
                <a:effectLst/>
                <a:latin typeface="+mn-lt"/>
                <a:ea typeface="+mn-ea"/>
                <a:cs typeface="+mn-cs"/>
              </a:rPr>
              <a:t>EN3-4A draws on appropriate strategies to accurately spell familiar and unfamiliar words when composing texts </a:t>
            </a:r>
          </a:p>
          <a:p>
            <a:r>
              <a:rPr lang="en-AU" sz="1400" b="0" i="0" kern="1200" dirty="0">
                <a:solidFill>
                  <a:schemeClr val="tx1"/>
                </a:solidFill>
                <a:effectLst/>
                <a:latin typeface="+mn-lt"/>
                <a:ea typeface="+mn-ea"/>
                <a:cs typeface="+mn-cs"/>
              </a:rPr>
              <a:t>EN3-6B uses knowledge of sentence structure, grammar, punctuation and vocabulary to respond to and compose clear and cohesive texts in different media and technologies</a:t>
            </a:r>
          </a:p>
          <a:p>
            <a:r>
              <a:rPr lang="en-AU" sz="1400" b="0" i="0" kern="1200" dirty="0">
                <a:solidFill>
                  <a:schemeClr val="tx1"/>
                </a:solidFill>
                <a:effectLst/>
                <a:latin typeface="+mn-lt"/>
                <a:ea typeface="+mn-ea"/>
                <a:cs typeface="+mn-cs"/>
              </a:rPr>
              <a:t>EN3-7C thinks imaginatively, creatively, interpretively and critically about information and ideas and identifies connections between texts when responding to and composing texts</a:t>
            </a:r>
          </a:p>
          <a:p>
            <a:r>
              <a:rPr lang="en-AU" sz="1400" b="0" i="0" kern="1200" dirty="0">
                <a:solidFill>
                  <a:schemeClr val="tx1"/>
                </a:solidFill>
                <a:effectLst/>
                <a:latin typeface="+mn-lt"/>
                <a:ea typeface="+mn-ea"/>
                <a:cs typeface="+mn-cs"/>
              </a:rPr>
              <a:t>EN3-1A communicates effectively for a variety of audiences and purposes using increasingly challenging topics, ideas, issues and language forms and features</a:t>
            </a:r>
          </a:p>
          <a:p>
            <a:r>
              <a:rPr lang="en-AU" sz="1400" b="0" i="0" kern="1200" dirty="0">
                <a:solidFill>
                  <a:schemeClr val="tx1"/>
                </a:solidFill>
                <a:effectLst/>
                <a:latin typeface="+mn-lt"/>
                <a:ea typeface="+mn-ea"/>
                <a:cs typeface="+mn-cs"/>
              </a:rPr>
              <a:t>            -plan, rehearse and deliver presentations, selecting and sequencing appropriate content and multimodal elements for defined audiences and purposes, making appropriate choices for modality and emphasis (ACELY1700, ACELY1710)</a:t>
            </a:r>
          </a:p>
          <a:p>
            <a:pPr fontAlgn="t"/>
            <a:endParaRPr lang="en-AU" sz="1400" b="1" i="0" kern="1200" dirty="0">
              <a:solidFill>
                <a:schemeClr val="tx1"/>
              </a:solidFill>
              <a:effectLst/>
              <a:latin typeface="+mn-lt"/>
              <a:ea typeface="+mn-ea"/>
              <a:cs typeface="+mn-cs"/>
            </a:endParaRPr>
          </a:p>
          <a:p>
            <a:pPr fontAlgn="t"/>
            <a:r>
              <a:rPr lang="en-AU" sz="1400" b="1" i="0" kern="1200" dirty="0">
                <a:solidFill>
                  <a:schemeClr val="tx1"/>
                </a:solidFill>
                <a:effectLst/>
                <a:latin typeface="+mn-lt"/>
                <a:ea typeface="+mn-ea"/>
                <a:cs typeface="+mn-cs"/>
              </a:rPr>
              <a:t>Criteria for assessing learning</a:t>
            </a:r>
          </a:p>
          <a:p>
            <a:r>
              <a:rPr lang="en-AU" sz="1400" b="0" i="0" kern="1200" dirty="0">
                <a:solidFill>
                  <a:schemeClr val="tx1"/>
                </a:solidFill>
                <a:effectLst/>
                <a:latin typeface="+mn-lt"/>
                <a:ea typeface="+mn-ea"/>
                <a:cs typeface="+mn-cs"/>
              </a:rPr>
              <a:t>(These criteria would normally be communicated to students with the activity.)</a:t>
            </a:r>
            <a:br>
              <a:rPr lang="en-AU" sz="1400" b="0" i="0" kern="1200" dirty="0">
                <a:solidFill>
                  <a:schemeClr val="tx1"/>
                </a:solidFill>
                <a:effectLst/>
                <a:latin typeface="+mn-lt"/>
                <a:ea typeface="+mn-ea"/>
                <a:cs typeface="+mn-cs"/>
              </a:rPr>
            </a:br>
            <a:r>
              <a:rPr lang="en-AU" sz="1400" b="0" i="0" kern="1200" dirty="0">
                <a:solidFill>
                  <a:schemeClr val="tx1"/>
                </a:solidFill>
                <a:effectLst/>
                <a:latin typeface="+mn-lt"/>
                <a:ea typeface="+mn-ea"/>
                <a:cs typeface="+mn-cs"/>
              </a:rPr>
              <a:t>Students will be assessed on their ability to:</a:t>
            </a:r>
          </a:p>
          <a:p>
            <a:r>
              <a:rPr lang="en-AU" sz="1400" b="0" i="0" kern="1200" dirty="0">
                <a:solidFill>
                  <a:schemeClr val="tx1"/>
                </a:solidFill>
                <a:effectLst/>
                <a:latin typeface="+mn-lt"/>
                <a:ea typeface="+mn-ea"/>
                <a:cs typeface="+mn-cs"/>
              </a:rPr>
              <a:t>Plan, draft , edit and write an imaginative text</a:t>
            </a:r>
          </a:p>
          <a:p>
            <a:r>
              <a:rPr lang="en-AU" sz="1400" b="0" i="0" kern="1200" dirty="0">
                <a:solidFill>
                  <a:schemeClr val="tx1"/>
                </a:solidFill>
                <a:effectLst/>
                <a:latin typeface="+mn-lt"/>
                <a:ea typeface="+mn-ea"/>
                <a:cs typeface="+mn-cs"/>
              </a:rPr>
              <a:t>Demonstrate an understanding of characters and plot in a literary text</a:t>
            </a:r>
          </a:p>
          <a:p>
            <a:r>
              <a:rPr lang="en-AU" sz="1400" b="0" i="0" kern="1200" dirty="0">
                <a:solidFill>
                  <a:schemeClr val="tx1"/>
                </a:solidFill>
                <a:effectLst/>
                <a:latin typeface="+mn-lt"/>
                <a:ea typeface="+mn-ea"/>
                <a:cs typeface="+mn-cs"/>
              </a:rPr>
              <a:t>Use written language features and conventions appropriate to this text</a:t>
            </a:r>
          </a:p>
          <a:p>
            <a:r>
              <a:rPr lang="en-AU" sz="1400" b="0" i="0" kern="1200" dirty="0">
                <a:solidFill>
                  <a:schemeClr val="tx1"/>
                </a:solidFill>
                <a:effectLst/>
                <a:latin typeface="+mn-lt"/>
                <a:ea typeface="+mn-ea"/>
                <a:cs typeface="+mn-cs"/>
              </a:rPr>
              <a:t>Use detail to help a reader imagine what is being described</a:t>
            </a:r>
          </a:p>
          <a:p>
            <a:r>
              <a:rPr lang="en-AU" sz="1400" b="0" i="0" kern="1200" dirty="0">
                <a:solidFill>
                  <a:schemeClr val="tx1"/>
                </a:solidFill>
                <a:effectLst/>
                <a:latin typeface="+mn-lt"/>
                <a:ea typeface="+mn-ea"/>
                <a:cs typeface="+mn-cs"/>
              </a:rPr>
              <a:t>Use a range of adjectives to describe an image</a:t>
            </a:r>
          </a:p>
          <a:p>
            <a:r>
              <a:rPr lang="en-AU" sz="1400" b="0" i="0" kern="1200" dirty="0">
                <a:solidFill>
                  <a:schemeClr val="tx1"/>
                </a:solidFill>
                <a:effectLst/>
                <a:latin typeface="+mn-lt"/>
                <a:ea typeface="+mn-ea"/>
                <a:cs typeface="+mn-cs"/>
              </a:rPr>
              <a:t>Use a variety of verbs, adjectives and conjunctions</a:t>
            </a:r>
          </a:p>
          <a:p>
            <a:r>
              <a:rPr lang="en-AU" sz="1400" b="0" i="0" kern="1200" dirty="0">
                <a:solidFill>
                  <a:schemeClr val="tx1"/>
                </a:solidFill>
                <a:effectLst/>
                <a:latin typeface="+mn-lt"/>
                <a:ea typeface="+mn-ea"/>
                <a:cs typeface="+mn-cs"/>
              </a:rPr>
              <a:t>Use a multi-strategy approach to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dirty="0"/>
          </a:p>
        </p:txBody>
      </p:sp>
      <p:sp>
        <p:nvSpPr>
          <p:cNvPr id="4" name="Slide Number Placeholder 3"/>
          <p:cNvSpPr>
            <a:spLocks noGrp="1"/>
          </p:cNvSpPr>
          <p:nvPr>
            <p:ph type="sldNum" sz="quarter" idx="10"/>
          </p:nvPr>
        </p:nvSpPr>
        <p:spPr/>
        <p:txBody>
          <a:bodyPr/>
          <a:lstStyle/>
          <a:p>
            <a:fld id="{C720BF8B-12FC-4B6B-AA65-27CF2D1D7057}" type="slidenum">
              <a:rPr lang="en-AU" smtClean="0"/>
              <a:t>8</a:t>
            </a:fld>
            <a:endParaRPr lang="en-AU"/>
          </a:p>
        </p:txBody>
      </p:sp>
    </p:spTree>
    <p:extLst>
      <p:ext uri="{BB962C8B-B14F-4D97-AF65-F5344CB8AC3E}">
        <p14:creationId xmlns:p14="http://schemas.microsoft.com/office/powerpoint/2010/main" val="303329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b="1" i="0" u="none" strike="noStrike" kern="1200" baseline="0" dirty="0">
                <a:solidFill>
                  <a:schemeClr val="tx1"/>
                </a:solidFill>
                <a:latin typeface="+mn-lt"/>
                <a:ea typeface="+mn-ea"/>
                <a:cs typeface="+mn-cs"/>
              </a:rPr>
              <a:t>Remind students to</a:t>
            </a:r>
            <a:r>
              <a:rPr lang="en-AU" sz="1400" b="0" i="0" u="none" strike="noStrike" kern="1200" baseline="0" dirty="0">
                <a:solidFill>
                  <a:schemeClr val="tx1"/>
                </a:solidFill>
                <a:latin typeface="+mn-lt"/>
                <a:ea typeface="+mn-ea"/>
                <a:cs typeface="+mn-cs"/>
              </a:rPr>
              <a:t>: </a:t>
            </a:r>
          </a:p>
          <a:p>
            <a:r>
              <a:rPr lang="en-AU" sz="1400" b="0" i="0" u="none" strike="noStrike" kern="1200" baseline="0" dirty="0">
                <a:solidFill>
                  <a:schemeClr val="tx1"/>
                </a:solidFill>
                <a:latin typeface="+mn-lt"/>
                <a:ea typeface="+mn-ea"/>
                <a:cs typeface="+mn-cs"/>
              </a:rPr>
              <a:t>•plan your story before you start</a:t>
            </a:r>
          </a:p>
          <a:p>
            <a:r>
              <a:rPr lang="en-AU" sz="1400" b="0" i="0" u="none" strike="noStrike" kern="1200" baseline="0" dirty="0">
                <a:solidFill>
                  <a:schemeClr val="tx1"/>
                </a:solidFill>
                <a:latin typeface="+mn-lt"/>
                <a:ea typeface="+mn-ea"/>
                <a:cs typeface="+mn-cs"/>
              </a:rPr>
              <a:t>•write in sentences</a:t>
            </a:r>
          </a:p>
          <a:p>
            <a:r>
              <a:rPr lang="en-AU" sz="1400" b="0" i="0" u="none" strike="noStrike" kern="1200" baseline="0" dirty="0">
                <a:solidFill>
                  <a:schemeClr val="tx1"/>
                </a:solidFill>
                <a:latin typeface="+mn-lt"/>
                <a:ea typeface="+mn-ea"/>
                <a:cs typeface="+mn-cs"/>
              </a:rPr>
              <a:t>•pay attention to the words you choose, your spelling and punctuation, and paragraphs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u="none" strike="noStrike" kern="1200" baseline="0" dirty="0">
                <a:solidFill>
                  <a:schemeClr val="tx1"/>
                </a:solidFill>
                <a:latin typeface="+mn-lt"/>
                <a:ea typeface="+mn-ea"/>
                <a:cs typeface="+mn-cs"/>
              </a:rPr>
              <a:t>*meaning of sentences can be enriched through the use of noun groups/phrases and verb groups/phrases and prepositional phrases </a:t>
            </a:r>
          </a:p>
          <a:p>
            <a:r>
              <a:rPr lang="en-AU" sz="1400" b="0" i="0" u="none" strike="noStrike" kern="1200" baseline="0" dirty="0">
                <a:solidFill>
                  <a:schemeClr val="tx1"/>
                </a:solidFill>
                <a:latin typeface="+mn-lt"/>
                <a:ea typeface="+mn-ea"/>
                <a:cs typeface="+mn-cs"/>
              </a:rPr>
              <a:t>•check and edit your writing when you have finished.</a:t>
            </a:r>
          </a:p>
          <a:p>
            <a:endParaRPr lang="en-AU" sz="1400" b="0" i="0" u="none" strike="noStrike" kern="1200" baseline="0" dirty="0">
              <a:solidFill>
                <a:schemeClr val="tx1"/>
              </a:solidFill>
              <a:latin typeface="+mn-lt"/>
              <a:ea typeface="+mn-ea"/>
              <a:cs typeface="+mn-cs"/>
            </a:endParaRPr>
          </a:p>
          <a:p>
            <a:r>
              <a:rPr lang="en-AU" sz="1400" b="1" i="0" u="none" strike="noStrike" kern="1200" baseline="0" dirty="0">
                <a:solidFill>
                  <a:schemeClr val="tx1"/>
                </a:solidFill>
                <a:latin typeface="+mn-lt"/>
                <a:ea typeface="+mn-ea"/>
                <a:cs typeface="+mn-cs"/>
              </a:rPr>
              <a:t>Outcomes</a:t>
            </a:r>
          </a:p>
          <a:p>
            <a:r>
              <a:rPr lang="en-AU" sz="1400" b="0" i="0" u="none" strike="noStrike" kern="1200" baseline="0" dirty="0">
                <a:solidFill>
                  <a:schemeClr val="tx1"/>
                </a:solidFill>
                <a:latin typeface="+mn-lt"/>
                <a:ea typeface="+mn-ea"/>
                <a:cs typeface="+mn-cs"/>
              </a:rPr>
              <a:t>EN3-2A composes, edits and presents well-structured and coherent texts</a:t>
            </a:r>
          </a:p>
          <a:p>
            <a:r>
              <a:rPr lang="en-AU" sz="1400" b="0" i="0" u="none" strike="noStrike" kern="1200" baseline="0" dirty="0">
                <a:solidFill>
                  <a:schemeClr val="tx1"/>
                </a:solidFill>
                <a:latin typeface="+mn-lt"/>
                <a:ea typeface="+mn-ea"/>
                <a:cs typeface="+mn-cs"/>
              </a:rPr>
              <a:t>EN3-5B discusses how language is used to achieve a widening range of purposes for a widening range of audiences and contexts</a:t>
            </a:r>
          </a:p>
          <a:p>
            <a:r>
              <a:rPr lang="en-AU" sz="1400" b="0" i="0" u="none" strike="noStrike" kern="1200" baseline="0" dirty="0">
                <a:solidFill>
                  <a:schemeClr val="tx1"/>
                </a:solidFill>
                <a:latin typeface="+mn-lt"/>
                <a:ea typeface="+mn-ea"/>
                <a:cs typeface="+mn-cs"/>
              </a:rPr>
              <a:t>EN3-4A draws on appropriate strategies to accurately spell familiar and unfamiliar words when composing texts </a:t>
            </a:r>
          </a:p>
          <a:p>
            <a:r>
              <a:rPr lang="en-AU" sz="1400" b="0" i="0" u="none" strike="noStrike" kern="1200" baseline="0" dirty="0">
                <a:solidFill>
                  <a:schemeClr val="tx1"/>
                </a:solidFill>
                <a:latin typeface="+mn-lt"/>
                <a:ea typeface="+mn-ea"/>
                <a:cs typeface="+mn-cs"/>
              </a:rPr>
              <a:t>EN3-6B uses knowledge of sentence structure, grammar, punctuation and vocabulary to respond to and compose clear and cohesive texts in different media and technologies</a:t>
            </a:r>
          </a:p>
          <a:p>
            <a:r>
              <a:rPr lang="en-AU" sz="1400" b="0" i="0" u="none" strike="noStrike" kern="1200" baseline="0" dirty="0">
                <a:solidFill>
                  <a:schemeClr val="tx1"/>
                </a:solidFill>
                <a:latin typeface="+mn-lt"/>
                <a:ea typeface="+mn-ea"/>
                <a:cs typeface="+mn-cs"/>
              </a:rPr>
              <a:t>EN3-7C thinks imaginatively, creatively, interpretively and critically about information and ideas and identifies connections between texts when responding to and composing texts</a:t>
            </a:r>
          </a:p>
          <a:p>
            <a:endParaRPr lang="en-AU" sz="1400" b="0" i="0" u="none" strike="noStrike" kern="1200" baseline="0" dirty="0">
              <a:solidFill>
                <a:schemeClr val="tx1"/>
              </a:solidFill>
              <a:latin typeface="+mn-lt"/>
              <a:ea typeface="+mn-ea"/>
              <a:cs typeface="+mn-cs"/>
            </a:endParaRPr>
          </a:p>
          <a:p>
            <a:endParaRPr lang="en-AU" sz="1400" b="1" i="0" u="none" strike="noStrike" kern="1200" baseline="0" dirty="0">
              <a:solidFill>
                <a:schemeClr val="tx1"/>
              </a:solidFill>
              <a:latin typeface="+mn-lt"/>
              <a:ea typeface="+mn-ea"/>
              <a:cs typeface="+mn-cs"/>
            </a:endParaRPr>
          </a:p>
          <a:p>
            <a:r>
              <a:rPr lang="en-AU" sz="1400" b="1" i="0" u="none" strike="noStrike" kern="1200" baseline="0" dirty="0">
                <a:solidFill>
                  <a:schemeClr val="tx1"/>
                </a:solidFill>
                <a:latin typeface="+mn-lt"/>
                <a:ea typeface="+mn-ea"/>
                <a:cs typeface="+mn-cs"/>
              </a:rPr>
              <a:t>Criteria for assessing learning</a:t>
            </a:r>
          </a:p>
          <a:p>
            <a:r>
              <a:rPr lang="en-AU" sz="1400" b="0" i="0" u="none" strike="noStrike" kern="1200" baseline="0" dirty="0">
                <a:solidFill>
                  <a:schemeClr val="tx1"/>
                </a:solidFill>
                <a:latin typeface="+mn-lt"/>
                <a:ea typeface="+mn-ea"/>
                <a:cs typeface="+mn-cs"/>
              </a:rPr>
              <a:t>(These criteria would normally be communicated to students with the activity.)</a:t>
            </a:r>
            <a:br>
              <a:rPr lang="en-AU" sz="1400" b="0" i="0" u="none" strike="noStrike" kern="1200" baseline="0" dirty="0">
                <a:solidFill>
                  <a:schemeClr val="tx1"/>
                </a:solidFill>
                <a:latin typeface="+mn-lt"/>
                <a:ea typeface="+mn-ea"/>
                <a:cs typeface="+mn-cs"/>
              </a:rPr>
            </a:br>
            <a:r>
              <a:rPr lang="en-AU" sz="1400" b="0" i="0" u="none" strike="noStrike" kern="1200" baseline="0" dirty="0">
                <a:solidFill>
                  <a:schemeClr val="tx1"/>
                </a:solidFill>
                <a:latin typeface="+mn-lt"/>
                <a:ea typeface="+mn-ea"/>
                <a:cs typeface="+mn-cs"/>
              </a:rPr>
              <a:t>Students will be assessed on their ability to:</a:t>
            </a:r>
          </a:p>
          <a:p>
            <a:r>
              <a:rPr lang="en-AU" sz="1400" b="0" i="0" u="none" strike="noStrike" kern="1200" baseline="0" dirty="0">
                <a:solidFill>
                  <a:schemeClr val="tx1"/>
                </a:solidFill>
                <a:latin typeface="+mn-lt"/>
                <a:ea typeface="+mn-ea"/>
                <a:cs typeface="+mn-cs"/>
              </a:rPr>
              <a:t>Logically sequence information</a:t>
            </a:r>
          </a:p>
          <a:p>
            <a:r>
              <a:rPr lang="en-AU" sz="1400" b="0" i="0" u="none" strike="noStrike" kern="1200" baseline="0" dirty="0">
                <a:solidFill>
                  <a:schemeClr val="tx1"/>
                </a:solidFill>
                <a:latin typeface="+mn-lt"/>
                <a:ea typeface="+mn-ea"/>
                <a:cs typeface="+mn-cs"/>
              </a:rPr>
              <a:t>Use appropriate language for an explanation</a:t>
            </a:r>
          </a:p>
          <a:p>
            <a:r>
              <a:rPr lang="en-AU" sz="1400" b="0" i="0" u="none" strike="noStrike" kern="1200" baseline="0" dirty="0">
                <a:solidFill>
                  <a:schemeClr val="tx1"/>
                </a:solidFill>
                <a:latin typeface="+mn-lt"/>
                <a:ea typeface="+mn-ea"/>
                <a:cs typeface="+mn-cs"/>
              </a:rPr>
              <a:t>Explain chosen animals behaviours</a:t>
            </a:r>
          </a:p>
          <a:p>
            <a:r>
              <a:rPr lang="en-AU" sz="1400" b="0" i="0" u="none" strike="noStrike" kern="1200" baseline="0" dirty="0">
                <a:solidFill>
                  <a:schemeClr val="tx1"/>
                </a:solidFill>
                <a:latin typeface="+mn-lt"/>
                <a:ea typeface="+mn-ea"/>
                <a:cs typeface="+mn-cs"/>
              </a:rPr>
              <a:t>Express a point of view in writing with supporting statements</a:t>
            </a:r>
          </a:p>
          <a:p>
            <a:r>
              <a:rPr lang="en-AU" sz="1400" b="0" i="0" u="none" strike="noStrike" kern="1200" baseline="0" dirty="0">
                <a:solidFill>
                  <a:schemeClr val="tx1"/>
                </a:solidFill>
                <a:latin typeface="+mn-lt"/>
                <a:ea typeface="+mn-ea"/>
                <a:cs typeface="+mn-cs"/>
              </a:rPr>
              <a:t>Use grammatical features, sentence structure and punctuation appropriate for an explanation</a:t>
            </a:r>
          </a:p>
          <a:p>
            <a:r>
              <a:rPr lang="en-AU" sz="1400" b="0" i="0" u="none" strike="noStrike" kern="1200" baseline="0" dirty="0">
                <a:solidFill>
                  <a:schemeClr val="tx1"/>
                </a:solidFill>
                <a:latin typeface="+mn-lt"/>
                <a:ea typeface="+mn-ea"/>
                <a:cs typeface="+mn-cs"/>
              </a:rPr>
              <a:t>Consistently make informed attempts at spelling using a multi-strategy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i="0" kern="1200" dirty="0">
                <a:solidFill>
                  <a:schemeClr val="tx1"/>
                </a:solidFill>
                <a:effectLst/>
                <a:latin typeface="+mn-lt"/>
                <a:ea typeface="+mn-ea"/>
                <a:cs typeface="+mn-cs"/>
              </a:rPr>
              <a:t>Identify elements of their writing that need improvement and review using feedback from teacher and peers</a:t>
            </a:r>
          </a:p>
          <a:p>
            <a:endParaRPr lang="en-AU" sz="14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720BF8B-12FC-4B6B-AA65-27CF2D1D7057}" type="slidenum">
              <a:rPr lang="en-AU" smtClean="0"/>
              <a:t>9</a:t>
            </a:fld>
            <a:endParaRPr lang="en-AU"/>
          </a:p>
        </p:txBody>
      </p:sp>
    </p:spTree>
    <p:extLst>
      <p:ext uri="{BB962C8B-B14F-4D97-AF65-F5344CB8AC3E}">
        <p14:creationId xmlns:p14="http://schemas.microsoft.com/office/powerpoint/2010/main" val="260776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7570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199E1-D2E1-4B0A-A79C-6340EBA1F0C1}" type="datetimeFigureOut">
              <a:rPr lang="en-AU" smtClean="0"/>
              <a:t>16/09/2016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234226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199E1-D2E1-4B0A-A79C-6340EBA1F0C1}" type="datetimeFigureOut">
              <a:rPr lang="en-AU" smtClean="0"/>
              <a:t>16/09/2016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976084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199E1-D2E1-4B0A-A79C-6340EBA1F0C1}" type="datetimeFigureOut">
              <a:rPr lang="en-AU" smtClean="0"/>
              <a:t>16/09/2016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698BA1-3B0D-429C-82C8-EFA4E97B4444}"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6736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199E1-D2E1-4B0A-A79C-6340EBA1F0C1}" type="datetimeFigureOut">
              <a:rPr lang="en-AU" smtClean="0"/>
              <a:t>16/09/2016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200503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8199E1-D2E1-4B0A-A79C-6340EBA1F0C1}" type="datetimeFigureOut">
              <a:rPr lang="en-AU" smtClean="0"/>
              <a:t>16/09/2016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257466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8199E1-D2E1-4B0A-A79C-6340EBA1F0C1}" type="datetimeFigureOut">
              <a:rPr lang="en-AU" smtClean="0"/>
              <a:t>16/09/2016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10784674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199E1-D2E1-4B0A-A79C-6340EBA1F0C1}" type="datetimeFigureOut">
              <a:rPr lang="en-AU" smtClean="0"/>
              <a:t>16/09/2016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317120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81531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199E1-D2E1-4B0A-A79C-6340EBA1F0C1}" type="datetimeFigureOut">
              <a:rPr lang="en-AU" smtClean="0"/>
              <a:t>16/09/2016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420036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9/16/2016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73447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199E1-D2E1-4B0A-A79C-6340EBA1F0C1}" type="datetimeFigureOut">
              <a:rPr lang="en-AU" smtClean="0"/>
              <a:t>16/09/2016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34896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199E1-D2E1-4B0A-A79C-6340EBA1F0C1}" type="datetimeFigureOut">
              <a:rPr lang="en-AU" smtClean="0"/>
              <a:t>16/09/2016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21704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199E1-D2E1-4B0A-A79C-6340EBA1F0C1}" type="datetimeFigureOut">
              <a:rPr lang="en-AU" smtClean="0"/>
              <a:t>16/09/2016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289727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199E1-D2E1-4B0A-A79C-6340EBA1F0C1}" type="datetimeFigureOut">
              <a:rPr lang="en-AU" smtClean="0"/>
              <a:t>16/09/2016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284703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199E1-D2E1-4B0A-A79C-6340EBA1F0C1}" type="datetimeFigureOut">
              <a:rPr lang="en-AU" smtClean="0"/>
              <a:t>16/09/2016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9698BA1-3B0D-429C-82C8-EFA4E97B4444}" type="slidenum">
              <a:rPr lang="en-AU" smtClean="0"/>
              <a:t>‹#›</a:t>
            </a:fld>
            <a:endParaRPr lang="en-AU"/>
          </a:p>
        </p:txBody>
      </p:sp>
    </p:spTree>
    <p:extLst>
      <p:ext uri="{BB962C8B-B14F-4D97-AF65-F5344CB8AC3E}">
        <p14:creationId xmlns:p14="http://schemas.microsoft.com/office/powerpoint/2010/main" val="41395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9/16/2016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322170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38199E1-D2E1-4B0A-A79C-6340EBA1F0C1}" type="datetimeFigureOut">
              <a:rPr lang="en-AU" smtClean="0"/>
              <a:t>16/09/2016</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9698BA1-3B0D-429C-82C8-EFA4E97B4444}" type="slidenum">
              <a:rPr lang="en-AU" smtClean="0"/>
              <a:t>‹#›</a:t>
            </a:fld>
            <a:endParaRPr lang="en-AU"/>
          </a:p>
        </p:txBody>
      </p:sp>
    </p:spTree>
    <p:extLst>
      <p:ext uri="{BB962C8B-B14F-4D97-AF65-F5344CB8AC3E}">
        <p14:creationId xmlns:p14="http://schemas.microsoft.com/office/powerpoint/2010/main" val="1261428200"/>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itunes.apple.com/au/app/chatterpix-kids-by-duck-duck/id734046126?mt=8" TargetMode="Externa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au.pinterest.com/pin/155374255868938546/" TargetMode="External"/><Relationship Id="rId4" Type="http://schemas.openxmlformats.org/officeDocument/2006/relationships/hyperlink" Target="https://au.pinterest.com/pin/15537425586893853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u.pinterest.com/pin/15537425587091603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au.pinterest.com/pin/155374255870915979/" TargetMode="External"/><Relationship Id="rId7"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au.pinterest.com/pin/155374255870916032/"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1.jp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au.pinterest.com/pin/155374255869322402/" TargetMode="External"/><Relationship Id="rId4" Type="http://schemas.openxmlformats.org/officeDocument/2006/relationships/hyperlink" Target="https://au.pinterest.com/pin/155374255869697444/" TargetMode="External"/><Relationship Id="rId9"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au.pinterest.com/pin/155374255871368472/"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0iFc2c3f0qU" TargetMode="External"/><Relationship Id="rId6" Type="http://schemas.openxmlformats.org/officeDocument/2006/relationships/image" Target="../media/image24.jpe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au.pinterest.com/pin/240450067577064995/"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7.gif"/><Relationship Id="rId2" Type="http://schemas.openxmlformats.org/officeDocument/2006/relationships/slideLayout" Target="../slideLayouts/slideLayout1.xml"/><Relationship Id="rId1" Type="http://schemas.openxmlformats.org/officeDocument/2006/relationships/video" Target="https://www.youtube.com/embed/gx7s0bBFH8g" TargetMode="Externa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3ESGpRUMj9E" TargetMode="Externa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au.pinterest.com/pin/15537425587075950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u.pinterest.com/pin/155374255870211533/"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au.pinterest.com/pin/15537425586893854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2491409" y="637443"/>
            <a:ext cx="6394837" cy="1323439"/>
          </a:xfrm>
          <a:prstGeom prst="rect">
            <a:avLst/>
          </a:prstGeom>
          <a:noFill/>
        </p:spPr>
        <p:txBody>
          <a:bodyPr wrap="square" rtlCol="0">
            <a:spAutoFit/>
          </a:bodyPr>
          <a:lstStyle/>
          <a:p>
            <a:pPr algn="ctr"/>
            <a:r>
              <a:rPr lang="en-AU" sz="7800" dirty="0">
                <a:solidFill>
                  <a:schemeClr val="accent4">
                    <a:lumMod val="60000"/>
                    <a:lumOff val="40000"/>
                  </a:schemeClr>
                </a:solidFill>
                <a:latin typeface="Agency FB" panose="020B0503020202020204" pitchFamily="34" charset="0"/>
              </a:rPr>
              <a:t>Writing Prompts 14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59" y="4030780"/>
            <a:ext cx="1761779" cy="2462966"/>
          </a:xfrm>
          <a:prstGeom prst="rect">
            <a:avLst/>
          </a:prstGeom>
          <a:ln w="228600" cap="sq" cmpd="thickThin">
            <a:solidFill>
              <a:schemeClr val="accent3">
                <a:lumMod val="75000"/>
              </a:schemeClr>
            </a:solidFill>
            <a:prstDash val="solid"/>
            <a:miter lim="800000"/>
          </a:ln>
          <a:effectLst>
            <a:innerShdw blurRad="76200">
              <a:srgbClr val="000000"/>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748" y="450574"/>
            <a:ext cx="2598402" cy="2982966"/>
          </a:xfrm>
          <a:prstGeom prst="rect">
            <a:avLst/>
          </a:prstGeom>
          <a:ln w="228600" cap="sq" cmpd="thickThin">
            <a:solidFill>
              <a:schemeClr val="accent1">
                <a:lumMod val="40000"/>
                <a:lumOff val="60000"/>
              </a:schemeClr>
            </a:solidFill>
            <a:prstDash val="solid"/>
            <a:miter lim="800000"/>
          </a:ln>
          <a:effectLst>
            <a:innerShdw blurRad="76200">
              <a:srgbClr val="000000"/>
            </a:inn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017" y="4000694"/>
            <a:ext cx="3233531" cy="2425148"/>
          </a:xfrm>
          <a:prstGeom prst="rect">
            <a:avLst/>
          </a:prstGeom>
          <a:ln w="228600" cap="sq" cmpd="thickThin">
            <a:solidFill>
              <a:srgbClr val="00B050"/>
            </a:solidFill>
            <a:prstDash val="solid"/>
            <a:miter lim="800000"/>
          </a:ln>
          <a:effectLst>
            <a:innerShdw blurRad="76200">
              <a:srgbClr val="000000"/>
            </a:innerShdw>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59" y="450575"/>
            <a:ext cx="2035850" cy="2908356"/>
          </a:xfrm>
          <a:prstGeom prst="rect">
            <a:avLst/>
          </a:prstGeom>
          <a:ln w="228600" cap="sq" cmpd="thickThin">
            <a:solidFill>
              <a:srgbClr val="92D050"/>
            </a:solidFill>
            <a:prstDash val="solid"/>
            <a:miter lim="800000"/>
          </a:ln>
          <a:effectLst>
            <a:innerShdw blurRad="76200">
              <a:srgbClr val="000000"/>
            </a:innerShdw>
          </a:effec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2271" y="3970609"/>
            <a:ext cx="1656879" cy="2485319"/>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6035" y="3818565"/>
            <a:ext cx="1979259" cy="2637363"/>
          </a:xfrm>
          <a:prstGeom prst="rect">
            <a:avLst/>
          </a:prstGeom>
          <a:ln w="228600" cap="sq" cmpd="thickThin">
            <a:solidFill>
              <a:schemeClr val="accent1">
                <a:lumMod val="40000"/>
                <a:lumOff val="6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384739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84720" y="892086"/>
            <a:ext cx="4572000" cy="6247864"/>
          </a:xfrm>
          <a:prstGeom prst="rect">
            <a:avLst/>
          </a:prstGeom>
          <a:noFill/>
        </p:spPr>
        <p:txBody>
          <a:bodyPr wrap="square" rtlCol="0">
            <a:spAutoFit/>
          </a:bodyPr>
          <a:lstStyle/>
          <a:p>
            <a:pPr fontAlgn="base"/>
            <a:r>
              <a:rPr lang="en-AU" sz="3200" i="1" dirty="0">
                <a:solidFill>
                  <a:schemeClr val="accent5">
                    <a:lumMod val="40000"/>
                    <a:lumOff val="60000"/>
                  </a:schemeClr>
                </a:solidFill>
                <a:latin typeface="Century Gothic" panose="020B0502020202020204" pitchFamily="34" charset="0"/>
              </a:rPr>
              <a:t>When you look at this image, think about what could actually happen in a real life setting, and what would only happen in a fantasy setting. List your ideas in a T-chart</a:t>
            </a:r>
          </a:p>
          <a:p>
            <a:pPr fontAlgn="base"/>
            <a:endParaRPr lang="en-AU" sz="2400" i="1" dirty="0">
              <a:solidFill>
                <a:schemeClr val="accent5">
                  <a:lumMod val="40000"/>
                  <a:lumOff val="60000"/>
                </a:schemeClr>
              </a:solidFill>
              <a:latin typeface="Century Gothic" panose="020B0502020202020204" pitchFamily="34" charset="0"/>
            </a:endParaRPr>
          </a:p>
          <a:p>
            <a:pPr fontAlgn="base"/>
            <a:r>
              <a:rPr lang="en-AU" sz="2400" i="1" dirty="0">
                <a:solidFill>
                  <a:schemeClr val="accent5">
                    <a:lumMod val="40000"/>
                    <a:lumOff val="60000"/>
                  </a:schemeClr>
                </a:solidFill>
                <a:latin typeface="Century Gothic" panose="020B0502020202020204" pitchFamily="34" charset="0"/>
              </a:rPr>
              <a:t>You might want to </a:t>
            </a:r>
          </a:p>
          <a:p>
            <a:pPr fontAlgn="base"/>
            <a:r>
              <a:rPr lang="en-AU" sz="2400" i="1" dirty="0">
                <a:solidFill>
                  <a:schemeClr val="accent5">
                    <a:lumMod val="40000"/>
                    <a:lumOff val="60000"/>
                  </a:schemeClr>
                </a:solidFill>
                <a:latin typeface="Century Gothic" panose="020B0502020202020204" pitchFamily="34" charset="0"/>
              </a:rPr>
              <a:t>create a </a:t>
            </a:r>
            <a:r>
              <a:rPr lang="en-AU" sz="2400" i="1" dirty="0">
                <a:solidFill>
                  <a:schemeClr val="accent5">
                    <a:lumMod val="40000"/>
                    <a:lumOff val="60000"/>
                  </a:schemeClr>
                </a:solidFill>
                <a:latin typeface="Century Gothic" panose="020B0502020202020204" pitchFamily="34" charset="0"/>
                <a:hlinkClick r:id="rId3"/>
              </a:rPr>
              <a:t>Chatterpix</a:t>
            </a:r>
            <a:r>
              <a:rPr lang="en-AU" sz="2400" i="1" dirty="0">
                <a:solidFill>
                  <a:schemeClr val="accent5">
                    <a:lumMod val="40000"/>
                    <a:lumOff val="60000"/>
                  </a:schemeClr>
                </a:solidFill>
                <a:latin typeface="Century Gothic" panose="020B0502020202020204" pitchFamily="34" charset="0"/>
              </a:rPr>
              <a:t>.</a:t>
            </a:r>
            <a:r>
              <a:rPr lang="en-AU" sz="3200" i="1" dirty="0">
                <a:solidFill>
                  <a:schemeClr val="accent5">
                    <a:lumMod val="40000"/>
                    <a:lumOff val="60000"/>
                  </a:schemeClr>
                </a:solidFill>
                <a:latin typeface="Century Gothic" panose="020B0502020202020204" pitchFamily="34" charset="0"/>
              </a:rPr>
              <a:t> </a:t>
            </a:r>
          </a:p>
          <a:p>
            <a:pPr fontAlgn="base"/>
            <a:endParaRPr lang="en-AU" sz="3200" i="1" dirty="0">
              <a:solidFill>
                <a:schemeClr val="accent5">
                  <a:lumMod val="40000"/>
                  <a:lumOff val="60000"/>
                </a:schemeClr>
              </a:solidFill>
              <a:latin typeface="Century Gothic" panose="020B0502020202020204" pitchFamily="34" charset="0"/>
            </a:endParaRPr>
          </a:p>
          <a:p>
            <a:pPr fontAlgn="base"/>
            <a:r>
              <a:rPr lang="en-AU" sz="3200" i="1" dirty="0">
                <a:solidFill>
                  <a:schemeClr val="accent5">
                    <a:lumMod val="40000"/>
                    <a:lumOff val="60000"/>
                  </a:schemeClr>
                </a:solidFill>
                <a:latin typeface="Century Gothic" panose="020B0502020202020204" pitchFamily="34" charset="0"/>
              </a:rPr>
              <a:t>  </a:t>
            </a:r>
          </a:p>
        </p:txBody>
      </p:sp>
      <p:sp>
        <p:nvSpPr>
          <p:cNvPr id="12" name="TextBox 11"/>
          <p:cNvSpPr txBox="1"/>
          <p:nvPr/>
        </p:nvSpPr>
        <p:spPr>
          <a:xfrm>
            <a:off x="227887" y="6416541"/>
            <a:ext cx="1749197"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4"/>
              </a:rPr>
              <a:t>Pinteres</a:t>
            </a:r>
            <a:r>
              <a:rPr lang="en-AU" sz="1000" dirty="0">
                <a:latin typeface="Century Gothic" panose="020B0502020202020204" pitchFamily="34" charset="0"/>
                <a:hlinkClick r:id="rId5"/>
              </a:rPr>
              <a:t>t</a:t>
            </a:r>
            <a:endParaRPr lang="en-AU" sz="1000" dirty="0">
              <a:solidFill>
                <a:schemeClr val="tx2">
                  <a:lumMod val="50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2015</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3174" y="856968"/>
            <a:ext cx="6738004" cy="5053502"/>
          </a:xfrm>
          <a:prstGeom prst="rect">
            <a:avLst/>
          </a:prstGeom>
          <a:ln w="228600" cap="sq" cmpd="thickThin">
            <a:solidFill>
              <a:schemeClr val="accent6">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1070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887" y="6416541"/>
            <a:ext cx="1749197"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3"/>
              </a:rPr>
              <a:t>Pinterest</a:t>
            </a:r>
            <a:endParaRPr lang="en-AU" sz="1000" dirty="0">
              <a:solidFill>
                <a:schemeClr val="tx2">
                  <a:lumMod val="50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042" y="485760"/>
            <a:ext cx="3840530" cy="5573561"/>
          </a:xfrm>
          <a:prstGeom prst="rect">
            <a:avLst/>
          </a:prstGeom>
          <a:ln w="228600" cap="sq" cmpd="thickThin">
            <a:solidFill>
              <a:srgbClr val="00B0F0"/>
            </a:solidFill>
            <a:prstDash val="solid"/>
            <a:miter lim="800000"/>
          </a:ln>
          <a:effectLst>
            <a:innerShdw blurRad="76200">
              <a:srgbClr val="000000"/>
            </a:innerShdw>
          </a:effectLst>
        </p:spPr>
      </p:pic>
      <p:sp>
        <p:nvSpPr>
          <p:cNvPr id="2" name="TextBox 1"/>
          <p:cNvSpPr txBox="1"/>
          <p:nvPr/>
        </p:nvSpPr>
        <p:spPr>
          <a:xfrm>
            <a:off x="5009036" y="516835"/>
            <a:ext cx="6400800" cy="769441"/>
          </a:xfrm>
          <a:prstGeom prst="rect">
            <a:avLst/>
          </a:prstGeom>
          <a:noFill/>
        </p:spPr>
        <p:txBody>
          <a:bodyPr wrap="square" rtlCol="0">
            <a:spAutoFit/>
          </a:bodyPr>
          <a:lstStyle/>
          <a:p>
            <a:r>
              <a:rPr lang="en-AU" sz="4400" dirty="0">
                <a:solidFill>
                  <a:schemeClr val="accent3">
                    <a:lumMod val="40000"/>
                    <a:lumOff val="60000"/>
                  </a:schemeClr>
                </a:solidFill>
                <a:latin typeface="Century Gothic" panose="020B0502020202020204" pitchFamily="34" charset="0"/>
              </a:rPr>
              <a:t>Rainbow of Colours</a:t>
            </a:r>
          </a:p>
        </p:txBody>
      </p:sp>
      <p:sp>
        <p:nvSpPr>
          <p:cNvPr id="3" name="Rectangle 2"/>
          <p:cNvSpPr/>
          <p:nvPr/>
        </p:nvSpPr>
        <p:spPr>
          <a:xfrm>
            <a:off x="4637975" y="1441169"/>
            <a:ext cx="7142922" cy="3170099"/>
          </a:xfrm>
          <a:prstGeom prst="rect">
            <a:avLst/>
          </a:prstGeom>
        </p:spPr>
        <p:txBody>
          <a:bodyPr wrap="square">
            <a:spAutoFit/>
          </a:bodyPr>
          <a:lstStyle/>
          <a:p>
            <a:r>
              <a:rPr lang="en-AU" sz="2000" dirty="0">
                <a:latin typeface="A Year Without Rain" panose="02000000000000000000" pitchFamily="2" charset="0"/>
              </a:rPr>
              <a:t>Many animals are masters of disguise. Some change their skin colour. Others shape themselves in ways that help them look like their surroundings. These different forms of camouflage help animals survive.</a:t>
            </a:r>
          </a:p>
          <a:p>
            <a:endParaRPr lang="en-AU" sz="2000" dirty="0">
              <a:latin typeface="A Year Without Rain" panose="02000000000000000000" pitchFamily="2" charset="0"/>
            </a:endParaRPr>
          </a:p>
          <a:p>
            <a:r>
              <a:rPr lang="en-AU" sz="2000" dirty="0">
                <a:latin typeface="A Year Without Rain" panose="02000000000000000000" pitchFamily="2" charset="0"/>
              </a:rPr>
              <a:t>The type of camouflage an animal develops depends mostly on its predators and its environment. Animals change in different ways to trick their predators. In most cases, their camouflage is designed to match their environment. This helps them become more difficult for their predators to spot.</a:t>
            </a:r>
          </a:p>
        </p:txBody>
      </p:sp>
      <p:sp>
        <p:nvSpPr>
          <p:cNvPr id="11" name="Rectangle 10"/>
          <p:cNvSpPr/>
          <p:nvPr/>
        </p:nvSpPr>
        <p:spPr>
          <a:xfrm>
            <a:off x="4611185" y="4845309"/>
            <a:ext cx="7142922" cy="1815882"/>
          </a:xfrm>
          <a:prstGeom prst="rect">
            <a:avLst/>
          </a:prstGeom>
        </p:spPr>
        <p:txBody>
          <a:bodyPr wrap="square">
            <a:spAutoFit/>
          </a:bodyPr>
          <a:lstStyle/>
          <a:p>
            <a:r>
              <a:rPr lang="en-AU" sz="2800" dirty="0">
                <a:solidFill>
                  <a:schemeClr val="accent5">
                    <a:lumMod val="60000"/>
                    <a:lumOff val="40000"/>
                  </a:schemeClr>
                </a:solidFill>
                <a:latin typeface="A Year Without Rain" panose="02000000000000000000" pitchFamily="2" charset="0"/>
              </a:rPr>
              <a:t>Write an informational report about an under the sea creature that is a master of disguise. What adaptations does this creature have to find food and avoid its predators.</a:t>
            </a:r>
          </a:p>
        </p:txBody>
      </p:sp>
    </p:spTree>
    <p:extLst>
      <p:ext uri="{BB962C8B-B14F-4D97-AF65-F5344CB8AC3E}">
        <p14:creationId xmlns:p14="http://schemas.microsoft.com/office/powerpoint/2010/main" val="417497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887" y="6416541"/>
            <a:ext cx="1749197"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3"/>
              </a:rPr>
              <a:t>Pinteres</a:t>
            </a:r>
            <a:r>
              <a:rPr lang="en-AU" sz="1000" dirty="0">
                <a:latin typeface="Century Gothic" panose="020B0502020202020204" pitchFamily="34" charset="0"/>
                <a:hlinkClick r:id="rId4"/>
              </a:rPr>
              <a:t>t</a:t>
            </a:r>
            <a:endParaRPr lang="en-AU" sz="1000" dirty="0">
              <a:solidFill>
                <a:schemeClr val="tx2">
                  <a:lumMod val="50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18" y="370796"/>
            <a:ext cx="4032111" cy="5760156"/>
          </a:xfrm>
          <a:prstGeom prst="rect">
            <a:avLst/>
          </a:prstGeom>
          <a:ln w="228600" cap="sq" cmpd="thickThin">
            <a:solidFill>
              <a:srgbClr val="92D050"/>
            </a:solidFill>
            <a:prstDash val="solid"/>
            <a:miter lim="800000"/>
          </a:ln>
          <a:effectLst>
            <a:innerShdw blurRad="76200">
              <a:srgbClr val="000000"/>
            </a:innerShdw>
          </a:effectLst>
        </p:spPr>
      </p:pic>
      <p:sp>
        <p:nvSpPr>
          <p:cNvPr id="2" name="TextBox 1"/>
          <p:cNvSpPr txBox="1"/>
          <p:nvPr/>
        </p:nvSpPr>
        <p:spPr>
          <a:xfrm>
            <a:off x="5001584" y="370796"/>
            <a:ext cx="7055136" cy="646331"/>
          </a:xfrm>
          <a:prstGeom prst="rect">
            <a:avLst/>
          </a:prstGeom>
          <a:noFill/>
        </p:spPr>
        <p:txBody>
          <a:bodyPr wrap="none" rtlCol="0">
            <a:spAutoFit/>
          </a:bodyPr>
          <a:lstStyle/>
          <a:p>
            <a:r>
              <a:rPr lang="en-AU" sz="3600" dirty="0">
                <a:solidFill>
                  <a:schemeClr val="accent2">
                    <a:lumMod val="60000"/>
                    <a:lumOff val="40000"/>
                  </a:schemeClr>
                </a:solidFill>
                <a:latin typeface="Century Gothic" panose="020B0502020202020204" pitchFamily="34" charset="0"/>
              </a:rPr>
              <a:t>A World Inside a Water Droplet</a:t>
            </a:r>
          </a:p>
        </p:txBody>
      </p:sp>
      <p:sp>
        <p:nvSpPr>
          <p:cNvPr id="3" name="Rectangle 2"/>
          <p:cNvSpPr/>
          <p:nvPr/>
        </p:nvSpPr>
        <p:spPr>
          <a:xfrm>
            <a:off x="5313836" y="1553065"/>
            <a:ext cx="6096000" cy="4524315"/>
          </a:xfrm>
          <a:prstGeom prst="rect">
            <a:avLst/>
          </a:prstGeom>
        </p:spPr>
        <p:txBody>
          <a:bodyPr>
            <a:spAutoFit/>
          </a:bodyPr>
          <a:lstStyle/>
          <a:p>
            <a:pPr lvl="0">
              <a:defRPr/>
            </a:pPr>
            <a:r>
              <a:rPr lang="en-AU" sz="3600" dirty="0">
                <a:latin typeface="Century Gothic" panose="020B0502020202020204" pitchFamily="34" charset="0"/>
              </a:rPr>
              <a:t>Imagine that you loved in this water droplet. What type of sea creature would you be?</a:t>
            </a:r>
          </a:p>
          <a:p>
            <a:pPr lvl="0">
              <a:defRPr/>
            </a:pPr>
            <a:r>
              <a:rPr lang="en-AU" sz="3600" dirty="0">
                <a:latin typeface="Century Gothic" panose="020B0502020202020204" pitchFamily="34" charset="0"/>
              </a:rPr>
              <a:t>What adaptations would you need to have developed to live  here?</a:t>
            </a:r>
          </a:p>
          <a:p>
            <a:pPr lvl="0">
              <a:defRPr/>
            </a:pPr>
            <a:r>
              <a:rPr lang="en-AU" sz="3600" dirty="0">
                <a:latin typeface="Century Gothic" panose="020B0502020202020204" pitchFamily="34" charset="0"/>
              </a:rPr>
              <a:t>How did you get there?</a:t>
            </a:r>
          </a:p>
        </p:txBody>
      </p:sp>
    </p:spTree>
    <p:extLst>
      <p:ext uri="{BB962C8B-B14F-4D97-AF65-F5344CB8AC3E}">
        <p14:creationId xmlns:p14="http://schemas.microsoft.com/office/powerpoint/2010/main" val="262864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5880" y="358890"/>
            <a:ext cx="3374786" cy="5424202"/>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
        <p:nvSpPr>
          <p:cNvPr id="12" name="TextBox 11"/>
          <p:cNvSpPr txBox="1"/>
          <p:nvPr/>
        </p:nvSpPr>
        <p:spPr>
          <a:xfrm>
            <a:off x="7133543" y="6630236"/>
            <a:ext cx="2691763"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4"/>
              </a:rPr>
              <a:t>Pinterest </a:t>
            </a:r>
            <a:r>
              <a:rPr lang="en-AU" sz="1000" dirty="0">
                <a:latin typeface="Century Gothic" panose="020B0502020202020204" pitchFamily="34" charset="0"/>
              </a:rPr>
              <a:t> and  </a:t>
            </a:r>
            <a:r>
              <a:rPr lang="en-AU" sz="1000" b="1" i="0" u="none" strike="noStrike" dirty="0">
                <a:solidFill>
                  <a:srgbClr val="444444"/>
                </a:solidFill>
                <a:effectLst/>
                <a:latin typeface="Helvetica Neue"/>
                <a:hlinkClick r:id="rId5"/>
              </a:rPr>
              <a:t>Pinterest</a:t>
            </a:r>
            <a:endParaRPr lang="en-AU" sz="1000" dirty="0">
              <a:solidFill>
                <a:schemeClr val="tx2">
                  <a:lumMod val="50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2015</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096442" y="5789582"/>
                <a:ext cx="568036" cy="568036"/>
              </a:xfrm>
              <a:prstGeom prst="rect">
                <a:avLst/>
              </a:prstGeom>
            </p:spPr>
          </p:pic>
        </p:grpSp>
      </p:grpSp>
      <p:sp>
        <p:nvSpPr>
          <p:cNvPr id="3" name="Rectangle 2"/>
          <p:cNvSpPr/>
          <p:nvPr/>
        </p:nvSpPr>
        <p:spPr>
          <a:xfrm>
            <a:off x="185434" y="309644"/>
            <a:ext cx="7792518" cy="1323439"/>
          </a:xfrm>
          <a:prstGeom prst="rect">
            <a:avLst/>
          </a:prstGeom>
          <a:noFill/>
        </p:spPr>
        <p:txBody>
          <a:bodyPr wrap="none" lIns="91440" tIns="45720" rIns="91440" bIns="45720">
            <a:spAutoFit/>
          </a:bodyPr>
          <a:lstStyle/>
          <a:p>
            <a:pPr algn="ctr"/>
            <a:r>
              <a:rPr lang="en-US" sz="8000" b="1" spc="50" dirty="0">
                <a:ln w="0"/>
                <a:solidFill>
                  <a:srgbClr val="808000"/>
                </a:solidFill>
                <a:effectLst>
                  <a:innerShdw blurRad="63500" dist="50800" dir="13500000">
                    <a:srgbClr val="000000">
                      <a:alpha val="50000"/>
                    </a:srgbClr>
                  </a:innerShdw>
                </a:effectLst>
              </a:rPr>
              <a:t>I think I can! ….</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79" y="3408902"/>
            <a:ext cx="2538057" cy="3006067"/>
          </a:xfrm>
          <a:prstGeom prst="rect">
            <a:avLst/>
          </a:prstGeom>
          <a:ln w="228600" cap="sq" cmpd="thickThin">
            <a:solidFill>
              <a:schemeClr val="accent2">
                <a:lumMod val="20000"/>
                <a:lumOff val="80000"/>
              </a:schemeClr>
            </a:solidFill>
            <a:prstDash val="solid"/>
            <a:miter lim="800000"/>
          </a:ln>
          <a:effectLst>
            <a:innerShdw blurRad="76200">
              <a:srgbClr val="000000"/>
            </a:innerShdw>
          </a:effectLst>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0221" y="2697972"/>
            <a:ext cx="2723322" cy="3631096"/>
          </a:xfrm>
          <a:prstGeom prst="rect">
            <a:avLst/>
          </a:prstGeom>
          <a:ln w="228600" cap="sq" cmpd="thickThin">
            <a:solidFill>
              <a:schemeClr val="accent2">
                <a:lumMod val="20000"/>
                <a:lumOff val="80000"/>
              </a:schemeClr>
            </a:solidFill>
            <a:prstDash val="solid"/>
            <a:miter lim="800000"/>
          </a:ln>
          <a:effectLst>
            <a:innerShdw blurRad="76200">
              <a:srgbClr val="000000"/>
            </a:innerShdw>
          </a:effectLst>
        </p:spPr>
      </p:pic>
      <p:sp>
        <p:nvSpPr>
          <p:cNvPr id="4" name="TextBox 3"/>
          <p:cNvSpPr txBox="1"/>
          <p:nvPr/>
        </p:nvSpPr>
        <p:spPr>
          <a:xfrm>
            <a:off x="185434" y="1470170"/>
            <a:ext cx="8135560" cy="1077218"/>
          </a:xfrm>
          <a:prstGeom prst="rect">
            <a:avLst/>
          </a:prstGeom>
          <a:noFill/>
        </p:spPr>
        <p:txBody>
          <a:bodyPr wrap="none" rtlCol="0">
            <a:spAutoFit/>
          </a:bodyPr>
          <a:lstStyle/>
          <a:p>
            <a:r>
              <a:rPr lang="en-AU" sz="3200" dirty="0">
                <a:latin typeface="Century Gothic" panose="020B0502020202020204" pitchFamily="34" charset="0"/>
              </a:rPr>
              <a:t>Tell the story of the Baby Turtle’s journey </a:t>
            </a:r>
          </a:p>
          <a:p>
            <a:r>
              <a:rPr lang="en-AU" sz="3200" dirty="0">
                <a:latin typeface="Century Gothic" panose="020B0502020202020204" pitchFamily="34" charset="0"/>
              </a:rPr>
              <a:t>to the water</a:t>
            </a:r>
            <a:r>
              <a:rPr lang="en-AU" sz="3200" dirty="0">
                <a:latin typeface="A Year Without Rain" panose="02000000000000000000" pitchFamily="2" charset="0"/>
              </a:rPr>
              <a:t>.</a:t>
            </a:r>
          </a:p>
        </p:txBody>
      </p:sp>
    </p:spTree>
    <p:extLst>
      <p:ext uri="{BB962C8B-B14F-4D97-AF65-F5344CB8AC3E}">
        <p14:creationId xmlns:p14="http://schemas.microsoft.com/office/powerpoint/2010/main" val="295342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23" y="370032"/>
            <a:ext cx="3994620" cy="5991930"/>
          </a:xfrm>
          <a:prstGeom prst="rect">
            <a:avLst/>
          </a:prstGeom>
          <a:ln w="228600" cap="sq" cmpd="thickThin">
            <a:solidFill>
              <a:schemeClr val="accent3">
                <a:lumMod val="20000"/>
                <a:lumOff val="80000"/>
              </a:schemeClr>
            </a:solidFill>
            <a:prstDash val="solid"/>
            <a:miter lim="800000"/>
          </a:ln>
          <a:effectLst>
            <a:innerShdw blurRad="76200">
              <a:srgbClr val="000000"/>
            </a:innerShdw>
          </a:effectLst>
        </p:spPr>
      </p:pic>
      <p:sp>
        <p:nvSpPr>
          <p:cNvPr id="5" name="TextBox 4"/>
          <p:cNvSpPr txBox="1"/>
          <p:nvPr/>
        </p:nvSpPr>
        <p:spPr>
          <a:xfrm>
            <a:off x="4956314" y="2865963"/>
            <a:ext cx="7100406" cy="1200329"/>
          </a:xfrm>
          <a:prstGeom prst="rect">
            <a:avLst/>
          </a:prstGeom>
          <a:noFill/>
        </p:spPr>
        <p:txBody>
          <a:bodyPr wrap="square" rtlCol="0">
            <a:spAutoFit/>
          </a:bodyPr>
          <a:lstStyle/>
          <a:p>
            <a:pPr fontAlgn="base"/>
            <a:r>
              <a:rPr lang="en-AU" sz="3600" i="1" dirty="0">
                <a:solidFill>
                  <a:schemeClr val="accent5">
                    <a:lumMod val="40000"/>
                    <a:lumOff val="60000"/>
                  </a:schemeClr>
                </a:solidFill>
                <a:latin typeface="Century Gothic" panose="020B0502020202020204" pitchFamily="34" charset="0"/>
              </a:rPr>
              <a:t>Write a conversation between the whale and the baby.</a:t>
            </a:r>
            <a:endParaRPr lang="en-AU" sz="3600" dirty="0">
              <a:solidFill>
                <a:schemeClr val="accent6">
                  <a:lumMod val="75000"/>
                </a:schemeClr>
              </a:solidFill>
              <a:latin typeface="Century Gothic" panose="020B0502020202020204" pitchFamily="34" charset="0"/>
            </a:endParaRPr>
          </a:p>
        </p:txBody>
      </p:sp>
      <p:sp>
        <p:nvSpPr>
          <p:cNvPr id="12" name="TextBox 11"/>
          <p:cNvSpPr txBox="1"/>
          <p:nvPr/>
        </p:nvSpPr>
        <p:spPr>
          <a:xfrm>
            <a:off x="6851128" y="6631569"/>
            <a:ext cx="1749197"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4"/>
              </a:rPr>
              <a:t>Pinterest</a:t>
            </a:r>
            <a:endParaRPr lang="en-AU" sz="1000" dirty="0">
              <a:solidFill>
                <a:schemeClr val="tx2">
                  <a:lumMod val="50000"/>
                </a:schemeClr>
              </a:solidFill>
              <a:latin typeface="Century Gothic" panose="020B0502020202020204" pitchFamily="34" charset="0"/>
            </a:endParaRPr>
          </a:p>
        </p:txBody>
      </p:sp>
      <p:sp>
        <p:nvSpPr>
          <p:cNvPr id="13" name="Rectangle 12"/>
          <p:cNvSpPr/>
          <p:nvPr/>
        </p:nvSpPr>
        <p:spPr>
          <a:xfrm>
            <a:off x="5386322" y="4976967"/>
            <a:ext cx="5205592" cy="1384995"/>
          </a:xfrm>
          <a:prstGeom prst="rect">
            <a:avLst/>
          </a:prstGeom>
        </p:spPr>
        <p:txBody>
          <a:bodyPr wrap="square">
            <a:spAutoFit/>
          </a:bodyPr>
          <a:lstStyle/>
          <a:p>
            <a:r>
              <a:rPr lang="en-AU" sz="1400" b="1" i="1" dirty="0">
                <a:latin typeface="Century Gothic" panose="020B0502020202020204" pitchFamily="34" charset="0"/>
              </a:rPr>
              <a:t>Remember to:</a:t>
            </a:r>
            <a:endParaRPr lang="en-AU" sz="1400" i="1" dirty="0">
              <a:latin typeface="Century Gothic" panose="020B0502020202020204" pitchFamily="34" charset="0"/>
            </a:endParaRPr>
          </a:p>
          <a:p>
            <a:r>
              <a:rPr lang="en-AU" sz="1400" i="1" dirty="0">
                <a:latin typeface="Century Gothic" panose="020B0502020202020204" pitchFamily="34" charset="0"/>
              </a:rPr>
              <a:t>Use a comma start a speaker’s words. </a:t>
            </a:r>
          </a:p>
          <a:p>
            <a:r>
              <a:rPr lang="en-AU" sz="1400" i="1" dirty="0">
                <a:latin typeface="Century Gothic" panose="020B0502020202020204" pitchFamily="34" charset="0"/>
              </a:rPr>
              <a:t>Use quotation marks before and after a speaker’s words. </a:t>
            </a:r>
          </a:p>
          <a:p>
            <a:r>
              <a:rPr lang="en-AU" sz="1400" i="1" dirty="0">
                <a:latin typeface="Century Gothic" panose="020B0502020202020204" pitchFamily="34" charset="0"/>
              </a:rPr>
              <a:t>Use capital letters for a speaker’s first word. </a:t>
            </a:r>
          </a:p>
          <a:p>
            <a:r>
              <a:rPr lang="en-AU" sz="1400" i="1" dirty="0">
                <a:latin typeface="Century Gothic" panose="020B0502020202020204" pitchFamily="34" charset="0"/>
              </a:rPr>
              <a:t>Start a new paragraph every time a new person speaks.</a:t>
            </a:r>
          </a:p>
          <a:p>
            <a:r>
              <a:rPr lang="en-AU" sz="1400" i="1" dirty="0">
                <a:latin typeface="Century Gothic" panose="020B0502020202020204" pitchFamily="34" charset="0"/>
              </a:rPr>
              <a:t>Place the punctuation inside the quotation marks.</a:t>
            </a: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2015</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3" name="Rectangle 2"/>
          <p:cNvSpPr/>
          <p:nvPr/>
        </p:nvSpPr>
        <p:spPr>
          <a:xfrm>
            <a:off x="5511145" y="204402"/>
            <a:ext cx="5990743" cy="2554545"/>
          </a:xfrm>
          <a:prstGeom prst="rect">
            <a:avLst/>
          </a:prstGeom>
          <a:noFill/>
        </p:spPr>
        <p:txBody>
          <a:bodyPr wrap="none" lIns="91440" tIns="45720" rIns="91440" bIns="45720">
            <a:spAutoFit/>
          </a:bodyPr>
          <a:lstStyle/>
          <a:p>
            <a:pPr algn="ctr"/>
            <a:r>
              <a:rPr lang="en-US" sz="8000" b="1" spc="50" dirty="0">
                <a:ln w="0"/>
                <a:solidFill>
                  <a:srgbClr val="808000"/>
                </a:solidFill>
                <a:effectLst>
                  <a:innerShdw blurRad="63500" dist="50800" dir="13500000">
                    <a:srgbClr val="000000">
                      <a:alpha val="50000"/>
                    </a:srgbClr>
                  </a:innerShdw>
                </a:effectLst>
              </a:rPr>
              <a:t>Why, </a:t>
            </a:r>
          </a:p>
          <a:p>
            <a:pPr algn="ctr"/>
            <a:r>
              <a:rPr lang="en-US" sz="8000" b="1" spc="50" dirty="0">
                <a:ln w="0"/>
                <a:solidFill>
                  <a:srgbClr val="808000"/>
                </a:solidFill>
                <a:effectLst>
                  <a:innerShdw blurRad="63500" dist="50800" dir="13500000">
                    <a:srgbClr val="000000">
                      <a:alpha val="50000"/>
                    </a:srgbClr>
                  </a:innerShdw>
                </a:effectLst>
              </a:rPr>
              <a:t>Hello There!</a:t>
            </a:r>
          </a:p>
        </p:txBody>
      </p:sp>
    </p:spTree>
    <p:extLst>
      <p:ext uri="{BB962C8B-B14F-4D97-AF65-F5344CB8AC3E}">
        <p14:creationId xmlns:p14="http://schemas.microsoft.com/office/powerpoint/2010/main" val="15124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29670" y="1606637"/>
            <a:ext cx="4769995" cy="4524315"/>
          </a:xfrm>
          <a:prstGeom prst="rect">
            <a:avLst/>
          </a:prstGeom>
          <a:noFill/>
        </p:spPr>
        <p:txBody>
          <a:bodyPr wrap="square" rtlCol="0">
            <a:spAutoFit/>
          </a:bodyPr>
          <a:lstStyle/>
          <a:p>
            <a:pPr fontAlgn="base"/>
            <a:r>
              <a:rPr lang="en-AU" sz="3200" i="1" dirty="0">
                <a:solidFill>
                  <a:schemeClr val="accent5">
                    <a:lumMod val="40000"/>
                    <a:lumOff val="60000"/>
                  </a:schemeClr>
                </a:solidFill>
                <a:latin typeface="Century Gothic" panose="020B0502020202020204" pitchFamily="34" charset="0"/>
              </a:rPr>
              <a:t>What did the fisherman do to the shark to make him seek revenge? </a:t>
            </a:r>
          </a:p>
          <a:p>
            <a:pPr fontAlgn="base"/>
            <a:endParaRPr lang="en-AU" sz="3200" i="1" dirty="0">
              <a:solidFill>
                <a:schemeClr val="accent5">
                  <a:lumMod val="40000"/>
                  <a:lumOff val="60000"/>
                </a:schemeClr>
              </a:solidFill>
              <a:latin typeface="Century Gothic" panose="020B0502020202020204" pitchFamily="34" charset="0"/>
            </a:endParaRPr>
          </a:p>
          <a:p>
            <a:pPr fontAlgn="base"/>
            <a:r>
              <a:rPr lang="en-AU" sz="3200" i="1" dirty="0">
                <a:solidFill>
                  <a:schemeClr val="accent5">
                    <a:lumMod val="40000"/>
                    <a:lumOff val="60000"/>
                  </a:schemeClr>
                </a:solidFill>
                <a:latin typeface="Century Gothic" panose="020B0502020202020204" pitchFamily="34" charset="0"/>
              </a:rPr>
              <a:t>or</a:t>
            </a:r>
          </a:p>
          <a:p>
            <a:pPr fontAlgn="base"/>
            <a:endParaRPr lang="en-AU" sz="3200" i="1" dirty="0">
              <a:solidFill>
                <a:schemeClr val="accent5">
                  <a:lumMod val="40000"/>
                  <a:lumOff val="60000"/>
                </a:schemeClr>
              </a:solidFill>
              <a:latin typeface="Century Gothic" panose="020B0502020202020204" pitchFamily="34" charset="0"/>
            </a:endParaRPr>
          </a:p>
          <a:p>
            <a:pPr fontAlgn="base"/>
            <a:r>
              <a:rPr lang="en-AU" sz="3200" i="1" dirty="0">
                <a:solidFill>
                  <a:schemeClr val="accent5">
                    <a:lumMod val="40000"/>
                    <a:lumOff val="60000"/>
                  </a:schemeClr>
                </a:solidFill>
                <a:latin typeface="Century Gothic" panose="020B0502020202020204" pitchFamily="34" charset="0"/>
              </a:rPr>
              <a:t>Write a sequel Revenge of the Shark 2</a:t>
            </a:r>
            <a:endParaRPr lang="en-AU" sz="3200" dirty="0">
              <a:solidFill>
                <a:schemeClr val="accent6">
                  <a:lumMod val="75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11" name="Rectangle 10"/>
          <p:cNvSpPr/>
          <p:nvPr/>
        </p:nvSpPr>
        <p:spPr>
          <a:xfrm>
            <a:off x="1175470" y="233500"/>
            <a:ext cx="10212347" cy="1323439"/>
          </a:xfrm>
          <a:prstGeom prst="rect">
            <a:avLst/>
          </a:prstGeom>
          <a:noFill/>
        </p:spPr>
        <p:txBody>
          <a:bodyPr wrap="none" lIns="91440" tIns="45720" rIns="91440" bIns="45720">
            <a:spAutoFit/>
          </a:bodyPr>
          <a:lstStyle/>
          <a:p>
            <a:pPr algn="ctr"/>
            <a:r>
              <a:rPr lang="en-US" sz="8000" b="1" spc="50" dirty="0">
                <a:ln w="0"/>
                <a:solidFill>
                  <a:srgbClr val="808000"/>
                </a:solidFill>
                <a:effectLst>
                  <a:innerShdw blurRad="63500" dist="50800" dir="13500000">
                    <a:srgbClr val="000000">
                      <a:alpha val="50000"/>
                    </a:srgbClr>
                  </a:innerShdw>
                </a:effectLst>
              </a:rPr>
              <a:t>Revenge of the Shark!</a:t>
            </a:r>
          </a:p>
        </p:txBody>
      </p:sp>
      <p:pic>
        <p:nvPicPr>
          <p:cNvPr id="4" name="0iFc2c3f0qU"/>
          <p:cNvPicPr>
            <a:picLocks noRot="1" noChangeAspect="1"/>
          </p:cNvPicPr>
          <p:nvPr>
            <a:videoFile r:link="rId1"/>
          </p:nvPr>
        </p:nvPicPr>
        <p:blipFill>
          <a:blip r:embed="rId6"/>
          <a:stretch>
            <a:fillRect/>
          </a:stretch>
        </p:blipFill>
        <p:spPr>
          <a:xfrm>
            <a:off x="194224" y="2046305"/>
            <a:ext cx="6586912" cy="3705138"/>
          </a:xfrm>
          <a:prstGeom prst="rect">
            <a:avLst/>
          </a:prstGeom>
        </p:spPr>
      </p:pic>
    </p:spTree>
    <p:extLst>
      <p:ext uri="{BB962C8B-B14F-4D97-AF65-F5344CB8AC3E}">
        <p14:creationId xmlns:p14="http://schemas.microsoft.com/office/powerpoint/2010/main" val="26450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237607" y="6059321"/>
            <a:ext cx="1819113" cy="798679"/>
            <a:chOff x="10237607" y="6059321"/>
            <a:chExt cx="1819113" cy="798679"/>
          </a:xfrm>
        </p:grpSpPr>
        <p:sp>
          <p:nvSpPr>
            <p:cNvPr id="11" name="TextBox 10"/>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6" name="Group 15"/>
            <p:cNvGrpSpPr/>
            <p:nvPr/>
          </p:nvGrpSpPr>
          <p:grpSpPr>
            <a:xfrm>
              <a:off x="10237607" y="6059321"/>
              <a:ext cx="1357258" cy="711297"/>
              <a:chOff x="10492249" y="5731203"/>
              <a:chExt cx="1357258" cy="711297"/>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17" name="Rectangle 16"/>
          <p:cNvSpPr/>
          <p:nvPr/>
        </p:nvSpPr>
        <p:spPr>
          <a:xfrm>
            <a:off x="8749324" y="2580676"/>
            <a:ext cx="3307396" cy="3754874"/>
          </a:xfrm>
          <a:prstGeom prst="rect">
            <a:avLst/>
          </a:prstGeom>
        </p:spPr>
        <p:txBody>
          <a:bodyPr wrap="square">
            <a:spAutoFit/>
          </a:bodyPr>
          <a:lstStyle/>
          <a:p>
            <a:r>
              <a:rPr lang="en-AU" sz="1400" b="1" i="1" dirty="0">
                <a:latin typeface="Century Gothic" panose="020B0502020202020204" pitchFamily="34" charset="0"/>
              </a:rPr>
              <a:t>Remember to:</a:t>
            </a:r>
            <a:endParaRPr lang="en-AU" sz="1400" i="1" dirty="0">
              <a:latin typeface="Century Gothic" panose="020B0502020202020204" pitchFamily="34" charset="0"/>
            </a:endParaRPr>
          </a:p>
          <a:p>
            <a:r>
              <a:rPr lang="en-AU" sz="1400" i="1" dirty="0">
                <a:latin typeface="Century Gothic" panose="020B0502020202020204" pitchFamily="34" charset="0"/>
              </a:rPr>
              <a:t>•plan your story before you start</a:t>
            </a:r>
          </a:p>
          <a:p>
            <a:r>
              <a:rPr lang="en-AU" sz="1400" i="1" dirty="0">
                <a:latin typeface="Century Gothic" panose="020B0502020202020204" pitchFamily="34" charset="0"/>
              </a:rPr>
              <a:t>•write in sentences</a:t>
            </a:r>
          </a:p>
          <a:p>
            <a:r>
              <a:rPr lang="en-AU" sz="1400" i="1" dirty="0">
                <a:latin typeface="Century Gothic" panose="020B0502020202020204" pitchFamily="34" charset="0"/>
              </a:rPr>
              <a:t>•pay attention to the words you choose, your spelling and punctuation, and paragraphs</a:t>
            </a:r>
          </a:p>
          <a:p>
            <a:endParaRPr lang="en-AU" sz="1400" i="1" dirty="0">
              <a:latin typeface="Century Gothic" panose="020B0502020202020204" pitchFamily="34" charset="0"/>
            </a:endParaRPr>
          </a:p>
          <a:p>
            <a:pPr>
              <a:buFont typeface="Arial" panose="020B0604020202020204" pitchFamily="34" charset="0"/>
              <a:buChar char="•"/>
            </a:pPr>
            <a:r>
              <a:rPr lang="en-AU" sz="1400" i="1" dirty="0">
                <a:latin typeface="Century Gothic" panose="020B0502020202020204" pitchFamily="34" charset="0"/>
              </a:rPr>
              <a:t>Make sure that in your writing you have more than one sentence that uses two adjectives before a noun. </a:t>
            </a:r>
          </a:p>
          <a:p>
            <a:pPr>
              <a:buFont typeface="Arial" panose="020B0604020202020204" pitchFamily="34" charset="0"/>
              <a:buChar char="•"/>
            </a:pPr>
            <a:endParaRPr lang="en-AU" sz="1400" i="1" dirty="0">
              <a:latin typeface="Century Gothic" panose="020B0502020202020204" pitchFamily="34" charset="0"/>
            </a:endParaRPr>
          </a:p>
          <a:p>
            <a:pPr>
              <a:buFont typeface="Arial" panose="020B0604020202020204" pitchFamily="34" charset="0"/>
              <a:buChar char="•"/>
            </a:pPr>
            <a:r>
              <a:rPr lang="en-AU" sz="1400" i="1" dirty="0">
                <a:latin typeface="Century Gothic" panose="020B0502020202020204" pitchFamily="34" charset="0"/>
              </a:rPr>
              <a:t>Remember to use a comma separate the adjectives because they are in a list.</a:t>
            </a:r>
          </a:p>
          <a:p>
            <a:pPr>
              <a:buFont typeface="Arial" panose="020B0604020202020204" pitchFamily="34" charset="0"/>
              <a:buChar char="•"/>
            </a:pPr>
            <a:endParaRPr lang="en-AU" sz="1400" i="1" dirty="0">
              <a:latin typeface="Century Gothic" panose="020B0502020202020204" pitchFamily="34" charset="0"/>
            </a:endParaRPr>
          </a:p>
          <a:p>
            <a:r>
              <a:rPr lang="en-AU" sz="1400" i="1" dirty="0">
                <a:latin typeface="Century Gothic" panose="020B0502020202020204" pitchFamily="34" charset="0"/>
              </a:rPr>
              <a:t>•check and edit your writing when you have finished.</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053" y="93682"/>
            <a:ext cx="8428383" cy="6605306"/>
          </a:xfrm>
          <a:prstGeom prst="rect">
            <a:avLst/>
          </a:prstGeom>
        </p:spPr>
      </p:pic>
    </p:spTree>
    <p:extLst>
      <p:ext uri="{BB962C8B-B14F-4D97-AF65-F5344CB8AC3E}">
        <p14:creationId xmlns:p14="http://schemas.microsoft.com/office/powerpoint/2010/main" val="127484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65" y="225287"/>
            <a:ext cx="10058400" cy="6286500"/>
          </a:xfrm>
          <a:prstGeom prst="rect">
            <a:avLst/>
          </a:prstGeom>
        </p:spPr>
      </p:pic>
      <p:grpSp>
        <p:nvGrpSpPr>
          <p:cNvPr id="6" name="Group 5"/>
          <p:cNvGrpSpPr/>
          <p:nvPr/>
        </p:nvGrpSpPr>
        <p:grpSpPr>
          <a:xfrm>
            <a:off x="10372887" y="6059321"/>
            <a:ext cx="1819113" cy="798679"/>
            <a:chOff x="10237607" y="6059321"/>
            <a:chExt cx="1819113" cy="798679"/>
          </a:xfrm>
        </p:grpSpPr>
        <p:sp>
          <p:nvSpPr>
            <p:cNvPr id="7" name="TextBox 6"/>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8" name="Group 7"/>
            <p:cNvGrpSpPr/>
            <p:nvPr/>
          </p:nvGrpSpPr>
          <p:grpSpPr>
            <a:xfrm>
              <a:off x="10237607" y="6059321"/>
              <a:ext cx="1357258" cy="711297"/>
              <a:chOff x="10492249" y="5731203"/>
              <a:chExt cx="1357258" cy="71129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Tree>
    <p:extLst>
      <p:ext uri="{BB962C8B-B14F-4D97-AF65-F5344CB8AC3E}">
        <p14:creationId xmlns:p14="http://schemas.microsoft.com/office/powerpoint/2010/main" val="230354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033" y="353949"/>
            <a:ext cx="4140908" cy="4753763"/>
          </a:xfrm>
          <a:prstGeom prst="rect">
            <a:avLst/>
          </a:prstGeom>
          <a:ln w="228600" cap="sq" cmpd="thickThin">
            <a:solidFill>
              <a:schemeClr val="accent1">
                <a:lumMod val="40000"/>
                <a:lumOff val="60000"/>
              </a:schemeClr>
            </a:solidFill>
            <a:prstDash val="solid"/>
            <a:miter lim="800000"/>
          </a:ln>
          <a:effectLst>
            <a:innerShdw blurRad="76200">
              <a:srgbClr val="000000"/>
            </a:innerShdw>
          </a:effectLst>
        </p:spPr>
      </p:pic>
      <p:sp>
        <p:nvSpPr>
          <p:cNvPr id="12" name="TextBox 11"/>
          <p:cNvSpPr txBox="1"/>
          <p:nvPr/>
        </p:nvSpPr>
        <p:spPr>
          <a:xfrm>
            <a:off x="9330830" y="5364109"/>
            <a:ext cx="2840842" cy="246221"/>
          </a:xfrm>
          <a:prstGeom prst="rect">
            <a:avLst/>
          </a:prstGeom>
          <a:noFill/>
        </p:spPr>
        <p:txBody>
          <a:bodyPr wrap="none" rtlCol="0">
            <a:spAutoFit/>
          </a:bodyPr>
          <a:lstStyle/>
          <a:p>
            <a:r>
              <a:rPr lang="en-AU" sz="1000" dirty="0">
                <a:latin typeface="Century Gothic" panose="020B0502020202020204" pitchFamily="34" charset="0"/>
              </a:rPr>
              <a:t>Image found on Pinterest via </a:t>
            </a:r>
            <a:r>
              <a:rPr lang="en-AU" sz="1000" dirty="0">
                <a:solidFill>
                  <a:srgbClr val="444444"/>
                </a:solidFill>
                <a:latin typeface="Century Gothic" panose="020B0502020202020204" pitchFamily="34" charset="0"/>
                <a:hlinkClick r:id="rId4"/>
              </a:rPr>
              <a:t>imgfave.com</a:t>
            </a:r>
            <a:endParaRPr lang="en-AU" sz="1000" dirty="0">
              <a:solidFill>
                <a:srgbClr val="444444"/>
              </a:solidFill>
              <a:latin typeface="Century Gothic" panose="020B0502020202020204" pitchFamily="34" charset="0"/>
            </a:endParaRPr>
          </a:p>
        </p:txBody>
      </p:sp>
      <p:sp>
        <p:nvSpPr>
          <p:cNvPr id="13" name="Rectangle 12"/>
          <p:cNvSpPr/>
          <p:nvPr/>
        </p:nvSpPr>
        <p:spPr>
          <a:xfrm>
            <a:off x="69713" y="5138302"/>
            <a:ext cx="11799010" cy="1600438"/>
          </a:xfrm>
          <a:prstGeom prst="rect">
            <a:avLst/>
          </a:prstGeom>
        </p:spPr>
        <p:txBody>
          <a:bodyPr wrap="square">
            <a:spAutoFit/>
          </a:bodyPr>
          <a:lstStyle/>
          <a:p>
            <a:r>
              <a:rPr lang="en-AU" sz="1400" b="1" i="1" dirty="0">
                <a:latin typeface="Century Gothic" panose="020B0502020202020204" pitchFamily="34" charset="0"/>
              </a:rPr>
              <a:t>Remember to:</a:t>
            </a:r>
            <a:endParaRPr lang="en-AU" sz="1400" i="1" dirty="0">
              <a:latin typeface="Century Gothic" panose="020B0502020202020204" pitchFamily="34" charset="0"/>
            </a:endParaRPr>
          </a:p>
          <a:p>
            <a:r>
              <a:rPr lang="en-AU" sz="1400" i="1" dirty="0">
                <a:latin typeface="Century Gothic" panose="020B0502020202020204" pitchFamily="34" charset="0"/>
              </a:rPr>
              <a:t>•plan your story before you start</a:t>
            </a:r>
          </a:p>
          <a:p>
            <a:r>
              <a:rPr lang="en-AU" sz="1400" i="1" dirty="0">
                <a:latin typeface="Century Gothic" panose="020B0502020202020204" pitchFamily="34" charset="0"/>
              </a:rPr>
              <a:t>•write in sentences</a:t>
            </a:r>
          </a:p>
          <a:p>
            <a:r>
              <a:rPr lang="en-AU" sz="1400" i="1" dirty="0">
                <a:latin typeface="Century Gothic" panose="020B0502020202020204" pitchFamily="34" charset="0"/>
              </a:rPr>
              <a:t>•pay attention to the words you choose, your spelling and punctuation, and paragraphs</a:t>
            </a:r>
          </a:p>
          <a:p>
            <a:pPr>
              <a:buFont typeface="Arial" panose="020B0604020202020204" pitchFamily="34" charset="0"/>
              <a:buChar char="•"/>
            </a:pPr>
            <a:r>
              <a:rPr lang="en-AU" sz="1400" i="1" dirty="0">
                <a:latin typeface="Century Gothic" panose="020B0502020202020204" pitchFamily="34" charset="0"/>
              </a:rPr>
              <a:t>Make sure that in your writing you have more than one sentence that uses two adjectives before a noun. </a:t>
            </a:r>
          </a:p>
          <a:p>
            <a:pPr>
              <a:buFont typeface="Arial" panose="020B0604020202020204" pitchFamily="34" charset="0"/>
              <a:buChar char="•"/>
            </a:pPr>
            <a:r>
              <a:rPr lang="en-AU" sz="1400" i="1" dirty="0">
                <a:latin typeface="Century Gothic" panose="020B0502020202020204" pitchFamily="34" charset="0"/>
              </a:rPr>
              <a:t>Remember to use a comma separate the adjectives because they are in a list.</a:t>
            </a:r>
          </a:p>
          <a:p>
            <a:r>
              <a:rPr lang="en-AU" sz="1400" i="1" dirty="0">
                <a:latin typeface="Century Gothic" panose="020B0502020202020204" pitchFamily="34" charset="0"/>
              </a:rPr>
              <a:t>•check and edit your writing when you have finished.</a:t>
            </a: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2015</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11" name="Rectangle 10"/>
          <p:cNvSpPr/>
          <p:nvPr/>
        </p:nvSpPr>
        <p:spPr>
          <a:xfrm>
            <a:off x="69713" y="150567"/>
            <a:ext cx="5615470" cy="1169551"/>
          </a:xfrm>
          <a:prstGeom prst="rect">
            <a:avLst/>
          </a:prstGeom>
          <a:noFill/>
        </p:spPr>
        <p:txBody>
          <a:bodyPr wrap="square" lIns="91440" tIns="45720" rIns="91440" bIns="45720">
            <a:spAutoFit/>
          </a:bodyPr>
          <a:lstStyle/>
          <a:p>
            <a:pPr algn="ctr"/>
            <a:r>
              <a:rPr lang="en-US" sz="7000" b="1" spc="50" dirty="0">
                <a:ln w="0"/>
                <a:solidFill>
                  <a:srgbClr val="808000"/>
                </a:solidFill>
                <a:effectLst>
                  <a:innerShdw blurRad="63500" dist="50800" dir="13500000">
                    <a:srgbClr val="000000">
                      <a:alpha val="50000"/>
                    </a:srgbClr>
                  </a:innerShdw>
                </a:effectLst>
              </a:rPr>
              <a:t>Adventures </a:t>
            </a:r>
          </a:p>
        </p:txBody>
      </p:sp>
      <p:sp>
        <p:nvSpPr>
          <p:cNvPr id="3" name="Rectangle 2"/>
          <p:cNvSpPr/>
          <p:nvPr/>
        </p:nvSpPr>
        <p:spPr>
          <a:xfrm>
            <a:off x="331304" y="1853667"/>
            <a:ext cx="5234609" cy="3046988"/>
          </a:xfrm>
          <a:prstGeom prst="rect">
            <a:avLst/>
          </a:prstGeom>
        </p:spPr>
        <p:txBody>
          <a:bodyPr wrap="square">
            <a:spAutoFit/>
          </a:bodyPr>
          <a:lstStyle/>
          <a:p>
            <a:r>
              <a:rPr lang="en-AU" sz="3200" dirty="0">
                <a:latin typeface="Century Gothic" panose="020B0502020202020204" pitchFamily="34" charset="0"/>
              </a:rPr>
              <a:t>Who is the girl?</a:t>
            </a:r>
          </a:p>
          <a:p>
            <a:r>
              <a:rPr lang="en-AU" sz="3200" dirty="0">
                <a:latin typeface="Century Gothic" panose="020B0502020202020204" pitchFamily="34" charset="0"/>
              </a:rPr>
              <a:t>Why is she riding on the fish?</a:t>
            </a:r>
          </a:p>
          <a:p>
            <a:r>
              <a:rPr lang="en-AU" sz="3200" dirty="0">
                <a:latin typeface="Century Gothic" panose="020B0502020202020204" pitchFamily="34" charset="0"/>
              </a:rPr>
              <a:t>Does she know that fish?</a:t>
            </a:r>
          </a:p>
          <a:p>
            <a:r>
              <a:rPr lang="en-AU" sz="3200" dirty="0">
                <a:latin typeface="Century Gothic" panose="020B0502020202020204" pitchFamily="34" charset="0"/>
              </a:rPr>
              <a:t>How did she get there?</a:t>
            </a:r>
          </a:p>
          <a:p>
            <a:r>
              <a:rPr lang="en-AU" sz="3200" dirty="0">
                <a:latin typeface="Century Gothic" panose="020B0502020202020204" pitchFamily="34" charset="0"/>
              </a:rPr>
              <a:t>Where are they going?</a:t>
            </a:r>
          </a:p>
        </p:txBody>
      </p:sp>
    </p:spTree>
    <p:extLst>
      <p:ext uri="{BB962C8B-B14F-4D97-AF65-F5344CB8AC3E}">
        <p14:creationId xmlns:p14="http://schemas.microsoft.com/office/powerpoint/2010/main" val="27585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4196" y="5134451"/>
            <a:ext cx="5262935" cy="1600438"/>
          </a:xfrm>
          <a:prstGeom prst="rect">
            <a:avLst/>
          </a:prstGeom>
        </p:spPr>
        <p:txBody>
          <a:bodyPr wrap="square">
            <a:spAutoFit/>
          </a:bodyPr>
          <a:lstStyle/>
          <a:p>
            <a:r>
              <a:rPr lang="en-AU" sz="1400" b="1" i="1" dirty="0">
                <a:latin typeface="Century Gothic" panose="020B0502020202020204" pitchFamily="34" charset="0"/>
              </a:rPr>
              <a:t>Remember to:</a:t>
            </a:r>
          </a:p>
          <a:p>
            <a:r>
              <a:rPr lang="en-AU" sz="1400" i="1" dirty="0">
                <a:latin typeface="Century Gothic" panose="020B0502020202020204" pitchFamily="34" charset="0"/>
              </a:rPr>
              <a:t>Write a procedure in chronological order</a:t>
            </a:r>
          </a:p>
          <a:p>
            <a:r>
              <a:rPr lang="en-AU" sz="1400" i="1" dirty="0">
                <a:latin typeface="Century Gothic" panose="020B0502020202020204" pitchFamily="34" charset="0"/>
              </a:rPr>
              <a:t>*Use numbers to indicate sequence in a procedure</a:t>
            </a:r>
          </a:p>
          <a:p>
            <a:r>
              <a:rPr lang="en-AU" sz="1400" i="1" dirty="0">
                <a:latin typeface="Century Gothic" panose="020B0502020202020204" pitchFamily="34" charset="0"/>
              </a:rPr>
              <a:t>*Use action verbs and commands</a:t>
            </a:r>
          </a:p>
          <a:p>
            <a:r>
              <a:rPr lang="en-AU" sz="1400" i="1" dirty="0">
                <a:latin typeface="Century Gothic" panose="020B0502020202020204" pitchFamily="34" charset="0"/>
              </a:rPr>
              <a:t>*Use adverbial phrases and adjectives as appropriate to the text</a:t>
            </a:r>
          </a:p>
          <a:p>
            <a:r>
              <a:rPr lang="en-AU" sz="1400" i="1" dirty="0">
                <a:latin typeface="Century Gothic" panose="020B0502020202020204" pitchFamily="34" charset="0"/>
              </a:rPr>
              <a:t>* check and edit your writing when you have finished.</a:t>
            </a: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11" name="Rectangle 10"/>
          <p:cNvSpPr/>
          <p:nvPr/>
        </p:nvSpPr>
        <p:spPr>
          <a:xfrm>
            <a:off x="6241809" y="388029"/>
            <a:ext cx="5639685" cy="2554545"/>
          </a:xfrm>
          <a:prstGeom prst="rect">
            <a:avLst/>
          </a:prstGeom>
          <a:noFill/>
        </p:spPr>
        <p:txBody>
          <a:bodyPr wrap="none" lIns="91440" tIns="45720" rIns="91440" bIns="45720">
            <a:spAutoFit/>
          </a:bodyPr>
          <a:lstStyle/>
          <a:p>
            <a:pPr algn="ctr"/>
            <a:r>
              <a:rPr lang="en-US" sz="8000" b="1" spc="50" dirty="0">
                <a:ln w="0"/>
                <a:solidFill>
                  <a:srgbClr val="808000"/>
                </a:solidFill>
                <a:effectLst>
                  <a:innerShdw blurRad="63500" dist="50800" dir="13500000">
                    <a:srgbClr val="000000">
                      <a:alpha val="50000"/>
                    </a:srgbClr>
                  </a:innerShdw>
                </a:effectLst>
              </a:rPr>
              <a:t>Training </a:t>
            </a:r>
          </a:p>
          <a:p>
            <a:pPr algn="ctr"/>
            <a:r>
              <a:rPr lang="en-US" sz="8000" b="1" spc="50" dirty="0">
                <a:ln w="0"/>
                <a:solidFill>
                  <a:srgbClr val="808000"/>
                </a:solidFill>
                <a:effectLst>
                  <a:innerShdw blurRad="63500" dist="50800" dir="13500000">
                    <a:srgbClr val="000000">
                      <a:alpha val="50000"/>
                    </a:srgbClr>
                  </a:innerShdw>
                </a:effectLst>
              </a:rPr>
              <a:t>An Octopus</a:t>
            </a:r>
          </a:p>
        </p:txBody>
      </p:sp>
      <p:pic>
        <p:nvPicPr>
          <p:cNvPr id="4" name="gx7s0bBFH8g"/>
          <p:cNvPicPr>
            <a:picLocks noRot="1" noChangeAspect="1"/>
          </p:cNvPicPr>
          <p:nvPr>
            <a:videoFile r:link="rId1"/>
          </p:nvPr>
        </p:nvPicPr>
        <p:blipFill>
          <a:blip r:embed="rId6"/>
          <a:stretch>
            <a:fillRect/>
          </a:stretch>
        </p:blipFill>
        <p:spPr>
          <a:xfrm>
            <a:off x="397565" y="1309349"/>
            <a:ext cx="5885439" cy="3515554"/>
          </a:xfrm>
          <a:prstGeom prst="rect">
            <a:avLst/>
          </a:prstGeom>
        </p:spPr>
      </p:pic>
      <p:sp>
        <p:nvSpPr>
          <p:cNvPr id="6" name="Rectangle 5"/>
          <p:cNvSpPr/>
          <p:nvPr/>
        </p:nvSpPr>
        <p:spPr>
          <a:xfrm>
            <a:off x="6745357" y="3091864"/>
            <a:ext cx="4995784" cy="3416320"/>
          </a:xfrm>
          <a:prstGeom prst="rect">
            <a:avLst/>
          </a:prstGeom>
        </p:spPr>
        <p:txBody>
          <a:bodyPr wrap="square">
            <a:spAutoFit/>
          </a:bodyPr>
          <a:lstStyle/>
          <a:p>
            <a:r>
              <a:rPr lang="en-AU" sz="2400" dirty="0">
                <a:latin typeface="Century Gothic" panose="020B0502020202020204" pitchFamily="34" charset="0"/>
              </a:rPr>
              <a:t>You have been tasked to train an octopus to play dead. </a:t>
            </a:r>
          </a:p>
          <a:p>
            <a:endParaRPr lang="en-AU" sz="2400" dirty="0">
              <a:latin typeface="Century Gothic" panose="020B0502020202020204" pitchFamily="34" charset="0"/>
            </a:endParaRPr>
          </a:p>
          <a:p>
            <a:r>
              <a:rPr lang="en-AU" sz="2400" dirty="0">
                <a:latin typeface="Century Gothic" panose="020B0502020202020204" pitchFamily="34" charset="0"/>
              </a:rPr>
              <a:t>Write down the step-by-step instructions you would use to train your octopus. </a:t>
            </a:r>
          </a:p>
          <a:p>
            <a:endParaRPr lang="en-AU" sz="2400" dirty="0">
              <a:latin typeface="Century Gothic" panose="020B0502020202020204" pitchFamily="34" charset="0"/>
            </a:endParaRPr>
          </a:p>
          <a:p>
            <a:r>
              <a:rPr lang="en-AU" sz="2400" dirty="0">
                <a:latin typeface="Century Gothic" panose="020B0502020202020204" pitchFamily="34" charset="0"/>
              </a:rPr>
              <a:t>Use some lessons from the video as your guide</a:t>
            </a:r>
            <a:r>
              <a:rPr lang="en-AU" sz="2400" dirty="0">
                <a:latin typeface="A Year Without Rain" panose="02000000000000000000" pitchFamily="2" charset="0"/>
              </a:rPr>
              <a:t>.</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3728" y="92766"/>
            <a:ext cx="3445966" cy="1602775"/>
          </a:xfrm>
          <a:prstGeom prst="rect">
            <a:avLst/>
          </a:prstGeom>
        </p:spPr>
      </p:pic>
    </p:spTree>
    <p:extLst>
      <p:ext uri="{BB962C8B-B14F-4D97-AF65-F5344CB8AC3E}">
        <p14:creationId xmlns:p14="http://schemas.microsoft.com/office/powerpoint/2010/main" val="371981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70943" y="5294092"/>
            <a:ext cx="5262935" cy="1384995"/>
          </a:xfrm>
          <a:prstGeom prst="rect">
            <a:avLst/>
          </a:prstGeom>
        </p:spPr>
        <p:txBody>
          <a:bodyPr wrap="square">
            <a:spAutoFit/>
          </a:bodyPr>
          <a:lstStyle/>
          <a:p>
            <a:r>
              <a:rPr lang="en-AU" sz="1400" b="1" i="1" dirty="0">
                <a:latin typeface="Century Gothic" panose="020B0502020202020204" pitchFamily="34" charset="0"/>
              </a:rPr>
              <a:t>Remember to:</a:t>
            </a:r>
          </a:p>
          <a:p>
            <a:r>
              <a:rPr lang="en-AU" sz="1400" i="1" dirty="0">
                <a:latin typeface="Century Gothic" panose="020B0502020202020204" pitchFamily="34" charset="0"/>
              </a:rPr>
              <a:t>plan your information and thoughts before you start</a:t>
            </a:r>
          </a:p>
          <a:p>
            <a:r>
              <a:rPr lang="en-AU" sz="1400" i="1" dirty="0">
                <a:latin typeface="Century Gothic" panose="020B0502020202020204" pitchFamily="34" charset="0"/>
              </a:rPr>
              <a:t>•write in sentences</a:t>
            </a:r>
          </a:p>
          <a:p>
            <a:r>
              <a:rPr lang="en-AU" sz="1400" i="1" dirty="0">
                <a:latin typeface="Century Gothic" panose="020B0502020202020204" pitchFamily="34" charset="0"/>
              </a:rPr>
              <a:t>•pay attention to the words you choose, your spelling, punctuation, and paragraphs</a:t>
            </a:r>
          </a:p>
          <a:p>
            <a:r>
              <a:rPr lang="en-AU" sz="1400" i="1" dirty="0">
                <a:latin typeface="Century Gothic" panose="020B0502020202020204" pitchFamily="34" charset="0"/>
              </a:rPr>
              <a:t>•check and edit your writing when you have finished.</a:t>
            </a: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11" name="Rectangle 10"/>
          <p:cNvSpPr/>
          <p:nvPr/>
        </p:nvSpPr>
        <p:spPr>
          <a:xfrm>
            <a:off x="6300254" y="388029"/>
            <a:ext cx="5522794" cy="3785652"/>
          </a:xfrm>
          <a:prstGeom prst="rect">
            <a:avLst/>
          </a:prstGeom>
          <a:noFill/>
        </p:spPr>
        <p:txBody>
          <a:bodyPr wrap="none" lIns="91440" tIns="45720" rIns="91440" bIns="45720">
            <a:spAutoFit/>
          </a:bodyPr>
          <a:lstStyle/>
          <a:p>
            <a:pPr algn="ctr"/>
            <a:r>
              <a:rPr lang="en-US" sz="8000" b="1" spc="50" dirty="0">
                <a:ln w="0"/>
                <a:solidFill>
                  <a:srgbClr val="808000"/>
                </a:solidFill>
                <a:effectLst>
                  <a:innerShdw blurRad="63500" dist="50800" dir="13500000">
                    <a:srgbClr val="000000">
                      <a:alpha val="50000"/>
                    </a:srgbClr>
                  </a:innerShdw>
                </a:effectLst>
              </a:rPr>
              <a:t>Octopus' </a:t>
            </a:r>
          </a:p>
          <a:p>
            <a:pPr algn="ctr"/>
            <a:r>
              <a:rPr lang="en-US" sz="8000" b="1" spc="50" dirty="0">
                <a:ln w="0"/>
                <a:solidFill>
                  <a:srgbClr val="808000"/>
                </a:solidFill>
                <a:effectLst>
                  <a:innerShdw blurRad="63500" dist="50800" dir="13500000">
                    <a:srgbClr val="000000">
                      <a:alpha val="50000"/>
                    </a:srgbClr>
                  </a:innerShdw>
                </a:effectLst>
              </a:rPr>
              <a:t>World Cup </a:t>
            </a:r>
          </a:p>
          <a:p>
            <a:pPr algn="ctr"/>
            <a:r>
              <a:rPr lang="en-US" sz="8000" b="1" spc="50" dirty="0">
                <a:ln w="0"/>
                <a:solidFill>
                  <a:srgbClr val="808000"/>
                </a:solidFill>
                <a:effectLst>
                  <a:innerShdw blurRad="63500" dist="50800" dir="13500000">
                    <a:srgbClr val="000000">
                      <a:alpha val="50000"/>
                    </a:srgbClr>
                  </a:innerShdw>
                </a:effectLst>
              </a:rPr>
              <a:t>Forecast</a:t>
            </a:r>
          </a:p>
        </p:txBody>
      </p:sp>
      <p:sp>
        <p:nvSpPr>
          <p:cNvPr id="6" name="Rectangle 5"/>
          <p:cNvSpPr/>
          <p:nvPr/>
        </p:nvSpPr>
        <p:spPr>
          <a:xfrm>
            <a:off x="6732105" y="4377395"/>
            <a:ext cx="4995784" cy="1477328"/>
          </a:xfrm>
          <a:prstGeom prst="rect">
            <a:avLst/>
          </a:prstGeom>
        </p:spPr>
        <p:txBody>
          <a:bodyPr wrap="square">
            <a:spAutoFit/>
          </a:bodyPr>
          <a:lstStyle/>
          <a:p>
            <a:r>
              <a:rPr lang="en-AU" dirty="0">
                <a:latin typeface="Century Gothic" panose="020B0502020202020204" pitchFamily="34" charset="0"/>
              </a:rPr>
              <a:t>What will become of Paul, the predicting octopus? </a:t>
            </a:r>
          </a:p>
          <a:p>
            <a:endParaRPr lang="en-AU" dirty="0">
              <a:latin typeface="Century Gothic" panose="020B0502020202020204" pitchFamily="34" charset="0"/>
            </a:endParaRPr>
          </a:p>
          <a:p>
            <a:r>
              <a:rPr lang="en-AU" dirty="0">
                <a:latin typeface="Century Gothic" panose="020B0502020202020204" pitchFamily="34" charset="0"/>
              </a:rPr>
              <a:t>Write a short, creative story about how Paul will use his talents next</a:t>
            </a:r>
            <a:r>
              <a:rPr lang="en-AU" dirty="0">
                <a:latin typeface="A Year Without Rain" panose="02000000000000000000" pitchFamily="2" charset="0"/>
              </a:rPr>
              <a:t>!.</a:t>
            </a:r>
          </a:p>
        </p:txBody>
      </p:sp>
      <p:pic>
        <p:nvPicPr>
          <p:cNvPr id="2" name="3ESGpRUMj9E"/>
          <p:cNvPicPr>
            <a:picLocks noRot="1" noChangeAspect="1"/>
          </p:cNvPicPr>
          <p:nvPr>
            <a:videoFile r:link="rId1"/>
          </p:nvPr>
        </p:nvPicPr>
        <p:blipFill>
          <a:blip r:embed="rId6"/>
          <a:stretch>
            <a:fillRect/>
          </a:stretch>
        </p:blipFill>
        <p:spPr>
          <a:xfrm>
            <a:off x="417444" y="1533524"/>
            <a:ext cx="5471072" cy="3077478"/>
          </a:xfrm>
          <a:prstGeom prst="rect">
            <a:avLst/>
          </a:prstGeom>
          <a:ln w="38100">
            <a:solidFill>
              <a:schemeClr val="accent1">
                <a:lumMod val="60000"/>
                <a:lumOff val="40000"/>
              </a:schemeClr>
            </a:solidFill>
          </a:ln>
          <a:effectLst>
            <a:reflection blurRad="12700" stA="30000" endPos="30000" dist="5000" dir="5400000" sy="-100000" algn="bl" rotWithShape="0"/>
          </a:effectLst>
          <a:scene3d>
            <a:camera prst="perspectiveContrastingLeftFacing" fov="2700000">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669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012" y="628349"/>
            <a:ext cx="3825339" cy="5347824"/>
          </a:xfrm>
          <a:prstGeom prst="rect">
            <a:avLst/>
          </a:prstGeom>
          <a:ln w="228600" cap="sq" cmpd="thickThin">
            <a:solidFill>
              <a:schemeClr val="accent3">
                <a:lumMod val="75000"/>
              </a:schemeClr>
            </a:solidFill>
            <a:prstDash val="solid"/>
            <a:miter lim="800000"/>
          </a:ln>
          <a:effectLst>
            <a:innerShdw blurRad="76200">
              <a:srgbClr val="000000"/>
            </a:innerShdw>
          </a:effectLst>
        </p:spPr>
      </p:pic>
      <p:sp>
        <p:nvSpPr>
          <p:cNvPr id="5" name="TextBox 4"/>
          <p:cNvSpPr txBox="1"/>
          <p:nvPr/>
        </p:nvSpPr>
        <p:spPr>
          <a:xfrm>
            <a:off x="5625113" y="2091921"/>
            <a:ext cx="6431607" cy="3046988"/>
          </a:xfrm>
          <a:prstGeom prst="rect">
            <a:avLst/>
          </a:prstGeom>
          <a:noFill/>
        </p:spPr>
        <p:txBody>
          <a:bodyPr wrap="square" rtlCol="0">
            <a:spAutoFit/>
          </a:bodyPr>
          <a:lstStyle/>
          <a:p>
            <a:pPr fontAlgn="base"/>
            <a:r>
              <a:rPr lang="en-AU" sz="3200" i="1" dirty="0">
                <a:solidFill>
                  <a:schemeClr val="accent5">
                    <a:lumMod val="40000"/>
                    <a:lumOff val="60000"/>
                  </a:schemeClr>
                </a:solidFill>
                <a:latin typeface="Century Gothic" panose="020B0502020202020204" pitchFamily="34" charset="0"/>
              </a:rPr>
              <a:t>Write a conversation between the baby turtles.</a:t>
            </a:r>
          </a:p>
          <a:p>
            <a:pPr fontAlgn="base"/>
            <a:endParaRPr lang="en-AU" sz="3200" i="1" dirty="0">
              <a:solidFill>
                <a:schemeClr val="accent5">
                  <a:lumMod val="40000"/>
                  <a:lumOff val="60000"/>
                </a:schemeClr>
              </a:solidFill>
              <a:latin typeface="Century Gothic" panose="020B0502020202020204" pitchFamily="34" charset="0"/>
            </a:endParaRPr>
          </a:p>
          <a:p>
            <a:pPr fontAlgn="base"/>
            <a:r>
              <a:rPr lang="en-AU" sz="3200" i="1" dirty="0">
                <a:solidFill>
                  <a:schemeClr val="accent5">
                    <a:lumMod val="40000"/>
                    <a:lumOff val="60000"/>
                  </a:schemeClr>
                </a:solidFill>
                <a:latin typeface="Century Gothic" panose="020B0502020202020204" pitchFamily="34" charset="0"/>
              </a:rPr>
              <a:t>What do you think they might be saying? What thoughts and feelings would they be having?</a:t>
            </a:r>
          </a:p>
        </p:txBody>
      </p:sp>
      <p:sp>
        <p:nvSpPr>
          <p:cNvPr id="12" name="TextBox 11"/>
          <p:cNvSpPr txBox="1"/>
          <p:nvPr/>
        </p:nvSpPr>
        <p:spPr>
          <a:xfrm>
            <a:off x="227887" y="6416541"/>
            <a:ext cx="1784463"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4"/>
              </a:rPr>
              <a:t>Pinterest </a:t>
            </a:r>
            <a:endParaRPr lang="en-AU" sz="1000" dirty="0">
              <a:solidFill>
                <a:schemeClr val="tx2">
                  <a:lumMod val="50000"/>
                </a:schemeClr>
              </a:solidFill>
              <a:latin typeface="Century Gothic" panose="020B0502020202020204" pitchFamily="34" charset="0"/>
            </a:endParaRPr>
          </a:p>
        </p:txBody>
      </p:sp>
      <p:sp>
        <p:nvSpPr>
          <p:cNvPr id="13" name="Rectangle 12"/>
          <p:cNvSpPr/>
          <p:nvPr/>
        </p:nvSpPr>
        <p:spPr>
          <a:xfrm>
            <a:off x="5339061" y="5253955"/>
            <a:ext cx="7161025" cy="1384995"/>
          </a:xfrm>
          <a:prstGeom prst="rect">
            <a:avLst/>
          </a:prstGeom>
        </p:spPr>
        <p:txBody>
          <a:bodyPr wrap="square">
            <a:spAutoFit/>
          </a:bodyPr>
          <a:lstStyle/>
          <a:p>
            <a:r>
              <a:rPr lang="en-AU" sz="1400" b="1" i="1" dirty="0">
                <a:latin typeface="Century Gothic" panose="020B0502020202020204" pitchFamily="34" charset="0"/>
              </a:rPr>
              <a:t>Remember to:</a:t>
            </a:r>
          </a:p>
          <a:p>
            <a:r>
              <a:rPr lang="en-AU" sz="1400" i="1" dirty="0">
                <a:latin typeface="Century Gothic" panose="020B0502020202020204" pitchFamily="34" charset="0"/>
              </a:rPr>
              <a:t>Use a comma start a speaker’s words. </a:t>
            </a:r>
          </a:p>
          <a:p>
            <a:r>
              <a:rPr lang="en-AU" sz="1400" i="1" dirty="0">
                <a:latin typeface="Century Gothic" panose="020B0502020202020204" pitchFamily="34" charset="0"/>
              </a:rPr>
              <a:t>Use quotation marks before and after a speaker’s words. </a:t>
            </a:r>
          </a:p>
          <a:p>
            <a:r>
              <a:rPr lang="en-AU" sz="1400" i="1" dirty="0">
                <a:latin typeface="Century Gothic" panose="020B0502020202020204" pitchFamily="34" charset="0"/>
              </a:rPr>
              <a:t>Use capital letters for a speaker’s first word. </a:t>
            </a:r>
          </a:p>
          <a:p>
            <a:r>
              <a:rPr lang="en-AU" sz="1400" i="1" dirty="0">
                <a:latin typeface="Century Gothic" panose="020B0502020202020204" pitchFamily="34" charset="0"/>
              </a:rPr>
              <a:t>Start a new paragraph every time a new person speaks.</a:t>
            </a:r>
          </a:p>
          <a:p>
            <a:r>
              <a:rPr lang="en-AU" sz="1400" i="1" dirty="0">
                <a:latin typeface="Century Gothic" panose="020B0502020202020204" pitchFamily="34" charset="0"/>
              </a:rPr>
              <a:t>Place the punctuation inside the quotation marks.</a:t>
            </a: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sp>
        <p:nvSpPr>
          <p:cNvPr id="11" name="Rectangle 10"/>
          <p:cNvSpPr/>
          <p:nvPr/>
        </p:nvSpPr>
        <p:spPr>
          <a:xfrm>
            <a:off x="5768043" y="628349"/>
            <a:ext cx="5511060" cy="1323439"/>
          </a:xfrm>
          <a:prstGeom prst="rect">
            <a:avLst/>
          </a:prstGeom>
          <a:noFill/>
        </p:spPr>
        <p:txBody>
          <a:bodyPr wrap="none" lIns="91440" tIns="45720" rIns="91440" bIns="45720">
            <a:spAutoFit/>
          </a:bodyPr>
          <a:lstStyle/>
          <a:p>
            <a:pPr algn="ctr"/>
            <a:r>
              <a:rPr lang="en-US" sz="8000" b="1" spc="50" dirty="0">
                <a:ln w="0"/>
                <a:solidFill>
                  <a:srgbClr val="808000"/>
                </a:solidFill>
                <a:effectLst>
                  <a:innerShdw blurRad="63500" dist="50800" dir="13500000">
                    <a:srgbClr val="000000">
                      <a:alpha val="50000"/>
                    </a:srgbClr>
                  </a:innerShdw>
                </a:effectLst>
              </a:rPr>
              <a:t>Follow Me!</a:t>
            </a:r>
          </a:p>
        </p:txBody>
      </p:sp>
    </p:spTree>
    <p:extLst>
      <p:ext uri="{BB962C8B-B14F-4D97-AF65-F5344CB8AC3E}">
        <p14:creationId xmlns:p14="http://schemas.microsoft.com/office/powerpoint/2010/main" val="339229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7887" y="6416541"/>
            <a:ext cx="1749197"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3"/>
              </a:rPr>
              <a:t>Pinteres</a:t>
            </a:r>
            <a:r>
              <a:rPr lang="en-AU" sz="1000" dirty="0">
                <a:latin typeface="Century Gothic" panose="020B0502020202020204" pitchFamily="34" charset="0"/>
              </a:rPr>
              <a:t>t</a:t>
            </a:r>
            <a:endParaRPr lang="en-AU" sz="1000" dirty="0">
              <a:solidFill>
                <a:schemeClr val="tx2">
                  <a:lumMod val="50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Westwood 2016</a:t>
              </a: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4636" y="28728"/>
            <a:ext cx="8456850" cy="6342638"/>
          </a:xfrm>
          <a:prstGeom prst="rect">
            <a:avLst/>
          </a:prstGeom>
        </p:spPr>
      </p:pic>
    </p:spTree>
    <p:extLst>
      <p:ext uri="{BB962C8B-B14F-4D97-AF65-F5344CB8AC3E}">
        <p14:creationId xmlns:p14="http://schemas.microsoft.com/office/powerpoint/2010/main" val="158139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40627" y="549438"/>
            <a:ext cx="6476674" cy="1077218"/>
          </a:xfrm>
          <a:prstGeom prst="rect">
            <a:avLst/>
          </a:prstGeom>
          <a:noFill/>
        </p:spPr>
        <p:txBody>
          <a:bodyPr wrap="square" rtlCol="0">
            <a:spAutoFit/>
          </a:bodyPr>
          <a:lstStyle/>
          <a:p>
            <a:pPr fontAlgn="base"/>
            <a:r>
              <a:rPr lang="en-AU" sz="3200" i="1" dirty="0">
                <a:solidFill>
                  <a:schemeClr val="accent5">
                    <a:lumMod val="40000"/>
                    <a:lumOff val="60000"/>
                  </a:schemeClr>
                </a:solidFill>
                <a:latin typeface="Century Gothic" panose="020B0502020202020204" pitchFamily="34" charset="0"/>
              </a:rPr>
              <a:t>What do you already know about this animal?</a:t>
            </a:r>
          </a:p>
        </p:txBody>
      </p:sp>
      <p:sp>
        <p:nvSpPr>
          <p:cNvPr id="12" name="TextBox 11"/>
          <p:cNvSpPr txBox="1"/>
          <p:nvPr/>
        </p:nvSpPr>
        <p:spPr>
          <a:xfrm>
            <a:off x="227887" y="6416541"/>
            <a:ext cx="1749197" cy="246221"/>
          </a:xfrm>
          <a:prstGeom prst="rect">
            <a:avLst/>
          </a:prstGeom>
          <a:noFill/>
        </p:spPr>
        <p:txBody>
          <a:bodyPr wrap="none" rtlCol="0">
            <a:spAutoFit/>
          </a:bodyPr>
          <a:lstStyle/>
          <a:p>
            <a:r>
              <a:rPr lang="en-AU" sz="1000" dirty="0">
                <a:latin typeface="Century Gothic" panose="020B0502020202020204" pitchFamily="34" charset="0"/>
              </a:rPr>
              <a:t>Image found on </a:t>
            </a:r>
            <a:r>
              <a:rPr lang="en-AU" sz="1000" dirty="0">
                <a:latin typeface="Century Gothic" panose="020B0502020202020204" pitchFamily="34" charset="0"/>
                <a:hlinkClick r:id="rId3"/>
              </a:rPr>
              <a:t>Pinterest</a:t>
            </a:r>
            <a:endParaRPr lang="en-AU" sz="1000" dirty="0">
              <a:solidFill>
                <a:schemeClr val="tx2">
                  <a:lumMod val="50000"/>
                </a:schemeClr>
              </a:solidFill>
              <a:latin typeface="Century Gothic" panose="020B0502020202020204" pitchFamily="34" charset="0"/>
            </a:endParaRPr>
          </a:p>
        </p:txBody>
      </p:sp>
      <p:grpSp>
        <p:nvGrpSpPr>
          <p:cNvPr id="17" name="Group 16"/>
          <p:cNvGrpSpPr/>
          <p:nvPr/>
        </p:nvGrpSpPr>
        <p:grpSpPr>
          <a:xfrm>
            <a:off x="10237607" y="6059321"/>
            <a:ext cx="1819113" cy="798679"/>
            <a:chOff x="10237607" y="6059321"/>
            <a:chExt cx="1819113" cy="798679"/>
          </a:xfrm>
        </p:grpSpPr>
        <p:sp>
          <p:nvSpPr>
            <p:cNvPr id="18" name="TextBox 17"/>
            <p:cNvSpPr txBox="1"/>
            <p:nvPr/>
          </p:nvSpPr>
          <p:spPr>
            <a:xfrm>
              <a:off x="10501486" y="6611779"/>
              <a:ext cx="1555234" cy="246221"/>
            </a:xfrm>
            <a:prstGeom prst="rect">
              <a:avLst/>
            </a:prstGeom>
            <a:noFill/>
          </p:spPr>
          <p:txBody>
            <a:bodyPr wrap="none" rtlCol="0">
              <a:spAutoFit/>
            </a:bodyPr>
            <a:lstStyle/>
            <a:p>
              <a:r>
                <a:rPr lang="en-AU" sz="1000" dirty="0">
                  <a:latin typeface="Century Gothic" panose="020B0502020202020204" pitchFamily="34" charset="0"/>
                </a:rPr>
                <a:t>Steph </a:t>
              </a:r>
              <a:r>
                <a:rPr lang="en-AU" sz="1000">
                  <a:latin typeface="Century Gothic" panose="020B0502020202020204" pitchFamily="34" charset="0"/>
                </a:rPr>
                <a:t>Westwood 2016</a:t>
              </a:r>
              <a:endParaRPr lang="en-AU" sz="1000" dirty="0">
                <a:latin typeface="Century Gothic" panose="020B0502020202020204" pitchFamily="34" charset="0"/>
              </a:endParaRPr>
            </a:p>
          </p:txBody>
        </p:sp>
        <p:grpSp>
          <p:nvGrpSpPr>
            <p:cNvPr id="19" name="Group 18"/>
            <p:cNvGrpSpPr/>
            <p:nvPr/>
          </p:nvGrpSpPr>
          <p:grpSpPr>
            <a:xfrm>
              <a:off x="10237607" y="6059321"/>
              <a:ext cx="1357258" cy="711297"/>
              <a:chOff x="10492249" y="5731203"/>
              <a:chExt cx="1357258" cy="71129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2249" y="5731203"/>
                <a:ext cx="1357258" cy="711297"/>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096442" y="5802834"/>
                <a:ext cx="568036" cy="568036"/>
              </a:xfrm>
              <a:prstGeom prst="rect">
                <a:avLst/>
              </a:prstGeom>
            </p:spPr>
          </p:pic>
        </p:gr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870" y="481866"/>
            <a:ext cx="4265742" cy="5684101"/>
          </a:xfrm>
          <a:prstGeom prst="rect">
            <a:avLst/>
          </a:prstGeom>
          <a:ln w="228600" cap="sq" cmpd="thickThin">
            <a:solidFill>
              <a:schemeClr val="accent5">
                <a:lumMod val="20000"/>
                <a:lumOff val="80000"/>
              </a:schemeClr>
            </a:solidFill>
            <a:prstDash val="solid"/>
            <a:miter lim="800000"/>
          </a:ln>
          <a:effectLst>
            <a:innerShdw blurRad="76200">
              <a:srgbClr val="000000"/>
            </a:innerShdw>
          </a:effectLst>
        </p:spPr>
      </p:pic>
      <p:sp>
        <p:nvSpPr>
          <p:cNvPr id="2" name="Rectangle 1"/>
          <p:cNvSpPr/>
          <p:nvPr/>
        </p:nvSpPr>
        <p:spPr>
          <a:xfrm>
            <a:off x="5183103" y="1920221"/>
            <a:ext cx="6096000" cy="4401205"/>
          </a:xfrm>
          <a:prstGeom prst="rect">
            <a:avLst/>
          </a:prstGeom>
        </p:spPr>
        <p:txBody>
          <a:bodyPr>
            <a:spAutoFit/>
          </a:bodyPr>
          <a:lstStyle/>
          <a:p>
            <a:r>
              <a:rPr lang="en-AU" sz="2800" dirty="0">
                <a:latin typeface="Century Gothic" panose="020B0502020202020204" pitchFamily="34" charset="0"/>
              </a:rPr>
              <a:t>Identify this animal and write at least three things that animal does that set it apart from other animals. </a:t>
            </a:r>
          </a:p>
          <a:p>
            <a:endParaRPr lang="en-AU" sz="2800" dirty="0">
              <a:latin typeface="Century Gothic" panose="020B0502020202020204" pitchFamily="34" charset="0"/>
            </a:endParaRPr>
          </a:p>
          <a:p>
            <a:r>
              <a:rPr lang="en-AU" sz="2800" dirty="0">
                <a:latin typeface="Century Gothic" panose="020B0502020202020204" pitchFamily="34" charset="0"/>
              </a:rPr>
              <a:t>Do you think these behaviours help the animal survive?</a:t>
            </a:r>
          </a:p>
          <a:p>
            <a:endParaRPr lang="en-AU" sz="2800" dirty="0">
              <a:latin typeface="Century Gothic" panose="020B0502020202020204" pitchFamily="34" charset="0"/>
            </a:endParaRPr>
          </a:p>
          <a:p>
            <a:r>
              <a:rPr lang="en-AU" sz="2800" dirty="0">
                <a:latin typeface="Century Gothic" panose="020B0502020202020204" pitchFamily="34" charset="0"/>
              </a:rPr>
              <a:t>Don’t forget to support your thoughts with facts</a:t>
            </a:r>
            <a:r>
              <a:rPr lang="en-AU" sz="2800" dirty="0">
                <a:latin typeface="A Year Without Rain" panose="02000000000000000000" pitchFamily="2" charset="0"/>
              </a:rPr>
              <a:t>. </a:t>
            </a:r>
          </a:p>
        </p:txBody>
      </p:sp>
    </p:spTree>
    <p:extLst>
      <p:ext uri="{BB962C8B-B14F-4D97-AF65-F5344CB8AC3E}">
        <p14:creationId xmlns:p14="http://schemas.microsoft.com/office/powerpoint/2010/main" val="376713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566</TotalTime>
  <Words>3823</Words>
  <Application>Microsoft Office PowerPoint</Application>
  <PresentationFormat>Custom</PresentationFormat>
  <Paragraphs>525</Paragraphs>
  <Slides>15</Slides>
  <Notes>15</Notes>
  <HiddenSlides>0</HiddenSlides>
  <MMClips>3</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stephwestwood@bigpond.com</dc:creator>
  <cp:lastModifiedBy>Karen</cp:lastModifiedBy>
  <cp:revision>60</cp:revision>
  <dcterms:created xsi:type="dcterms:W3CDTF">2015-07-01T23:33:21Z</dcterms:created>
  <dcterms:modified xsi:type="dcterms:W3CDTF">2016-09-16T01:38:05Z</dcterms:modified>
</cp:coreProperties>
</file>