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2" r:id="rId3"/>
    <p:sldId id="260" r:id="rId4"/>
    <p:sldId id="273" r:id="rId5"/>
    <p:sldId id="274" r:id="rId6"/>
    <p:sldId id="275" r:id="rId7"/>
    <p:sldId id="292" r:id="rId8"/>
    <p:sldId id="276" r:id="rId9"/>
    <p:sldId id="291" r:id="rId10"/>
    <p:sldId id="280" r:id="rId11"/>
    <p:sldId id="284" r:id="rId12"/>
    <p:sldId id="281" r:id="rId13"/>
    <p:sldId id="290" r:id="rId14"/>
    <p:sldId id="286" r:id="rId15"/>
    <p:sldId id="287" r:id="rId16"/>
    <p:sldId id="285" r:id="rId17"/>
    <p:sldId id="288" r:id="rId18"/>
    <p:sldId id="289" r:id="rId19"/>
    <p:sldId id="282" r:id="rId20"/>
    <p:sldId id="283" r:id="rId21"/>
    <p:sldId id="279"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99CC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473" autoAdjust="0"/>
  </p:normalViewPr>
  <p:slideViewPr>
    <p:cSldViewPr snapToGrid="0">
      <p:cViewPr>
        <p:scale>
          <a:sx n="53" d="100"/>
          <a:sy n="53" d="100"/>
        </p:scale>
        <p:origin x="-133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B34E5-B41F-4F10-87F0-8A2A1CBE2E63}" type="datetimeFigureOut">
              <a:rPr lang="en-AU" smtClean="0"/>
              <a:t>31/05/2015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DD530-7709-4431-AA44-C54B37FD5FC1}" type="slidenum">
              <a:rPr lang="en-AU" smtClean="0"/>
              <a:t>‹#›</a:t>
            </a:fld>
            <a:endParaRPr lang="en-AU"/>
          </a:p>
        </p:txBody>
      </p:sp>
    </p:spTree>
    <p:extLst>
      <p:ext uri="{BB962C8B-B14F-4D97-AF65-F5344CB8AC3E}">
        <p14:creationId xmlns:p14="http://schemas.microsoft.com/office/powerpoint/2010/main" val="277379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riteabout.com/members/hans359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readwritethink.org/files/resources/interactives/acrostic/"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lrrpublic.cli.det.nsw.edu.au/lrrSecure/Sites/Web/13651/13657/index.htm" TargetMode="External"/><Relationship Id="rId4" Type="http://schemas.openxmlformats.org/officeDocument/2006/relationships/hyperlink" Target="http://lrrpublic.cli.det.nsw.edu.au/lrrSecure/Sites/Web/13651/13657/convict_first_Aust_nw3.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 </a:t>
            </a:r>
            <a:r>
              <a:rPr lang="en-AU" sz="1200" b="1" i="0" u="none" strike="noStrike" kern="1200" baseline="0" dirty="0" smtClean="0">
                <a:solidFill>
                  <a:schemeClr val="tx1"/>
                </a:solidFill>
                <a:latin typeface="+mn-lt"/>
                <a:ea typeface="+mn-ea"/>
                <a:cs typeface="+mn-cs"/>
              </a:rPr>
              <a:t>Remember to:</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•plan your story before you start</a:t>
            </a:r>
          </a:p>
          <a:p>
            <a:r>
              <a:rPr lang="en-AU" sz="1200" b="0" i="0" u="none" strike="noStrike" kern="1200" baseline="0" dirty="0" smtClean="0">
                <a:solidFill>
                  <a:schemeClr val="tx1"/>
                </a:solidFill>
                <a:latin typeface="+mn-lt"/>
                <a:ea typeface="+mn-ea"/>
                <a:cs typeface="+mn-cs"/>
              </a:rPr>
              <a:t>•write in sentences</a:t>
            </a:r>
          </a:p>
          <a:p>
            <a:r>
              <a:rPr lang="en-AU" sz="1200" b="0" i="0" u="none" strike="noStrike" kern="1200" baseline="0" dirty="0" smtClean="0">
                <a:solidFill>
                  <a:schemeClr val="tx1"/>
                </a:solidFill>
                <a:latin typeface="+mn-lt"/>
                <a:ea typeface="+mn-ea"/>
                <a:cs typeface="+mn-cs"/>
              </a:rPr>
              <a:t>•pay attention to the words you choose, your spelling and punctuation, and paragraphs</a:t>
            </a:r>
          </a:p>
          <a:p>
            <a:r>
              <a:rPr lang="en-AU" sz="1200" b="0" i="0" u="none" strike="noStrike" kern="1200" baseline="0" dirty="0" smtClean="0">
                <a:solidFill>
                  <a:schemeClr val="tx1"/>
                </a:solidFill>
                <a:latin typeface="+mn-lt"/>
                <a:ea typeface="+mn-ea"/>
                <a:cs typeface="+mn-cs"/>
              </a:rPr>
              <a:t>•check and edit your writing when you have finished.</a:t>
            </a:r>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a:t>
            </a:fld>
            <a:endParaRPr lang="en-AU"/>
          </a:p>
        </p:txBody>
      </p:sp>
    </p:spTree>
    <p:extLst>
      <p:ext uri="{BB962C8B-B14F-4D97-AF65-F5344CB8AC3E}">
        <p14:creationId xmlns:p14="http://schemas.microsoft.com/office/powerpoint/2010/main" val="282502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10</a:t>
            </a:fld>
            <a:endParaRPr lang="en-AU"/>
          </a:p>
        </p:txBody>
      </p:sp>
    </p:spTree>
    <p:extLst>
      <p:ext uri="{BB962C8B-B14F-4D97-AF65-F5344CB8AC3E}">
        <p14:creationId xmlns:p14="http://schemas.microsoft.com/office/powerpoint/2010/main" val="21954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0" i="0" kern="1200" dirty="0" smtClean="0">
                <a:solidFill>
                  <a:schemeClr val="tx1"/>
                </a:solidFill>
                <a:effectLst/>
                <a:latin typeface="+mn-lt"/>
                <a:ea typeface="+mn-ea"/>
                <a:cs typeface="+mn-cs"/>
              </a:rPr>
              <a:t>Every culture has its own set of traditional foods. As you ponder this writing idea, keep in mind the following questions:</a:t>
            </a:r>
          </a:p>
          <a:p>
            <a:pPr fontAlgn="base"/>
            <a:r>
              <a:rPr lang="en-AU" sz="1200" b="0" i="0" kern="1200" dirty="0" smtClean="0">
                <a:solidFill>
                  <a:schemeClr val="tx1"/>
                </a:solidFill>
                <a:effectLst/>
                <a:latin typeface="+mn-lt"/>
                <a:ea typeface="+mn-ea"/>
                <a:cs typeface="+mn-cs"/>
              </a:rPr>
              <a:t>– what makes people so hesitant to try new foods?</a:t>
            </a:r>
          </a:p>
          <a:p>
            <a:pPr fontAlgn="base"/>
            <a:r>
              <a:rPr lang="en-AU" sz="1200" b="0" i="0" kern="1200" dirty="0" smtClean="0">
                <a:solidFill>
                  <a:schemeClr val="tx1"/>
                </a:solidFill>
                <a:effectLst/>
                <a:latin typeface="+mn-lt"/>
                <a:ea typeface="+mn-ea"/>
                <a:cs typeface="+mn-cs"/>
              </a:rPr>
              <a:t>– why do foods vary so widely between cultures?</a:t>
            </a:r>
          </a:p>
          <a:p>
            <a:pPr fontAlgn="base"/>
            <a:r>
              <a:rPr lang="en-AU" sz="1200" b="0" i="0" kern="1200" dirty="0" smtClean="0">
                <a:solidFill>
                  <a:schemeClr val="tx1"/>
                </a:solidFill>
                <a:effectLst/>
                <a:latin typeface="+mn-lt"/>
                <a:ea typeface="+mn-ea"/>
                <a:cs typeface="+mn-cs"/>
              </a:rPr>
              <a:t>– why do the most ”special” foods often seem the ”yuckiest?”</a:t>
            </a:r>
          </a:p>
          <a:p>
            <a:pPr fontAlgn="base"/>
            <a:r>
              <a:rPr lang="en-AU" sz="1200" b="0" i="0" kern="1200" dirty="0" smtClean="0">
                <a:solidFill>
                  <a:schemeClr val="tx1"/>
                </a:solidFill>
                <a:effectLst/>
                <a:latin typeface="+mn-lt"/>
                <a:ea typeface="+mn-ea"/>
                <a:cs typeface="+mn-cs"/>
              </a:rPr>
              <a:t>– what foods from your culture might be scary for people to eat? why?</a:t>
            </a:r>
          </a:p>
          <a:p>
            <a:pPr fontAlgn="base"/>
            <a:r>
              <a:rPr lang="en-AU" sz="1200" b="0" i="0" kern="1200" dirty="0" smtClean="0">
                <a:solidFill>
                  <a:schemeClr val="tx1"/>
                </a:solidFill>
                <a:effectLst/>
                <a:latin typeface="+mn-lt"/>
                <a:ea typeface="+mn-ea"/>
                <a:cs typeface="+mn-cs"/>
              </a:rPr>
              <a:t>– is it ever okay to reject a plate of food that someone has put in front of you?</a:t>
            </a:r>
          </a:p>
          <a:p>
            <a:pPr fontAlgn="base"/>
            <a:r>
              <a:rPr lang="en-AU" sz="1200" b="0" i="0" kern="1200" cap="all" dirty="0" smtClean="0">
                <a:solidFill>
                  <a:schemeClr val="tx1"/>
                </a:solidFill>
                <a:effectLst/>
                <a:latin typeface="+mn-lt"/>
                <a:ea typeface="+mn-ea"/>
                <a:cs typeface="+mn-cs"/>
              </a:rPr>
              <a:t>CREATED BY: </a:t>
            </a:r>
            <a:r>
              <a:rPr lang="en-AU" sz="1200" b="0" i="0" u="none" strike="noStrike" kern="1200" cap="all" dirty="0" smtClean="0">
                <a:solidFill>
                  <a:schemeClr val="tx1"/>
                </a:solidFill>
                <a:effectLst/>
                <a:latin typeface="+mn-lt"/>
                <a:ea typeface="+mn-ea"/>
                <a:cs typeface="+mn-cs"/>
                <a:hlinkClick r:id="rId3"/>
              </a:rPr>
              <a:t>NIKKI HANSEN</a:t>
            </a:r>
            <a:r>
              <a:rPr lang="en-AU" sz="1200" b="0" i="0" u="none" strike="noStrike" kern="1200" cap="all" baseline="0" dirty="0" smtClean="0">
                <a:solidFill>
                  <a:schemeClr val="tx1"/>
                </a:solidFill>
                <a:effectLst/>
                <a:latin typeface="+mn-lt"/>
                <a:ea typeface="+mn-ea"/>
                <a:cs typeface="+mn-cs"/>
              </a:rPr>
              <a:t>      </a:t>
            </a:r>
            <a:r>
              <a:rPr lang="en-AU" sz="1200" b="0" i="0" kern="1200" cap="all" dirty="0" smtClean="0">
                <a:solidFill>
                  <a:schemeClr val="tx1"/>
                </a:solidFill>
                <a:effectLst/>
                <a:latin typeface="+mn-lt"/>
                <a:ea typeface="+mn-ea"/>
                <a:cs typeface="+mn-cs"/>
              </a:rPr>
              <a:t>ATTRIBUTION : ORIGINALLY FOUND AT BIT.LY/18TS0C3</a:t>
            </a:r>
          </a:p>
          <a:p>
            <a:pPr fontAlgn="base"/>
            <a:endParaRPr lang="en-AU" sz="1200" b="0" i="0" kern="1200" dirty="0" smtClean="0">
              <a:solidFill>
                <a:schemeClr val="tx1"/>
              </a:solidFill>
              <a:effectLst/>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11</a:t>
            </a:fld>
            <a:endParaRPr lang="en-AU"/>
          </a:p>
        </p:txBody>
      </p:sp>
    </p:spTree>
    <p:extLst>
      <p:ext uri="{BB962C8B-B14F-4D97-AF65-F5344CB8AC3E}">
        <p14:creationId xmlns:p14="http://schemas.microsoft.com/office/powerpoint/2010/main" val="200021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12</a:t>
            </a:fld>
            <a:endParaRPr lang="en-AU"/>
          </a:p>
        </p:txBody>
      </p:sp>
    </p:spTree>
    <p:extLst>
      <p:ext uri="{BB962C8B-B14F-4D97-AF65-F5344CB8AC3E}">
        <p14:creationId xmlns:p14="http://schemas.microsoft.com/office/powerpoint/2010/main" val="79327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13</a:t>
            </a:fld>
            <a:endParaRPr lang="en-AU"/>
          </a:p>
        </p:txBody>
      </p:sp>
    </p:spTree>
    <p:extLst>
      <p:ext uri="{BB962C8B-B14F-4D97-AF65-F5344CB8AC3E}">
        <p14:creationId xmlns:p14="http://schemas.microsoft.com/office/powerpoint/2010/main" val="295121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What is persuasive writing? </a:t>
            </a:r>
          </a:p>
          <a:p>
            <a:r>
              <a:rPr lang="en-AU" dirty="0" smtClean="0"/>
              <a:t>Persuasive writing intends to convince the reader of a stated opinion or belief. Persuasive writing has two main genres: </a:t>
            </a:r>
          </a:p>
          <a:p>
            <a:pPr marL="171450" indent="-171450">
              <a:buFont typeface="Arial" panose="020B0604020202020204" pitchFamily="34" charset="0"/>
              <a:buChar char="•"/>
            </a:pPr>
            <a:r>
              <a:rPr lang="en-AU" dirty="0" smtClean="0"/>
              <a:t>Argument/Exposition Arguments attempt to persuade the reader to agree with a certain viewpoint and sometimes they also want action to be taken – they exhort people to take action.</a:t>
            </a:r>
          </a:p>
          <a:p>
            <a:pPr marL="171450" indent="-171450">
              <a:buFont typeface="Arial" panose="020B0604020202020204" pitchFamily="34" charset="0"/>
              <a:buChar char="•"/>
            </a:pPr>
            <a:r>
              <a:rPr lang="en-AU" dirty="0" smtClean="0"/>
              <a:t>Discussion Discussions present two or more perspectives on an issue and can conclude with a recommendation or prediction. </a:t>
            </a:r>
          </a:p>
          <a:p>
            <a:pPr marL="171450" indent="-171450">
              <a:buFont typeface="Arial" panose="020B0604020202020204" pitchFamily="34" charset="0"/>
              <a:buChar char="•"/>
            </a:pPr>
            <a:endParaRPr lang="en-AU" dirty="0" smtClean="0"/>
          </a:p>
          <a:p>
            <a:pPr marL="0" indent="0">
              <a:buFont typeface="Arial" panose="020B0604020202020204" pitchFamily="34" charset="0"/>
              <a:buNone/>
            </a:pPr>
            <a:r>
              <a:rPr lang="en-AU" dirty="0" smtClean="0"/>
              <a:t>NB. </a:t>
            </a:r>
            <a:r>
              <a:rPr lang="en-AU" dirty="0" err="1" smtClean="0"/>
              <a:t>NAPLaN</a:t>
            </a:r>
            <a:r>
              <a:rPr lang="en-AU" dirty="0" smtClean="0"/>
              <a:t> uses Persuasive to cover both Argument and Discussion. </a:t>
            </a:r>
          </a:p>
          <a:p>
            <a:pPr marL="0" indent="0">
              <a:buFont typeface="Arial" panose="020B0604020202020204" pitchFamily="34" charset="0"/>
              <a:buNone/>
            </a:pPr>
            <a:endParaRPr lang="en-AU" dirty="0" smtClean="0"/>
          </a:p>
          <a:p>
            <a:pPr marL="0" indent="0">
              <a:buFont typeface="Arial" panose="020B0604020202020204" pitchFamily="34" charset="0"/>
              <a:buNone/>
            </a:pPr>
            <a:r>
              <a:rPr lang="en-AU" b="1" dirty="0" smtClean="0"/>
              <a:t>Why is learning persuasive writing important? </a:t>
            </a:r>
          </a:p>
          <a:p>
            <a:pPr marL="0" indent="0">
              <a:buFont typeface="Arial" panose="020B0604020202020204" pitchFamily="34" charset="0"/>
              <a:buNone/>
            </a:pPr>
            <a:r>
              <a:rPr lang="en-AU" dirty="0" smtClean="0"/>
              <a:t>Persuasive texts are part of our daily lives. Children learn at an early age to express their opinion and then to consider other opinions or points of view. Television, newspapers, radio, internet, social media and magazines make strong use of persuasive texts and in our daily exchanges we use persuasive language to express opinions and try to convince others. Learning how to create systematic and ordered persuasive texts empowers young people to express an opinion, be involved in decision making and be critical users of English language. What do students need to know about persuasive writing? To effectively use persuasive texts, students need to know about the text structure - the statement of position, reasons and examples to elaborate their position and a conclusion re-stating their position. They need to know about how language is used to structure the text and the language and terms used in an argument to persuade. Students also need to develop an understanding of how different audiences and purposes of persuasive writing determines the language choices they make. </a:t>
            </a:r>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b="1" dirty="0" smtClean="0"/>
              <a:t>What do writers need to know to make appropriate choices for persuasive texts? </a:t>
            </a:r>
          </a:p>
          <a:p>
            <a:pPr marL="0" indent="0">
              <a:buFont typeface="Arial" panose="020B0604020202020204" pitchFamily="34" charset="0"/>
              <a:buNone/>
            </a:pPr>
            <a:r>
              <a:rPr lang="en-AU" dirty="0" smtClean="0"/>
              <a:t>The language in a persuasive text is influenced by: </a:t>
            </a:r>
          </a:p>
          <a:p>
            <a:pPr marL="171450" indent="-171450">
              <a:buFont typeface="Arial" panose="020B0604020202020204" pitchFamily="34" charset="0"/>
              <a:buChar char="•"/>
            </a:pPr>
            <a:r>
              <a:rPr lang="en-AU" dirty="0" smtClean="0"/>
              <a:t>Purpose – What do I want my writing to do/achieve? eg persuade</a:t>
            </a:r>
          </a:p>
          <a:p>
            <a:pPr marL="171450" indent="-171450">
              <a:buFont typeface="Arial" panose="020B0604020202020204" pitchFamily="34" charset="0"/>
              <a:buChar char="•"/>
            </a:pPr>
            <a:r>
              <a:rPr lang="en-AU" dirty="0" smtClean="0"/>
              <a:t>Audience – Who am I writing to? eg teacher, other students, the principal </a:t>
            </a:r>
          </a:p>
          <a:p>
            <a:pPr marL="171450" indent="-171450">
              <a:buFont typeface="Arial" panose="020B0604020202020204" pitchFamily="34" charset="0"/>
              <a:buChar char="•"/>
            </a:pPr>
            <a:r>
              <a:rPr lang="en-AU" dirty="0" smtClean="0"/>
              <a:t>Identity – Who am I writing as? eg a scientist, a biased voice, an upset parent </a:t>
            </a:r>
          </a:p>
          <a:p>
            <a:pPr marL="171450" indent="-171450">
              <a:buFont typeface="Arial" panose="020B0604020202020204" pitchFamily="34" charset="0"/>
              <a:buChar char="•"/>
            </a:pPr>
            <a:r>
              <a:rPr lang="en-AU" dirty="0" smtClean="0"/>
              <a:t>Attitude – How do I want/need to make them feel? eg concerned </a:t>
            </a:r>
          </a:p>
          <a:p>
            <a:pPr marL="171450" indent="-171450">
              <a:buFont typeface="Arial" panose="020B0604020202020204" pitchFamily="34" charset="0"/>
              <a:buChar char="•"/>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Source: http://www.decd.sa.gov.au/northernadelaide/files/links/Persuasive_Writing_FINA_1.pdf</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14</a:t>
            </a:fld>
            <a:endParaRPr lang="en-AU"/>
          </a:p>
        </p:txBody>
      </p:sp>
    </p:spTree>
    <p:extLst>
      <p:ext uri="{BB962C8B-B14F-4D97-AF65-F5344CB8AC3E}">
        <p14:creationId xmlns:p14="http://schemas.microsoft.com/office/powerpoint/2010/main" val="3719781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15</a:t>
            </a:fld>
            <a:endParaRPr lang="en-AU"/>
          </a:p>
        </p:txBody>
      </p:sp>
    </p:spTree>
    <p:extLst>
      <p:ext uri="{BB962C8B-B14F-4D97-AF65-F5344CB8AC3E}">
        <p14:creationId xmlns:p14="http://schemas.microsoft.com/office/powerpoint/2010/main" val="39456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16</a:t>
            </a:fld>
            <a:endParaRPr lang="en-AU"/>
          </a:p>
        </p:txBody>
      </p:sp>
    </p:spTree>
    <p:extLst>
      <p:ext uri="{BB962C8B-B14F-4D97-AF65-F5344CB8AC3E}">
        <p14:creationId xmlns:p14="http://schemas.microsoft.com/office/powerpoint/2010/main" val="311457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What is persuasive writing? </a:t>
            </a:r>
          </a:p>
          <a:p>
            <a:r>
              <a:rPr lang="en-AU" dirty="0" smtClean="0"/>
              <a:t>Persuasive writing intends to convince the reader of a stated opinion or belief. Persuasive writing has two main genres: </a:t>
            </a:r>
          </a:p>
          <a:p>
            <a:pPr marL="171450" indent="-171450">
              <a:buFont typeface="Arial" panose="020B0604020202020204" pitchFamily="34" charset="0"/>
              <a:buChar char="•"/>
            </a:pPr>
            <a:r>
              <a:rPr lang="en-AU" dirty="0" smtClean="0"/>
              <a:t>Argument/Exposition Arguments attempt to persuade the reader to agree with a certain viewpoint and sometimes they also want action to be taken – they exhort people to take action.</a:t>
            </a:r>
          </a:p>
          <a:p>
            <a:pPr marL="171450" indent="-171450">
              <a:buFont typeface="Arial" panose="020B0604020202020204" pitchFamily="34" charset="0"/>
              <a:buChar char="•"/>
            </a:pPr>
            <a:r>
              <a:rPr lang="en-AU" dirty="0" smtClean="0"/>
              <a:t>Discussion Discussions present two or more perspectives on an issue and can conclude with a recommendation or prediction. </a:t>
            </a:r>
          </a:p>
          <a:p>
            <a:pPr marL="171450" indent="-171450">
              <a:buFont typeface="Arial" panose="020B0604020202020204" pitchFamily="34" charset="0"/>
              <a:buChar char="•"/>
            </a:pPr>
            <a:endParaRPr lang="en-AU" dirty="0" smtClean="0"/>
          </a:p>
          <a:p>
            <a:pPr marL="0" indent="0">
              <a:buFont typeface="Arial" panose="020B0604020202020204" pitchFamily="34" charset="0"/>
              <a:buNone/>
            </a:pPr>
            <a:r>
              <a:rPr lang="en-AU" dirty="0" smtClean="0"/>
              <a:t>NB. </a:t>
            </a:r>
            <a:r>
              <a:rPr lang="en-AU" dirty="0" err="1" smtClean="0"/>
              <a:t>NAPLaN</a:t>
            </a:r>
            <a:r>
              <a:rPr lang="en-AU" dirty="0" smtClean="0"/>
              <a:t> uses Persuasive to cover both Argument and Discussion. </a:t>
            </a:r>
          </a:p>
          <a:p>
            <a:pPr marL="0" indent="0">
              <a:buFont typeface="Arial" panose="020B0604020202020204" pitchFamily="34" charset="0"/>
              <a:buNone/>
            </a:pPr>
            <a:endParaRPr lang="en-AU" dirty="0" smtClean="0"/>
          </a:p>
          <a:p>
            <a:pPr marL="0" indent="0">
              <a:buFont typeface="Arial" panose="020B0604020202020204" pitchFamily="34" charset="0"/>
              <a:buNone/>
            </a:pPr>
            <a:r>
              <a:rPr lang="en-AU" b="1" dirty="0" smtClean="0"/>
              <a:t>Why is learning persuasive writing important? </a:t>
            </a:r>
          </a:p>
          <a:p>
            <a:pPr marL="0" indent="0">
              <a:buFont typeface="Arial" panose="020B0604020202020204" pitchFamily="34" charset="0"/>
              <a:buNone/>
            </a:pPr>
            <a:r>
              <a:rPr lang="en-AU" dirty="0" smtClean="0"/>
              <a:t>Persuasive texts are part of our daily lives. Children learn at an early age to express their opinion and then to consider other opinions or points of view. Television, newspapers, radio, internet, social media and magazines make strong use of persuasive texts and in our daily exchanges we use persuasive language to express opinions and try to convince others. Learning how to create systematic and ordered persuasive texts empowers young people to express an opinion, be involved in decision making and be critical users of English language. What do students need to know about persuasive writing? To effectively use persuasive texts, students need to know about the text structure - the statement of position, reasons and examples to elaborate their position and a conclusion re-stating their position. They need to know about how language is used to structure the text and the language and terms used in an argument to persuade. Students also need to develop an understanding of how different audiences and purposes of persuasive writing determines the language choices they make. </a:t>
            </a:r>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b="1" dirty="0" smtClean="0"/>
              <a:t>What do writers need to know to make appropriate choices for persuasive texts? </a:t>
            </a:r>
          </a:p>
          <a:p>
            <a:pPr marL="0" indent="0">
              <a:buFont typeface="Arial" panose="020B0604020202020204" pitchFamily="34" charset="0"/>
              <a:buNone/>
            </a:pPr>
            <a:r>
              <a:rPr lang="en-AU" dirty="0" smtClean="0"/>
              <a:t>The language in a persuasive text is influenced by: </a:t>
            </a:r>
          </a:p>
          <a:p>
            <a:pPr marL="171450" indent="-171450">
              <a:buFont typeface="Arial" panose="020B0604020202020204" pitchFamily="34" charset="0"/>
              <a:buChar char="•"/>
            </a:pPr>
            <a:r>
              <a:rPr lang="en-AU" dirty="0" smtClean="0"/>
              <a:t>Purpose – What do I want my writing to do/achieve? eg persuade</a:t>
            </a:r>
          </a:p>
          <a:p>
            <a:pPr marL="171450" indent="-171450">
              <a:buFont typeface="Arial" panose="020B0604020202020204" pitchFamily="34" charset="0"/>
              <a:buChar char="•"/>
            </a:pPr>
            <a:r>
              <a:rPr lang="en-AU" dirty="0" smtClean="0"/>
              <a:t>Audience – Who am I writing to? eg teacher, other students, the principal </a:t>
            </a:r>
          </a:p>
          <a:p>
            <a:pPr marL="171450" indent="-171450">
              <a:buFont typeface="Arial" panose="020B0604020202020204" pitchFamily="34" charset="0"/>
              <a:buChar char="•"/>
            </a:pPr>
            <a:r>
              <a:rPr lang="en-AU" dirty="0" smtClean="0"/>
              <a:t>Identity – Who am I writing as? eg a scientist, a biased voice, an upset parent </a:t>
            </a:r>
          </a:p>
          <a:p>
            <a:pPr marL="171450" indent="-171450">
              <a:buFont typeface="Arial" panose="020B0604020202020204" pitchFamily="34" charset="0"/>
              <a:buChar char="•"/>
            </a:pPr>
            <a:r>
              <a:rPr lang="en-AU" dirty="0" smtClean="0"/>
              <a:t>Attitude – How do I want/need to make them feel? eg concerned </a:t>
            </a:r>
          </a:p>
          <a:p>
            <a:pPr marL="171450" indent="-171450">
              <a:buFont typeface="Arial" panose="020B0604020202020204" pitchFamily="34" charset="0"/>
              <a:buChar char="•"/>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Source: http://www.decd.sa.gov.au/northernadelaide/files/links/Persuasive_Writing_FINA_1.pdf</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17</a:t>
            </a:fld>
            <a:endParaRPr lang="en-AU"/>
          </a:p>
        </p:txBody>
      </p:sp>
    </p:spTree>
    <p:extLst>
      <p:ext uri="{BB962C8B-B14F-4D97-AF65-F5344CB8AC3E}">
        <p14:creationId xmlns:p14="http://schemas.microsoft.com/office/powerpoint/2010/main" val="72020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What is persuasive writing? </a:t>
            </a:r>
          </a:p>
          <a:p>
            <a:r>
              <a:rPr lang="en-AU" dirty="0" smtClean="0"/>
              <a:t>Persuasive writing intends to convince the reader of a stated opinion or belief. Persuasive writing has two main genres: </a:t>
            </a:r>
          </a:p>
          <a:p>
            <a:pPr marL="171450" indent="-171450">
              <a:buFont typeface="Arial" panose="020B0604020202020204" pitchFamily="34" charset="0"/>
              <a:buChar char="•"/>
            </a:pPr>
            <a:r>
              <a:rPr lang="en-AU" dirty="0" smtClean="0"/>
              <a:t>Argument/Exposition Arguments attempt to persuade the reader to agree with a certain viewpoint and sometimes they also want action to be taken – they exhort people to take action.</a:t>
            </a:r>
          </a:p>
          <a:p>
            <a:pPr marL="171450" indent="-171450">
              <a:buFont typeface="Arial" panose="020B0604020202020204" pitchFamily="34" charset="0"/>
              <a:buChar char="•"/>
            </a:pPr>
            <a:r>
              <a:rPr lang="en-AU" dirty="0" smtClean="0"/>
              <a:t>Discussion Discussions present two or more perspectives on an issue and can conclude with a recommendation or prediction. </a:t>
            </a:r>
          </a:p>
          <a:p>
            <a:pPr marL="171450" indent="-171450">
              <a:buFont typeface="Arial" panose="020B0604020202020204" pitchFamily="34" charset="0"/>
              <a:buChar char="•"/>
            </a:pPr>
            <a:endParaRPr lang="en-AU" dirty="0" smtClean="0"/>
          </a:p>
          <a:p>
            <a:pPr marL="0" indent="0">
              <a:buFont typeface="Arial" panose="020B0604020202020204" pitchFamily="34" charset="0"/>
              <a:buNone/>
            </a:pPr>
            <a:r>
              <a:rPr lang="en-AU" dirty="0" smtClean="0"/>
              <a:t>NB. </a:t>
            </a:r>
            <a:r>
              <a:rPr lang="en-AU" dirty="0" err="1" smtClean="0"/>
              <a:t>NAPLaN</a:t>
            </a:r>
            <a:r>
              <a:rPr lang="en-AU" dirty="0" smtClean="0"/>
              <a:t> uses Persuasive to cover both Argument and Discussion. </a:t>
            </a:r>
          </a:p>
          <a:p>
            <a:pPr marL="0" indent="0">
              <a:buFont typeface="Arial" panose="020B0604020202020204" pitchFamily="34" charset="0"/>
              <a:buNone/>
            </a:pPr>
            <a:endParaRPr lang="en-AU" dirty="0" smtClean="0"/>
          </a:p>
          <a:p>
            <a:pPr marL="0" indent="0">
              <a:buFont typeface="Arial" panose="020B0604020202020204" pitchFamily="34" charset="0"/>
              <a:buNone/>
            </a:pPr>
            <a:r>
              <a:rPr lang="en-AU" b="1" dirty="0" smtClean="0"/>
              <a:t>Why is learning persuasive writing important? </a:t>
            </a:r>
          </a:p>
          <a:p>
            <a:pPr marL="0" indent="0">
              <a:buFont typeface="Arial" panose="020B0604020202020204" pitchFamily="34" charset="0"/>
              <a:buNone/>
            </a:pPr>
            <a:r>
              <a:rPr lang="en-AU" dirty="0" smtClean="0"/>
              <a:t>Persuasive texts are part of our daily lives. Children learn at an early age to express their opinion and then to consider other opinions or points of view. Television, newspapers, radio, internet, social media and magazines make strong use of persuasive texts and in our daily exchanges we use persuasive language to express opinions and try to convince others. Learning how to create systematic and ordered persuasive texts empowers young people to express an opinion, be involved in decision making and be critical users of English language. What do students need to know about persuasive writing? To effectively use persuasive texts, students need to know about the text structure - the statement of position, reasons and examples to elaborate their position and a conclusion re-stating their position. They need to know about how language is used to structure the text and the language and terms used in an argument to persuade. Students also need to develop an understanding of how different audiences and purposes of persuasive writing determines the language choices they make. </a:t>
            </a:r>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b="1" dirty="0" smtClean="0"/>
              <a:t>What do writers need to know to make appropriate choices for persuasive texts? </a:t>
            </a:r>
          </a:p>
          <a:p>
            <a:pPr marL="0" indent="0">
              <a:buFont typeface="Arial" panose="020B0604020202020204" pitchFamily="34" charset="0"/>
              <a:buNone/>
            </a:pPr>
            <a:r>
              <a:rPr lang="en-AU" dirty="0" smtClean="0"/>
              <a:t>The language in a persuasive text is influenced by: </a:t>
            </a:r>
          </a:p>
          <a:p>
            <a:pPr marL="171450" indent="-171450">
              <a:buFont typeface="Arial" panose="020B0604020202020204" pitchFamily="34" charset="0"/>
              <a:buChar char="•"/>
            </a:pPr>
            <a:r>
              <a:rPr lang="en-AU" dirty="0" smtClean="0"/>
              <a:t>Purpose – What do I want my writing to do/achieve? eg persuade</a:t>
            </a:r>
          </a:p>
          <a:p>
            <a:pPr marL="171450" indent="-171450">
              <a:buFont typeface="Arial" panose="020B0604020202020204" pitchFamily="34" charset="0"/>
              <a:buChar char="•"/>
            </a:pPr>
            <a:r>
              <a:rPr lang="en-AU" dirty="0" smtClean="0"/>
              <a:t>Audience – Who am I writing to? eg teacher, other students, the principal </a:t>
            </a:r>
          </a:p>
          <a:p>
            <a:pPr marL="171450" indent="-171450">
              <a:buFont typeface="Arial" panose="020B0604020202020204" pitchFamily="34" charset="0"/>
              <a:buChar char="•"/>
            </a:pPr>
            <a:r>
              <a:rPr lang="en-AU" dirty="0" smtClean="0"/>
              <a:t>Identity – Who am I writing as? eg a scientist, a biased voice, an upset parent </a:t>
            </a:r>
          </a:p>
          <a:p>
            <a:pPr marL="171450" indent="-171450">
              <a:buFont typeface="Arial" panose="020B0604020202020204" pitchFamily="34" charset="0"/>
              <a:buChar char="•"/>
            </a:pPr>
            <a:r>
              <a:rPr lang="en-AU" dirty="0" smtClean="0"/>
              <a:t>Attitude – How do I want/need to make them feel? eg concerned </a:t>
            </a:r>
          </a:p>
          <a:p>
            <a:pPr marL="171450" indent="-171450">
              <a:buFont typeface="Arial" panose="020B0604020202020204" pitchFamily="34" charset="0"/>
              <a:buChar char="•"/>
            </a:pPr>
            <a:endParaRPr lang="en-AU"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AU" sz="1200" b="0" i="0" u="none" strike="noStrike" kern="1200" baseline="0" dirty="0" smtClean="0">
                <a:solidFill>
                  <a:schemeClr val="tx1"/>
                </a:solidFill>
                <a:latin typeface="+mn-lt"/>
                <a:ea typeface="+mn-ea"/>
                <a:cs typeface="+mn-cs"/>
              </a:rPr>
              <a:t>Source: http://www.decd.sa.gov.au/northernadelaide/files/links/Persuasive_Writing_FINA_1.pdf</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18</a:t>
            </a:fld>
            <a:endParaRPr lang="en-AU"/>
          </a:p>
        </p:txBody>
      </p:sp>
    </p:spTree>
    <p:extLst>
      <p:ext uri="{BB962C8B-B14F-4D97-AF65-F5344CB8AC3E}">
        <p14:creationId xmlns:p14="http://schemas.microsoft.com/office/powerpoint/2010/main" val="1391525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19</a:t>
            </a:fld>
            <a:endParaRPr lang="en-AU"/>
          </a:p>
        </p:txBody>
      </p:sp>
    </p:spTree>
    <p:extLst>
      <p:ext uri="{BB962C8B-B14F-4D97-AF65-F5344CB8AC3E}">
        <p14:creationId xmlns:p14="http://schemas.microsoft.com/office/powerpoint/2010/main" val="216032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a:t>
            </a:fld>
            <a:endParaRPr lang="en-AU"/>
          </a:p>
        </p:txBody>
      </p:sp>
    </p:spTree>
    <p:extLst>
      <p:ext uri="{BB962C8B-B14F-4D97-AF65-F5344CB8AC3E}">
        <p14:creationId xmlns:p14="http://schemas.microsoft.com/office/powerpoint/2010/main" val="76674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20</a:t>
            </a:fld>
            <a:endParaRPr lang="en-AU"/>
          </a:p>
        </p:txBody>
      </p:sp>
    </p:spTree>
    <p:extLst>
      <p:ext uri="{BB962C8B-B14F-4D97-AF65-F5344CB8AC3E}">
        <p14:creationId xmlns:p14="http://schemas.microsoft.com/office/powerpoint/2010/main" val="431522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21</a:t>
            </a:fld>
            <a:endParaRPr lang="en-AU"/>
          </a:p>
        </p:txBody>
      </p:sp>
    </p:spTree>
    <p:extLst>
      <p:ext uri="{BB962C8B-B14F-4D97-AF65-F5344CB8AC3E}">
        <p14:creationId xmlns:p14="http://schemas.microsoft.com/office/powerpoint/2010/main" val="1022288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What is an informative text?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An informative text is a factual text, which means it provides information about something. It is used as a way to gain a better understanding about a living or non-living subject. </a:t>
            </a:r>
          </a:p>
          <a:p>
            <a:r>
              <a:rPr lang="en-AU" sz="1200" b="0" i="0" u="none" strike="noStrike" kern="1200" baseline="0" dirty="0" smtClean="0">
                <a:solidFill>
                  <a:schemeClr val="tx1"/>
                </a:solidFill>
                <a:latin typeface="+mn-lt"/>
                <a:ea typeface="+mn-ea"/>
                <a:cs typeface="+mn-cs"/>
              </a:rPr>
              <a:t>These reports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uses facts to explain something</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gives details about a topic</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does not contain personal views</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is usually written, but can also be presented orally (spoken).</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Topics</a:t>
            </a:r>
            <a:r>
              <a:rPr lang="en-AU" sz="1200" b="0" i="0" u="none" strike="noStrike" kern="1200" baseline="0" dirty="0" smtClean="0">
                <a:solidFill>
                  <a:schemeClr val="tx1"/>
                </a:solidFill>
                <a:latin typeface="+mn-lt"/>
                <a:ea typeface="+mn-ea"/>
                <a:cs typeface="+mn-cs"/>
              </a:rPr>
              <a:t>, or subjects, found in information reports can be about one specific thing or a group of things.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Structure of an Informative Text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Formal reports usually follow a very specific structure. The first part of an information report is the title, or heading, of the report. This will tell the reader what topic is covered in the report.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first introductory paragraph, known as the classification, explains the aspects of the topic that will be covered in the report.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following information is contained in the body paragraphs. This is where the topic of the report is covered in more detail. These paragraphs use factual information to give the reader a better understanding of the topic. Often, these paragraphs are broken up by sub-headings to help organise the information.</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conclusion of an information report gives any final details or facts about the topic. It may also be used to review what the report was about.</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Visual elements are important because they help the reader to understand the topic better. Visual elements can include drawings, photographs, graphs, maps or diagrams.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A </a:t>
            </a:r>
            <a:r>
              <a:rPr lang="en-AU" sz="1200" b="1" i="0" u="none" strike="noStrike" kern="1200" baseline="0" dirty="0" smtClean="0">
                <a:solidFill>
                  <a:schemeClr val="tx1"/>
                </a:solidFill>
                <a:latin typeface="+mn-lt"/>
                <a:ea typeface="+mn-ea"/>
                <a:cs typeface="+mn-cs"/>
              </a:rPr>
              <a:t>glossary</a:t>
            </a:r>
            <a:r>
              <a:rPr lang="en-AU" sz="1200" b="0" i="0" u="none" strike="noStrike" kern="1200" baseline="0" dirty="0" smtClean="0">
                <a:solidFill>
                  <a:schemeClr val="tx1"/>
                </a:solidFill>
                <a:latin typeface="+mn-lt"/>
                <a:ea typeface="+mn-ea"/>
                <a:cs typeface="+mn-cs"/>
              </a:rPr>
              <a:t> is often put at the end of an information report. A glossary is a list of technical words used in the report and their definitions.</a:t>
            </a:r>
          </a:p>
          <a:p>
            <a:r>
              <a:rPr lang="en-AU" sz="1200" b="0" i="0" u="none" strike="noStrike" kern="1200" baseline="0" dirty="0" smtClean="0">
                <a:solidFill>
                  <a:schemeClr val="tx1"/>
                </a:solidFill>
                <a:latin typeface="+mn-lt"/>
                <a:ea typeface="+mn-ea"/>
                <a:cs typeface="+mn-cs"/>
              </a:rPr>
              <a:t>The </a:t>
            </a:r>
            <a:r>
              <a:rPr lang="en-AU" sz="1200" b="1" i="0" u="none" strike="noStrike" kern="1200" baseline="0" dirty="0" smtClean="0">
                <a:solidFill>
                  <a:schemeClr val="tx1"/>
                </a:solidFill>
                <a:latin typeface="+mn-lt"/>
                <a:ea typeface="+mn-ea"/>
                <a:cs typeface="+mn-cs"/>
              </a:rPr>
              <a:t>bibliography</a:t>
            </a:r>
            <a:r>
              <a:rPr lang="en-AU" sz="1200" b="0" i="0" u="none" strike="noStrike" kern="1200" baseline="0" dirty="0" smtClean="0">
                <a:solidFill>
                  <a:schemeClr val="tx1"/>
                </a:solidFill>
                <a:latin typeface="+mn-lt"/>
                <a:ea typeface="+mn-ea"/>
                <a:cs typeface="+mn-cs"/>
              </a:rPr>
              <a:t> is a list of resources like books, magazines and websites, which were used to help write the information report.</a:t>
            </a:r>
          </a:p>
          <a:p>
            <a:r>
              <a:rPr lang="en-AU" sz="1200" b="0" i="0" u="none" strike="noStrike" kern="1200" baseline="0" dirty="0" smtClean="0">
                <a:solidFill>
                  <a:schemeClr val="tx1"/>
                </a:solidFill>
                <a:latin typeface="+mn-lt"/>
                <a:ea typeface="+mn-ea"/>
                <a:cs typeface="+mn-cs"/>
              </a:rPr>
              <a:t>Information reports are generally written in the present tense.</a:t>
            </a:r>
          </a:p>
          <a:p>
            <a:r>
              <a:rPr lang="en-AU" dirty="0" smtClean="0"/>
              <a:t>Source: Informative</a:t>
            </a:r>
            <a:r>
              <a:rPr lang="en-AU" baseline="0" dirty="0" smtClean="0"/>
              <a:t> texts:  http://www.skwirk.com/p-c_s-6_u-124_t-339_c-1172/information-reports/wa/information-reports/text-types/factual-text-types</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kern="1200" baseline="0" dirty="0" smtClean="0">
                <a:solidFill>
                  <a:schemeClr val="tx1"/>
                </a:solidFill>
                <a:latin typeface="+mn-lt"/>
                <a:ea typeface="+mn-ea"/>
                <a:cs typeface="+mn-cs"/>
              </a:rPr>
              <a:t>Remind students to</a:t>
            </a:r>
            <a:r>
              <a:rPr lang="en-AU" sz="1200" b="1" i="1" u="none" strike="noStrike" kern="1200" baseline="0" dirty="0" smtClean="0">
                <a:solidFill>
                  <a:schemeClr val="tx1"/>
                </a:solidFill>
                <a:latin typeface="+mn-lt"/>
                <a:ea typeface="+mn-ea"/>
                <a:cs typeface="+mn-cs"/>
              </a:rPr>
              <a:t>: </a:t>
            </a:r>
            <a:endParaRPr lang="en-AU" sz="1200" b="0" i="1"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informative and subject specific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22</a:t>
            </a:fld>
            <a:endParaRPr lang="en-AU"/>
          </a:p>
        </p:txBody>
      </p:sp>
    </p:spTree>
    <p:extLst>
      <p:ext uri="{BB962C8B-B14F-4D97-AF65-F5344CB8AC3E}">
        <p14:creationId xmlns:p14="http://schemas.microsoft.com/office/powerpoint/2010/main" val="268255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3</a:t>
            </a:fld>
            <a:endParaRPr lang="en-AU"/>
          </a:p>
        </p:txBody>
      </p:sp>
    </p:spTree>
    <p:extLst>
      <p:ext uri="{BB962C8B-B14F-4D97-AF65-F5344CB8AC3E}">
        <p14:creationId xmlns:p14="http://schemas.microsoft.com/office/powerpoint/2010/main" val="204110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4</a:t>
            </a:fld>
            <a:endParaRPr lang="en-AU"/>
          </a:p>
        </p:txBody>
      </p:sp>
    </p:spTree>
    <p:extLst>
      <p:ext uri="{BB962C8B-B14F-4D97-AF65-F5344CB8AC3E}">
        <p14:creationId xmlns:p14="http://schemas.microsoft.com/office/powerpoint/2010/main" val="360262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5</a:t>
            </a:fld>
            <a:endParaRPr lang="en-AU"/>
          </a:p>
        </p:txBody>
      </p:sp>
    </p:spTree>
    <p:extLst>
      <p:ext uri="{BB962C8B-B14F-4D97-AF65-F5344CB8AC3E}">
        <p14:creationId xmlns:p14="http://schemas.microsoft.com/office/powerpoint/2010/main" val="263018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6</a:t>
            </a:fld>
            <a:endParaRPr lang="en-AU"/>
          </a:p>
        </p:txBody>
      </p:sp>
    </p:spTree>
    <p:extLst>
      <p:ext uri="{BB962C8B-B14F-4D97-AF65-F5344CB8AC3E}">
        <p14:creationId xmlns:p14="http://schemas.microsoft.com/office/powerpoint/2010/main" val="308438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7</a:t>
            </a:fld>
            <a:endParaRPr lang="en-AU"/>
          </a:p>
        </p:txBody>
      </p:sp>
    </p:spTree>
    <p:extLst>
      <p:ext uri="{BB962C8B-B14F-4D97-AF65-F5344CB8AC3E}">
        <p14:creationId xmlns:p14="http://schemas.microsoft.com/office/powerpoint/2010/main" val="4158258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Remind students to</a:t>
            </a:r>
            <a:r>
              <a:rPr lang="en-AU" sz="1200" b="1" i="0" u="none" strike="noStrike" kern="1200" baseline="0" dirty="0" smtClean="0">
                <a:solidFill>
                  <a:schemeClr val="tx1"/>
                </a:solidFill>
                <a:latin typeface="+mn-lt"/>
                <a:ea typeface="+mn-ea"/>
                <a:cs typeface="+mn-cs"/>
              </a:rPr>
              <a:t>: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*Write neatly. </a:t>
            </a:r>
          </a:p>
          <a:p>
            <a:r>
              <a:rPr lang="en-AU" sz="1200" b="0" i="0" u="none" strike="noStrike" kern="1200" baseline="0" dirty="0" smtClean="0">
                <a:solidFill>
                  <a:schemeClr val="tx1"/>
                </a:solidFill>
                <a:latin typeface="+mn-lt"/>
                <a:ea typeface="+mn-ea"/>
                <a:cs typeface="+mn-cs"/>
              </a:rPr>
              <a:t>* Include everything needed. Don’t leave out any steps. </a:t>
            </a:r>
          </a:p>
          <a:p>
            <a:r>
              <a:rPr lang="en-AU" sz="1200" b="0" i="0" u="none" strike="noStrike" kern="1200" baseline="0" dirty="0" smtClean="0">
                <a:solidFill>
                  <a:schemeClr val="tx1"/>
                </a:solidFill>
                <a:latin typeface="+mn-lt"/>
                <a:ea typeface="+mn-ea"/>
                <a:cs typeface="+mn-cs"/>
              </a:rPr>
              <a:t>*Use descriptive words. </a:t>
            </a:r>
          </a:p>
          <a:p>
            <a:r>
              <a:rPr lang="en-AU" sz="1200" b="0" i="0" u="none" strike="noStrike" kern="1200" baseline="0" dirty="0" smtClean="0">
                <a:solidFill>
                  <a:schemeClr val="tx1"/>
                </a:solidFill>
                <a:latin typeface="+mn-lt"/>
                <a:ea typeface="+mn-ea"/>
                <a:cs typeface="+mn-cs"/>
              </a:rPr>
              <a:t>*Pay attention to spelling and punctuation. </a:t>
            </a:r>
          </a:p>
          <a:p>
            <a:r>
              <a:rPr lang="en-AU" sz="1200" b="0" i="0" u="none" strike="noStrike" kern="1200" baseline="0" dirty="0" smtClean="0">
                <a:solidFill>
                  <a:schemeClr val="tx1"/>
                </a:solidFill>
                <a:latin typeface="+mn-lt"/>
                <a:ea typeface="+mn-ea"/>
                <a:cs typeface="+mn-cs"/>
              </a:rPr>
              <a:t>*Use WOW words and interesting connectors. </a:t>
            </a:r>
          </a:p>
          <a:p>
            <a:r>
              <a:rPr lang="en-AU" sz="1200" b="0" i="0" u="none" strike="noStrike" kern="1200" baseline="0" dirty="0" smtClean="0">
                <a:solidFill>
                  <a:schemeClr val="tx1"/>
                </a:solidFill>
                <a:latin typeface="+mn-lt"/>
                <a:ea typeface="+mn-ea"/>
                <a:cs typeface="+mn-cs"/>
              </a:rPr>
              <a:t>* Check and edit their work so that it is clear to the reader </a:t>
            </a:r>
          </a:p>
          <a:p>
            <a:endParaRPr lang="en-AU" dirty="0"/>
          </a:p>
        </p:txBody>
      </p:sp>
      <p:sp>
        <p:nvSpPr>
          <p:cNvPr id="4" name="Slide Number Placeholder 3"/>
          <p:cNvSpPr>
            <a:spLocks noGrp="1"/>
          </p:cNvSpPr>
          <p:nvPr>
            <p:ph type="sldNum" sz="quarter" idx="10"/>
          </p:nvPr>
        </p:nvSpPr>
        <p:spPr/>
        <p:txBody>
          <a:bodyPr/>
          <a:lstStyle/>
          <a:p>
            <a:fld id="{931DD530-7709-4431-AA44-C54B37FD5FC1}" type="slidenum">
              <a:rPr lang="en-AU" smtClean="0"/>
              <a:t>8</a:t>
            </a:fld>
            <a:endParaRPr lang="en-AU"/>
          </a:p>
        </p:txBody>
      </p:sp>
    </p:spTree>
    <p:extLst>
      <p:ext uri="{BB962C8B-B14F-4D97-AF65-F5344CB8AC3E}">
        <p14:creationId xmlns:p14="http://schemas.microsoft.com/office/powerpoint/2010/main" val="188085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an Acrostic poem the first letter of each line forms a word. Write an Acrostic poem that tells about your feelings as you watch the Europeans approach and reflects the mood and story of </a:t>
            </a:r>
            <a:r>
              <a:rPr lang="en-AU" dirty="0" err="1" smtClean="0"/>
              <a:t>Syron’s</a:t>
            </a:r>
            <a:r>
              <a:rPr lang="en-AU" dirty="0" smtClean="0"/>
              <a:t> painting. </a:t>
            </a:r>
          </a:p>
          <a:p>
            <a:r>
              <a:rPr lang="en-AU" dirty="0" smtClean="0"/>
              <a:t>Remember you are writing from the perspective of an Aboriginal person watching the Europeans approach your land. </a:t>
            </a:r>
          </a:p>
          <a:p>
            <a:r>
              <a:rPr lang="en-AU" dirty="0" smtClean="0"/>
              <a:t>Use an interactive </a:t>
            </a:r>
            <a:r>
              <a:rPr lang="en-AU" dirty="0" smtClean="0">
                <a:hlinkClick r:id="rId3"/>
              </a:rPr>
              <a:t>Acrostic poem tool</a:t>
            </a:r>
            <a:r>
              <a:rPr lang="en-AU" dirty="0" smtClean="0"/>
              <a:t> or follow these steps to write an Acrostic poem: </a:t>
            </a:r>
          </a:p>
          <a:p>
            <a:r>
              <a:rPr lang="en-AU" dirty="0" smtClean="0"/>
              <a:t>Select one of the emotions you have identified.</a:t>
            </a:r>
          </a:p>
          <a:p>
            <a:r>
              <a:rPr lang="en-AU" dirty="0" smtClean="0"/>
              <a:t>Using a computer program or a pen and paper write the word down the side of a page</a:t>
            </a:r>
          </a:p>
          <a:p>
            <a:r>
              <a:rPr lang="en-AU" dirty="0" smtClean="0"/>
              <a:t>Use each letter as the start of a word or short phrase that tells more about how you would feel if you were one of the Aboriginal people in </a:t>
            </a:r>
            <a:r>
              <a:rPr lang="en-AU" dirty="0" err="1" smtClean="0"/>
              <a:t>Syron’s</a:t>
            </a:r>
            <a:r>
              <a:rPr lang="en-AU" dirty="0" smtClean="0"/>
              <a:t> painting. Your words might also capture ideas from </a:t>
            </a:r>
            <a:r>
              <a:rPr lang="en-AU" dirty="0" err="1" smtClean="0"/>
              <a:t>Syron’s</a:t>
            </a:r>
            <a:r>
              <a:rPr lang="en-AU" dirty="0" smtClean="0"/>
              <a:t> painting. </a:t>
            </a:r>
          </a:p>
          <a:p>
            <a:r>
              <a:rPr lang="en-AU" dirty="0" smtClean="0"/>
              <a:t>Colour the word you started with.</a:t>
            </a:r>
          </a:p>
          <a:p>
            <a:r>
              <a:rPr lang="en-AU" dirty="0" smtClean="0"/>
              <a:t>Here is an example of an Acrostic poem written in response to </a:t>
            </a:r>
            <a:r>
              <a:rPr lang="en-AU" dirty="0" err="1" smtClean="0"/>
              <a:t>Syron’s</a:t>
            </a:r>
            <a:r>
              <a:rPr lang="en-AU" dirty="0" smtClean="0"/>
              <a:t> painting. It began with the emotion of fear: </a:t>
            </a:r>
          </a:p>
          <a:p>
            <a:r>
              <a:rPr lang="en-AU" b="1" dirty="0" smtClean="0"/>
              <a:t>F</a:t>
            </a:r>
            <a:r>
              <a:rPr lang="en-AU" dirty="0" smtClean="0"/>
              <a:t>rightened as I watch the red </a:t>
            </a:r>
          </a:p>
          <a:p>
            <a:r>
              <a:rPr lang="en-AU" b="1" dirty="0" smtClean="0"/>
              <a:t>E</a:t>
            </a:r>
            <a:r>
              <a:rPr lang="en-AU" dirty="0" smtClean="0"/>
              <a:t>uropeans moving through the blueness to my land. </a:t>
            </a:r>
          </a:p>
          <a:p>
            <a:r>
              <a:rPr lang="en-AU" b="1" dirty="0" smtClean="0"/>
              <a:t>A</a:t>
            </a:r>
            <a:r>
              <a:rPr lang="en-AU" dirty="0" smtClean="0"/>
              <a:t>nger at my loss </a:t>
            </a:r>
          </a:p>
          <a:p>
            <a:r>
              <a:rPr lang="en-AU" b="1" dirty="0" smtClean="0"/>
              <a:t>R</a:t>
            </a:r>
            <a:r>
              <a:rPr lang="en-AU" dirty="0" smtClean="0"/>
              <a:t>emembering the past. </a:t>
            </a:r>
          </a:p>
          <a:p>
            <a:endParaRPr lang="en-AU" dirty="0" smtClean="0"/>
          </a:p>
          <a:p>
            <a:r>
              <a:rPr lang="en-AU" dirty="0" smtClean="0"/>
              <a:t>Source: </a:t>
            </a:r>
            <a:r>
              <a:rPr lang="en-AU" dirty="0" smtClean="0">
                <a:hlinkClick r:id="rId4"/>
              </a:rPr>
              <a:t>http://lrrpublic.cli.det.nsw.edu.au/lrrSecure/Sites/Web/13651/13657/convict_first_Aust_nw3.htm</a:t>
            </a:r>
            <a:endParaRPr lang="en-AU" dirty="0" smtClean="0"/>
          </a:p>
          <a:p>
            <a:endParaRPr lang="en-AU" dirty="0" smtClean="0"/>
          </a:p>
          <a:p>
            <a:endParaRPr lang="en-AU" dirty="0" smtClean="0"/>
          </a:p>
          <a:p>
            <a:r>
              <a:rPr lang="en-AU" dirty="0" smtClean="0"/>
              <a:t>Additional teaching notes can be sourced from: </a:t>
            </a:r>
            <a:r>
              <a:rPr lang="en-AU" dirty="0" smtClean="0">
                <a:hlinkClick r:id="rId5"/>
              </a:rPr>
              <a:t>http://lrrpublic.cli.det.nsw.edu.au/lrrSecure/Sites/Web/13651/13657/index.htm</a:t>
            </a:r>
            <a:endParaRPr lang="en-AU" dirty="0" smtClean="0"/>
          </a:p>
        </p:txBody>
      </p:sp>
      <p:sp>
        <p:nvSpPr>
          <p:cNvPr id="4" name="Slide Number Placeholder 3"/>
          <p:cNvSpPr>
            <a:spLocks noGrp="1"/>
          </p:cNvSpPr>
          <p:nvPr>
            <p:ph type="sldNum" sz="quarter" idx="10"/>
          </p:nvPr>
        </p:nvSpPr>
        <p:spPr/>
        <p:txBody>
          <a:bodyPr/>
          <a:lstStyle/>
          <a:p>
            <a:fld id="{931DD530-7709-4431-AA44-C54B37FD5FC1}" type="slidenum">
              <a:rPr lang="en-AU" smtClean="0"/>
              <a:t>9</a:t>
            </a:fld>
            <a:endParaRPr lang="en-AU"/>
          </a:p>
        </p:txBody>
      </p:sp>
    </p:spTree>
    <p:extLst>
      <p:ext uri="{BB962C8B-B14F-4D97-AF65-F5344CB8AC3E}">
        <p14:creationId xmlns:p14="http://schemas.microsoft.com/office/powerpoint/2010/main" val="371182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22609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062A0-FD2F-4E22-9132-DD4D02CB0A86}" type="datetimeFigureOut">
              <a:rPr lang="en-AU" smtClean="0"/>
              <a:t>31/05/2015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430879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90806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121079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183479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28938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847219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955218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69624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366730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4062A0-FD2F-4E22-9132-DD4D02CB0A86}" type="datetimeFigureOut">
              <a:rPr lang="en-AU" smtClean="0"/>
              <a:t>31/05/2015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58648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4062A0-FD2F-4E22-9132-DD4D02CB0A86}" type="datetimeFigureOut">
              <a:rPr lang="en-AU" smtClean="0"/>
              <a:t>31/05/2015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36917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4062A0-FD2F-4E22-9132-DD4D02CB0A86}" type="datetimeFigureOut">
              <a:rPr lang="en-AU" smtClean="0"/>
              <a:t>31/05/2015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32003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4062A0-FD2F-4E22-9132-DD4D02CB0A86}" type="datetimeFigureOut">
              <a:rPr lang="en-AU" smtClean="0"/>
              <a:t>31/05/2015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1203341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062A0-FD2F-4E22-9132-DD4D02CB0A86}" type="datetimeFigureOut">
              <a:rPr lang="en-AU" smtClean="0"/>
              <a:t>31/05/2015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85836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062A0-FD2F-4E22-9132-DD4D02CB0A86}" type="datetimeFigureOut">
              <a:rPr lang="en-AU" smtClean="0"/>
              <a:t>31/05/2015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247971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B4062A0-FD2F-4E22-9132-DD4D02CB0A86}" type="datetimeFigureOut">
              <a:rPr lang="en-AU" smtClean="0"/>
              <a:t>31/05/2015</a:t>
            </a:fld>
            <a:endParaRPr lang="en-AU"/>
          </a:p>
        </p:txBody>
      </p:sp>
      <p:sp>
        <p:nvSpPr>
          <p:cNvPr id="6" name="Footer Placeholder 5"/>
          <p:cNvSpPr>
            <a:spLocks noGrp="1"/>
          </p:cNvSpPr>
          <p:nvPr>
            <p:ph type="ftr" sz="quarter" idx="11"/>
          </p:nvPr>
        </p:nvSpPr>
        <p:spPr>
          <a:xfrm>
            <a:off x="1141412" y="5883275"/>
            <a:ext cx="5105400" cy="365125"/>
          </a:xfrm>
        </p:spPr>
        <p:txBody>
          <a:bodyPr/>
          <a:lstStyle/>
          <a:p>
            <a:endParaRPr lang="en-AU"/>
          </a:p>
        </p:txBody>
      </p:sp>
      <p:sp>
        <p:nvSpPr>
          <p:cNvPr id="7" name="Slide Number Placeholder 6"/>
          <p:cNvSpPr>
            <a:spLocks noGrp="1"/>
          </p:cNvSpPr>
          <p:nvPr>
            <p:ph type="sldNum" sz="quarter" idx="12"/>
          </p:nvPr>
        </p:nvSpPr>
        <p:spPr>
          <a:xfrm>
            <a:off x="10742612" y="5883275"/>
            <a:ext cx="322567" cy="365125"/>
          </a:xfrm>
        </p:spPr>
        <p:txBody>
          <a:bodyPr/>
          <a:lstStyle/>
          <a:p>
            <a:fld id="{F484D676-CFBB-4943-BD40-9F5573EA540D}" type="slidenum">
              <a:rPr lang="en-AU" smtClean="0"/>
              <a:t>‹#›</a:t>
            </a:fld>
            <a:endParaRPr lang="en-AU"/>
          </a:p>
        </p:txBody>
      </p:sp>
    </p:spTree>
    <p:extLst>
      <p:ext uri="{BB962C8B-B14F-4D97-AF65-F5344CB8AC3E}">
        <p14:creationId xmlns:p14="http://schemas.microsoft.com/office/powerpoint/2010/main" val="54057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B4062A0-FD2F-4E22-9132-DD4D02CB0A86}" type="datetimeFigureOut">
              <a:rPr lang="en-AU" smtClean="0"/>
              <a:t>31/05/2015</a:t>
            </a:fld>
            <a:endParaRPr lang="en-AU"/>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AU"/>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F484D676-CFBB-4943-BD40-9F5573EA540D}" type="slidenum">
              <a:rPr lang="en-AU" smtClean="0"/>
              <a:t>‹#›</a:t>
            </a:fld>
            <a:endParaRPr lang="en-AU"/>
          </a:p>
        </p:txBody>
      </p:sp>
    </p:spTree>
    <p:extLst>
      <p:ext uri="{BB962C8B-B14F-4D97-AF65-F5344CB8AC3E}">
        <p14:creationId xmlns:p14="http://schemas.microsoft.com/office/powerpoint/2010/main" val="20844152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writingprompts.tumblr.com/post/34715116214/10-more-nanowrimo-idea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images.slidesharecdn.com/pictures-for-writing-prompts-1234926266478498-2/95/slide-2-728.jpg?123492639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ritingprompts.tumblr.com/post/34715116214/10-more-nanowrimo-idea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writeabout.com/ideas/dinner-is-served-how-do-you-reac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buzzfeed.com/burnred/a-very-sad-owl-281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birdsanimals17.blogspot.com/2015/03/philippine-tarsier.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vimeo.com/6744586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1000bookmarks.tumblr.com/post/25016180334"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n-a-t-u-r-a-l-e-z-a.tumblr.com/post/80027010354/llbwwb-via-500px-untitled-by-yusri"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izismile.com/2011/06/13/pictures_taken_at_the_right_time_95_pics-27.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imgdex.com/5d2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www.pieway.com/humor/20-coolest-and-funny-roller-coaster-faces/attachment/pic-1-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www.najboljamamanasvetu.com/2012/08/disciplina-kako-uvesti-pravila-u-detetovo-ponasanj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www.dancewithizzy.com/home/tag/cute-do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www.eduplace.com/kids/hme/k_5/brightideas/1-2/story1-2.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fairy-wren.tumblr.com/post/17033184701/great-egret-chicks-photo-by-jeff-clo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blog.writeathome.com/index.php/2012/09/the-best-unusual-pe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writingprompts.tumblr.com/post/34715116214/10-more-nanowrimo-idea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blog.writeathome.com/index.php/2012/09/the-best-unusual-p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4537" y="2736931"/>
            <a:ext cx="7018637" cy="1200329"/>
          </a:xfrm>
          <a:prstGeom prst="rect">
            <a:avLst/>
          </a:prstGeom>
        </p:spPr>
        <p:txBody>
          <a:bodyPr wrap="square">
            <a:spAutoFit/>
          </a:bodyPr>
          <a:lstStyle/>
          <a:p>
            <a:r>
              <a:rPr lang="en-AU" sz="7200" dirty="0" smtClean="0">
                <a:solidFill>
                  <a:srgbClr val="00B0F0"/>
                </a:solidFill>
              </a:rPr>
              <a:t>Writing Prompts</a:t>
            </a:r>
          </a:p>
        </p:txBody>
      </p:sp>
      <p:sp>
        <p:nvSpPr>
          <p:cNvPr id="7" name="TextBox 6"/>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3446" y="4371487"/>
            <a:ext cx="2045191" cy="1991593"/>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328" y="782492"/>
            <a:ext cx="2520328" cy="1845943"/>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5428" y="4384078"/>
            <a:ext cx="1936156" cy="1966409"/>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2991" y="784800"/>
            <a:ext cx="2358393" cy="1791826"/>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1374" y="1102375"/>
            <a:ext cx="2006314" cy="3269112"/>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880" y="4241588"/>
            <a:ext cx="2583149" cy="2108899"/>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0307" y="1224988"/>
            <a:ext cx="1896031" cy="1873812"/>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018281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512226" cy="246221"/>
          </a:xfrm>
          <a:prstGeom prst="rect">
            <a:avLst/>
          </a:prstGeom>
        </p:spPr>
        <p:txBody>
          <a:bodyPr wrap="none">
            <a:spAutoFit/>
          </a:bodyPr>
          <a:lstStyle/>
          <a:p>
            <a:pPr fontAlgn="base"/>
            <a:r>
              <a:rPr lang="en-AU" sz="1000" b="1" dirty="0"/>
              <a:t>Found </a:t>
            </a:r>
            <a:r>
              <a:rPr lang="en-AU" sz="1000" b="1" dirty="0" smtClean="0"/>
              <a:t>on </a:t>
            </a:r>
            <a:r>
              <a:rPr lang="en-AU" sz="1000" b="1" dirty="0" smtClean="0">
                <a:hlinkClick r:id="rId3"/>
              </a:rPr>
              <a:t> </a:t>
            </a:r>
            <a:r>
              <a:rPr lang="en-AU" sz="1000" b="1" dirty="0" smtClean="0">
                <a:hlinkClick r:id="rId4"/>
              </a:rPr>
              <a:t>images.slidesharecdn.com</a:t>
            </a:r>
            <a:endParaRPr lang="en-AU" sz="1000" dirty="0"/>
          </a:p>
        </p:txBody>
      </p:sp>
      <p:sp>
        <p:nvSpPr>
          <p:cNvPr id="2" name="Rectangle 1"/>
          <p:cNvSpPr/>
          <p:nvPr/>
        </p:nvSpPr>
        <p:spPr>
          <a:xfrm>
            <a:off x="8264446" y="4351858"/>
            <a:ext cx="3744604" cy="1815882"/>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61" y="586222"/>
            <a:ext cx="7250895"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8407921" y="426135"/>
            <a:ext cx="3457654" cy="3416320"/>
          </a:xfrm>
          <a:prstGeom prst="rect">
            <a:avLst/>
          </a:prstGeom>
        </p:spPr>
        <p:txBody>
          <a:bodyPr wrap="square">
            <a:spAutoFit/>
          </a:bodyPr>
          <a:lstStyle/>
          <a:p>
            <a:r>
              <a:rPr lang="en-AU" sz="2400" dirty="0" smtClean="0">
                <a:solidFill>
                  <a:schemeClr val="accent3">
                    <a:lumMod val="20000"/>
                    <a:lumOff val="80000"/>
                  </a:schemeClr>
                </a:solidFill>
              </a:rPr>
              <a:t>Work with a Partner.</a:t>
            </a:r>
          </a:p>
          <a:p>
            <a:endParaRPr lang="en-AU" sz="2400" dirty="0">
              <a:solidFill>
                <a:schemeClr val="accent3">
                  <a:lumMod val="20000"/>
                  <a:lumOff val="80000"/>
                </a:schemeClr>
              </a:solidFill>
            </a:endParaRPr>
          </a:p>
          <a:p>
            <a:r>
              <a:rPr lang="en-AU" sz="2400" dirty="0" smtClean="0">
                <a:solidFill>
                  <a:schemeClr val="accent3">
                    <a:lumMod val="20000"/>
                    <a:lumOff val="80000"/>
                  </a:schemeClr>
                </a:solidFill>
              </a:rPr>
              <a:t>Tell </a:t>
            </a:r>
            <a:r>
              <a:rPr lang="en-AU" sz="2400" dirty="0">
                <a:solidFill>
                  <a:schemeClr val="accent3">
                    <a:lumMod val="20000"/>
                    <a:lumOff val="80000"/>
                  </a:schemeClr>
                </a:solidFill>
              </a:rPr>
              <a:t>this </a:t>
            </a:r>
            <a:r>
              <a:rPr lang="en-AU" sz="2400" dirty="0" smtClean="0">
                <a:solidFill>
                  <a:schemeClr val="accent3">
                    <a:lumMod val="20000"/>
                    <a:lumOff val="80000"/>
                  </a:schemeClr>
                </a:solidFill>
              </a:rPr>
              <a:t>story, where one of you writes </a:t>
            </a:r>
            <a:r>
              <a:rPr lang="en-AU" sz="2400" dirty="0">
                <a:solidFill>
                  <a:schemeClr val="accent3">
                    <a:lumMod val="20000"/>
                    <a:lumOff val="80000"/>
                  </a:schemeClr>
                </a:solidFill>
              </a:rPr>
              <a:t>from the perspective of the cat </a:t>
            </a:r>
            <a:r>
              <a:rPr lang="en-AU" sz="2400" dirty="0" smtClean="0">
                <a:solidFill>
                  <a:schemeClr val="accent3">
                    <a:lumMod val="20000"/>
                    <a:lumOff val="80000"/>
                  </a:schemeClr>
                </a:solidFill>
              </a:rPr>
              <a:t>and the other from the perspective of </a:t>
            </a:r>
            <a:r>
              <a:rPr lang="en-AU" sz="2400" dirty="0">
                <a:solidFill>
                  <a:schemeClr val="accent3">
                    <a:lumMod val="20000"/>
                    <a:lumOff val="80000"/>
                  </a:schemeClr>
                </a:solidFill>
              </a:rPr>
              <a:t>the fish</a:t>
            </a:r>
            <a:r>
              <a:rPr lang="en-AU" sz="2400" dirty="0" smtClean="0">
                <a:solidFill>
                  <a:schemeClr val="accent3">
                    <a:lumMod val="20000"/>
                    <a:lumOff val="80000"/>
                  </a:schemeClr>
                </a:solidFill>
              </a:rPr>
              <a:t>. Design this into a comic strip.</a:t>
            </a:r>
            <a:endParaRPr lang="en-AU" sz="2400" dirty="0">
              <a:solidFill>
                <a:schemeClr val="accent3">
                  <a:lumMod val="20000"/>
                  <a:lumOff val="80000"/>
                </a:schemeClr>
              </a:solidFill>
            </a:endParaRPr>
          </a:p>
        </p:txBody>
      </p:sp>
    </p:spTree>
    <p:extLst>
      <p:ext uri="{BB962C8B-B14F-4D97-AF65-F5344CB8AC3E}">
        <p14:creationId xmlns:p14="http://schemas.microsoft.com/office/powerpoint/2010/main" val="2736483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872629" cy="246221"/>
          </a:xfrm>
          <a:prstGeom prst="rect">
            <a:avLst/>
          </a:prstGeom>
        </p:spPr>
        <p:txBody>
          <a:bodyPr wrap="none">
            <a:spAutoFit/>
          </a:bodyPr>
          <a:lstStyle/>
          <a:p>
            <a:pPr fontAlgn="base"/>
            <a:r>
              <a:rPr lang="en-AU" sz="1000" b="1" dirty="0"/>
              <a:t>Found </a:t>
            </a:r>
            <a:r>
              <a:rPr lang="en-AU" sz="1000" b="1" dirty="0" smtClean="0"/>
              <a:t>on </a:t>
            </a:r>
            <a:r>
              <a:rPr lang="en-AU" sz="1000" b="1" dirty="0" smtClean="0">
                <a:hlinkClick r:id="rId3"/>
              </a:rPr>
              <a:t> </a:t>
            </a:r>
            <a:r>
              <a:rPr lang="en-AU" sz="1000" b="1" dirty="0" smtClean="0">
                <a:hlinkClick r:id="rId4"/>
              </a:rPr>
              <a:t>writeabout.com</a:t>
            </a:r>
            <a:endParaRPr lang="en-AU" sz="1000" dirty="0"/>
          </a:p>
        </p:txBody>
      </p:sp>
      <p:sp>
        <p:nvSpPr>
          <p:cNvPr id="2" name="Rectangle 1"/>
          <p:cNvSpPr/>
          <p:nvPr/>
        </p:nvSpPr>
        <p:spPr>
          <a:xfrm>
            <a:off x="8264446" y="4351858"/>
            <a:ext cx="3744604" cy="1815882"/>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61" y="972885"/>
            <a:ext cx="7250895" cy="4682396"/>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8407921" y="426135"/>
            <a:ext cx="3457654" cy="2800767"/>
          </a:xfrm>
          <a:prstGeom prst="rect">
            <a:avLst/>
          </a:prstGeom>
        </p:spPr>
        <p:txBody>
          <a:bodyPr wrap="square">
            <a:spAutoFit/>
          </a:bodyPr>
          <a:lstStyle/>
          <a:p>
            <a:r>
              <a:rPr lang="en-AU" sz="3200" dirty="0">
                <a:solidFill>
                  <a:schemeClr val="accent6">
                    <a:lumMod val="40000"/>
                    <a:lumOff val="60000"/>
                  </a:schemeClr>
                </a:solidFill>
              </a:rPr>
              <a:t>Dinner is served! </a:t>
            </a:r>
            <a:endParaRPr lang="en-AU" sz="3200" dirty="0" smtClean="0">
              <a:solidFill>
                <a:schemeClr val="accent6">
                  <a:lumMod val="40000"/>
                  <a:lumOff val="60000"/>
                </a:schemeClr>
              </a:solidFill>
            </a:endParaRPr>
          </a:p>
          <a:p>
            <a:endParaRPr lang="en-AU" sz="2400" dirty="0" smtClean="0"/>
          </a:p>
          <a:p>
            <a:endParaRPr lang="en-AU" sz="2400" dirty="0"/>
          </a:p>
          <a:p>
            <a:r>
              <a:rPr lang="en-AU" sz="2400" dirty="0" smtClean="0"/>
              <a:t>How </a:t>
            </a:r>
            <a:r>
              <a:rPr lang="en-AU" sz="2400" dirty="0"/>
              <a:t>do </a:t>
            </a:r>
            <a:r>
              <a:rPr lang="en-AU" sz="2400" dirty="0" smtClean="0"/>
              <a:t>you react? Where might you be to have this as your dinner?</a:t>
            </a:r>
            <a:endParaRPr lang="en-AU" sz="2400" dirty="0">
              <a:solidFill>
                <a:schemeClr val="accent3">
                  <a:lumMod val="20000"/>
                  <a:lumOff val="80000"/>
                </a:schemeClr>
              </a:solidFill>
            </a:endParaRPr>
          </a:p>
        </p:txBody>
      </p:sp>
    </p:spTree>
    <p:extLst>
      <p:ext uri="{BB962C8B-B14F-4D97-AF65-F5344CB8AC3E}">
        <p14:creationId xmlns:p14="http://schemas.microsoft.com/office/powerpoint/2010/main" val="640280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004075" cy="246221"/>
          </a:xfrm>
          <a:prstGeom prst="rect">
            <a:avLst/>
          </a:prstGeom>
        </p:spPr>
        <p:txBody>
          <a:bodyPr wrap="none">
            <a:spAutoFit/>
          </a:bodyPr>
          <a:lstStyle/>
          <a:p>
            <a:pPr fontAlgn="base"/>
            <a:r>
              <a:rPr lang="en-AU" sz="1000" b="1" dirty="0"/>
              <a:t>Found </a:t>
            </a:r>
            <a:r>
              <a:rPr lang="en-AU" sz="1000" b="1" dirty="0" smtClean="0"/>
              <a:t>on  </a:t>
            </a:r>
            <a:r>
              <a:rPr lang="en-AU" sz="1000" b="1" dirty="0" smtClean="0">
                <a:hlinkClick r:id="rId3"/>
              </a:rPr>
              <a:t> </a:t>
            </a:r>
            <a:r>
              <a:rPr lang="en-AU" sz="1000" b="1" dirty="0" err="1">
                <a:hlinkClick r:id="rId3"/>
              </a:rPr>
              <a:t>on</a:t>
            </a:r>
            <a:r>
              <a:rPr lang="en-AU" sz="1000" b="1" dirty="0">
                <a:hlinkClick r:id="rId3"/>
              </a:rPr>
              <a:t> buzzfeed.com</a:t>
            </a:r>
            <a:endParaRPr lang="en-AU" sz="1000" dirty="0"/>
          </a:p>
        </p:txBody>
      </p:sp>
      <p:sp>
        <p:nvSpPr>
          <p:cNvPr id="2" name="Rectangle 1"/>
          <p:cNvSpPr/>
          <p:nvPr/>
        </p:nvSpPr>
        <p:spPr>
          <a:xfrm>
            <a:off x="5372621" y="4910658"/>
            <a:ext cx="6636429"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61" y="573522"/>
            <a:ext cx="4269695"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6287020" y="573522"/>
            <a:ext cx="5358879" cy="830997"/>
          </a:xfrm>
          <a:prstGeom prst="rect">
            <a:avLst/>
          </a:prstGeom>
        </p:spPr>
        <p:txBody>
          <a:bodyPr wrap="square">
            <a:spAutoFit/>
          </a:bodyPr>
          <a:lstStyle/>
          <a:p>
            <a:r>
              <a:rPr lang="en-AU" sz="4800" dirty="0" smtClean="0">
                <a:solidFill>
                  <a:schemeClr val="accent5">
                    <a:lumMod val="20000"/>
                    <a:lumOff val="80000"/>
                  </a:schemeClr>
                </a:solidFill>
              </a:rPr>
              <a:t>Why So Sad?</a:t>
            </a:r>
          </a:p>
        </p:txBody>
      </p:sp>
      <p:sp>
        <p:nvSpPr>
          <p:cNvPr id="5" name="Rectangle 4"/>
          <p:cNvSpPr/>
          <p:nvPr/>
        </p:nvSpPr>
        <p:spPr>
          <a:xfrm>
            <a:off x="5372621" y="2268025"/>
            <a:ext cx="6096000" cy="1200329"/>
          </a:xfrm>
          <a:prstGeom prst="rect">
            <a:avLst/>
          </a:prstGeom>
        </p:spPr>
        <p:txBody>
          <a:bodyPr>
            <a:spAutoFit/>
          </a:bodyPr>
          <a:lstStyle/>
          <a:p>
            <a:r>
              <a:rPr lang="en-AU" sz="2400" dirty="0" smtClean="0">
                <a:solidFill>
                  <a:schemeClr val="accent4">
                    <a:lumMod val="40000"/>
                    <a:lumOff val="60000"/>
                  </a:schemeClr>
                </a:solidFill>
              </a:rPr>
              <a:t>Think about the last time you were sad. What happened? How did you become happy again?</a:t>
            </a:r>
            <a:endParaRPr lang="en-AU" sz="2400" dirty="0">
              <a:solidFill>
                <a:schemeClr val="accent4">
                  <a:lumMod val="40000"/>
                  <a:lumOff val="60000"/>
                </a:schemeClr>
              </a:solidFill>
            </a:endParaRPr>
          </a:p>
        </p:txBody>
      </p:sp>
    </p:spTree>
    <p:extLst>
      <p:ext uri="{BB962C8B-B14F-4D97-AF65-F5344CB8AC3E}">
        <p14:creationId xmlns:p14="http://schemas.microsoft.com/office/powerpoint/2010/main" val="937161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6947421" y="4910658"/>
            <a:ext cx="5061629"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43" y="377204"/>
            <a:ext cx="6068814" cy="6163639"/>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7087120" y="611622"/>
            <a:ext cx="5358879" cy="830997"/>
          </a:xfrm>
          <a:prstGeom prst="rect">
            <a:avLst/>
          </a:prstGeom>
        </p:spPr>
        <p:txBody>
          <a:bodyPr wrap="square">
            <a:spAutoFit/>
          </a:bodyPr>
          <a:lstStyle/>
          <a:p>
            <a:r>
              <a:rPr lang="en-AU" sz="4800" dirty="0" smtClean="0">
                <a:solidFill>
                  <a:schemeClr val="accent5">
                    <a:lumMod val="20000"/>
                    <a:lumOff val="80000"/>
                  </a:schemeClr>
                </a:solidFill>
              </a:rPr>
              <a:t>Make a Wish</a:t>
            </a:r>
          </a:p>
        </p:txBody>
      </p:sp>
      <p:sp>
        <p:nvSpPr>
          <p:cNvPr id="5" name="Rectangle 4"/>
          <p:cNvSpPr/>
          <p:nvPr/>
        </p:nvSpPr>
        <p:spPr>
          <a:xfrm>
            <a:off x="6947421" y="2258694"/>
            <a:ext cx="4800079" cy="830997"/>
          </a:xfrm>
          <a:prstGeom prst="rect">
            <a:avLst/>
          </a:prstGeom>
        </p:spPr>
        <p:txBody>
          <a:bodyPr wrap="square">
            <a:spAutoFit/>
          </a:bodyPr>
          <a:lstStyle/>
          <a:p>
            <a:r>
              <a:rPr lang="en-AU" sz="2400" dirty="0" smtClean="0">
                <a:solidFill>
                  <a:schemeClr val="accent4">
                    <a:lumMod val="40000"/>
                    <a:lumOff val="60000"/>
                  </a:schemeClr>
                </a:solidFill>
              </a:rPr>
              <a:t>What </a:t>
            </a:r>
            <a:r>
              <a:rPr lang="en-AU" sz="2400" dirty="0">
                <a:solidFill>
                  <a:schemeClr val="accent4">
                    <a:lumMod val="40000"/>
                    <a:lumOff val="60000"/>
                  </a:schemeClr>
                </a:solidFill>
              </a:rPr>
              <a:t>would </a:t>
            </a:r>
            <a:r>
              <a:rPr lang="en-AU" sz="2400" dirty="0" smtClean="0">
                <a:solidFill>
                  <a:schemeClr val="accent4">
                    <a:lumMod val="40000"/>
                    <a:lumOff val="60000"/>
                  </a:schemeClr>
                </a:solidFill>
              </a:rPr>
              <a:t>you </a:t>
            </a:r>
            <a:r>
              <a:rPr lang="en-AU" sz="2400" dirty="0">
                <a:solidFill>
                  <a:schemeClr val="accent4">
                    <a:lumMod val="40000"/>
                    <a:lumOff val="60000"/>
                  </a:schemeClr>
                </a:solidFill>
              </a:rPr>
              <a:t>make a wish for?</a:t>
            </a:r>
          </a:p>
        </p:txBody>
      </p:sp>
    </p:spTree>
    <p:extLst>
      <p:ext uri="{BB962C8B-B14F-4D97-AF65-F5344CB8AC3E}">
        <p14:creationId xmlns:p14="http://schemas.microsoft.com/office/powerpoint/2010/main" val="4029207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8153399" y="4910658"/>
            <a:ext cx="3855651" cy="1815882"/>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61" y="573521"/>
            <a:ext cx="7309256" cy="5967321"/>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7963421" y="643185"/>
            <a:ext cx="5358879" cy="1323439"/>
          </a:xfrm>
          <a:prstGeom prst="rect">
            <a:avLst/>
          </a:prstGeom>
        </p:spPr>
        <p:txBody>
          <a:bodyPr wrap="square">
            <a:spAutoFit/>
          </a:bodyPr>
          <a:lstStyle/>
          <a:p>
            <a:r>
              <a:rPr lang="en-AU" sz="4000" dirty="0" smtClean="0">
                <a:solidFill>
                  <a:schemeClr val="accent5">
                    <a:lumMod val="20000"/>
                    <a:lumOff val="80000"/>
                  </a:schemeClr>
                </a:solidFill>
              </a:rPr>
              <a:t>What is better?</a:t>
            </a:r>
          </a:p>
          <a:p>
            <a:r>
              <a:rPr lang="en-AU" sz="4000" dirty="0" smtClean="0">
                <a:solidFill>
                  <a:schemeClr val="accent5">
                    <a:lumMod val="20000"/>
                    <a:lumOff val="80000"/>
                  </a:schemeClr>
                </a:solidFill>
              </a:rPr>
              <a:t>A pen or pencil?</a:t>
            </a:r>
          </a:p>
        </p:txBody>
      </p:sp>
      <p:sp>
        <p:nvSpPr>
          <p:cNvPr id="5" name="Rectangle 4"/>
          <p:cNvSpPr/>
          <p:nvPr/>
        </p:nvSpPr>
        <p:spPr>
          <a:xfrm>
            <a:off x="8064499" y="2314741"/>
            <a:ext cx="3696221" cy="1938992"/>
          </a:xfrm>
          <a:prstGeom prst="rect">
            <a:avLst/>
          </a:prstGeom>
        </p:spPr>
        <p:txBody>
          <a:bodyPr wrap="square">
            <a:spAutoFit/>
          </a:bodyPr>
          <a:lstStyle/>
          <a:p>
            <a:r>
              <a:rPr lang="en-AU" sz="2400" dirty="0" smtClean="0">
                <a:solidFill>
                  <a:schemeClr val="accent4">
                    <a:lumMod val="40000"/>
                    <a:lumOff val="60000"/>
                  </a:schemeClr>
                </a:solidFill>
              </a:rPr>
              <a:t>Think about the last time you were sad. What happened? How did you become happy again?</a:t>
            </a:r>
            <a:endParaRPr lang="en-AU" sz="2400" dirty="0">
              <a:solidFill>
                <a:schemeClr val="accent4">
                  <a:lumMod val="40000"/>
                  <a:lumOff val="60000"/>
                </a:schemeClr>
              </a:solidFill>
            </a:endParaRPr>
          </a:p>
        </p:txBody>
      </p:sp>
    </p:spTree>
    <p:extLst>
      <p:ext uri="{BB962C8B-B14F-4D97-AF65-F5344CB8AC3E}">
        <p14:creationId xmlns:p14="http://schemas.microsoft.com/office/powerpoint/2010/main" val="774472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8153399" y="4910658"/>
            <a:ext cx="3855651" cy="1815882"/>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1" y="643185"/>
            <a:ext cx="7309256" cy="5553321"/>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7963421" y="643185"/>
            <a:ext cx="5358879" cy="707886"/>
          </a:xfrm>
          <a:prstGeom prst="rect">
            <a:avLst/>
          </a:prstGeom>
        </p:spPr>
        <p:txBody>
          <a:bodyPr wrap="square">
            <a:spAutoFit/>
          </a:bodyPr>
          <a:lstStyle/>
          <a:p>
            <a:r>
              <a:rPr lang="en-AU" sz="4000" dirty="0" smtClean="0">
                <a:solidFill>
                  <a:schemeClr val="accent5">
                    <a:lumMod val="20000"/>
                    <a:lumOff val="80000"/>
                  </a:schemeClr>
                </a:solidFill>
              </a:rPr>
              <a:t>Storm at Sea</a:t>
            </a:r>
          </a:p>
        </p:txBody>
      </p:sp>
      <p:sp>
        <p:nvSpPr>
          <p:cNvPr id="5" name="Rectangle 4"/>
          <p:cNvSpPr/>
          <p:nvPr/>
        </p:nvSpPr>
        <p:spPr>
          <a:xfrm>
            <a:off x="8064499" y="2314741"/>
            <a:ext cx="3696221" cy="1569660"/>
          </a:xfrm>
          <a:prstGeom prst="rect">
            <a:avLst/>
          </a:prstGeom>
        </p:spPr>
        <p:txBody>
          <a:bodyPr wrap="square">
            <a:spAutoFit/>
          </a:bodyPr>
          <a:lstStyle/>
          <a:p>
            <a:r>
              <a:rPr lang="en-AU" sz="2400" dirty="0"/>
              <a:t>From the perspective of a fish, write a story about a storm taking place </a:t>
            </a:r>
            <a:r>
              <a:rPr lang="en-AU" sz="2400" dirty="0" smtClean="0"/>
              <a:t>out at sea.</a:t>
            </a:r>
            <a:endParaRPr lang="en-AU" sz="2400" dirty="0">
              <a:solidFill>
                <a:schemeClr val="accent4">
                  <a:lumMod val="40000"/>
                  <a:lumOff val="60000"/>
                </a:schemeClr>
              </a:solidFill>
            </a:endParaRPr>
          </a:p>
        </p:txBody>
      </p:sp>
    </p:spTree>
    <p:extLst>
      <p:ext uri="{BB962C8B-B14F-4D97-AF65-F5344CB8AC3E}">
        <p14:creationId xmlns:p14="http://schemas.microsoft.com/office/powerpoint/2010/main" val="145040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619628" cy="246221"/>
          </a:xfrm>
          <a:prstGeom prst="rect">
            <a:avLst/>
          </a:prstGeom>
        </p:spPr>
        <p:txBody>
          <a:bodyPr wrap="none">
            <a:spAutoFit/>
          </a:bodyPr>
          <a:lstStyle/>
          <a:p>
            <a:pPr fontAlgn="base"/>
            <a:r>
              <a:rPr lang="en-AU" sz="1000" b="1" dirty="0"/>
              <a:t>Found </a:t>
            </a:r>
            <a:r>
              <a:rPr lang="en-AU" sz="1000" b="1" dirty="0" smtClean="0"/>
              <a:t>on </a:t>
            </a:r>
            <a:r>
              <a:rPr lang="en-AU" sz="1000" b="1" dirty="0" smtClean="0">
                <a:hlinkClick r:id="rId3"/>
              </a:rPr>
              <a:t>birdsanimals17.blogspot.com</a:t>
            </a:r>
            <a:endParaRPr lang="en-AU" sz="1000" dirty="0"/>
          </a:p>
        </p:txBody>
      </p:sp>
      <p:sp>
        <p:nvSpPr>
          <p:cNvPr id="2" name="Rectangle 1"/>
          <p:cNvSpPr/>
          <p:nvPr/>
        </p:nvSpPr>
        <p:spPr>
          <a:xfrm>
            <a:off x="5372621" y="4910658"/>
            <a:ext cx="6636429"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84" y="573522"/>
            <a:ext cx="4014816"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5" name="Rectangle 4"/>
          <p:cNvSpPr/>
          <p:nvPr/>
        </p:nvSpPr>
        <p:spPr>
          <a:xfrm>
            <a:off x="5642835" y="1137725"/>
            <a:ext cx="6096000" cy="1938992"/>
          </a:xfrm>
          <a:prstGeom prst="rect">
            <a:avLst/>
          </a:prstGeom>
        </p:spPr>
        <p:txBody>
          <a:bodyPr>
            <a:spAutoFit/>
          </a:bodyPr>
          <a:lstStyle/>
          <a:p>
            <a:r>
              <a:rPr lang="en-AU" sz="4000" dirty="0"/>
              <a:t>Convince your parents to let you keep this cute little guy</a:t>
            </a:r>
            <a:r>
              <a:rPr lang="en-AU" sz="4000" dirty="0" smtClean="0"/>
              <a:t>!</a:t>
            </a:r>
            <a:endParaRPr lang="en-AU" sz="4000" dirty="0"/>
          </a:p>
        </p:txBody>
      </p:sp>
    </p:spTree>
    <p:extLst>
      <p:ext uri="{BB962C8B-B14F-4D97-AF65-F5344CB8AC3E}">
        <p14:creationId xmlns:p14="http://schemas.microsoft.com/office/powerpoint/2010/main" val="1499779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5372621" y="4910658"/>
            <a:ext cx="6636429"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3" y="382801"/>
            <a:ext cx="3706947" cy="6040143"/>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5" name="Rectangle 4"/>
          <p:cNvSpPr/>
          <p:nvPr/>
        </p:nvSpPr>
        <p:spPr>
          <a:xfrm>
            <a:off x="5642835" y="1137725"/>
            <a:ext cx="6096000" cy="3170099"/>
          </a:xfrm>
          <a:prstGeom prst="rect">
            <a:avLst/>
          </a:prstGeom>
        </p:spPr>
        <p:txBody>
          <a:bodyPr>
            <a:spAutoFit/>
          </a:bodyPr>
          <a:lstStyle/>
          <a:p>
            <a:r>
              <a:rPr lang="en-AU" sz="4000" dirty="0" smtClean="0"/>
              <a:t>This is the new fashion trend at school.</a:t>
            </a:r>
          </a:p>
          <a:p>
            <a:endParaRPr lang="en-AU" sz="4000" dirty="0"/>
          </a:p>
          <a:p>
            <a:r>
              <a:rPr lang="en-AU" sz="4000" dirty="0"/>
              <a:t>Do you join in, or steer clear? Why</a:t>
            </a:r>
            <a:r>
              <a:rPr lang="en-AU" sz="4000" dirty="0" smtClean="0"/>
              <a:t>?</a:t>
            </a:r>
            <a:endParaRPr lang="en-AU" sz="4000" dirty="0"/>
          </a:p>
        </p:txBody>
      </p:sp>
    </p:spTree>
    <p:extLst>
      <p:ext uri="{BB962C8B-B14F-4D97-AF65-F5344CB8AC3E}">
        <p14:creationId xmlns:p14="http://schemas.microsoft.com/office/powerpoint/2010/main" val="1518529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2" name="Rectangle 1"/>
          <p:cNvSpPr/>
          <p:nvPr/>
        </p:nvSpPr>
        <p:spPr>
          <a:xfrm>
            <a:off x="7073900" y="4809058"/>
            <a:ext cx="5328850"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153" y="466218"/>
            <a:ext cx="4087947" cy="4040041"/>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5" name="Rectangle 4"/>
          <p:cNvSpPr/>
          <p:nvPr/>
        </p:nvSpPr>
        <p:spPr>
          <a:xfrm>
            <a:off x="283434" y="4786517"/>
            <a:ext cx="6904765" cy="1754326"/>
          </a:xfrm>
          <a:prstGeom prst="rect">
            <a:avLst/>
          </a:prstGeom>
        </p:spPr>
        <p:txBody>
          <a:bodyPr wrap="square">
            <a:spAutoFit/>
          </a:bodyPr>
          <a:lstStyle/>
          <a:p>
            <a:r>
              <a:rPr lang="en-AU" sz="3600" dirty="0"/>
              <a:t>What will food of the future be like? What evidence supports your claim/opinion?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842" y="458700"/>
            <a:ext cx="5687557" cy="4165691"/>
          </a:xfrm>
          <a:prstGeom prst="rect">
            <a:avLst/>
          </a:prstGeom>
          <a:ln w="228600" cap="sq" cmpd="thickThin">
            <a:solidFill>
              <a:schemeClr val="accent6">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301635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500732" cy="246221"/>
          </a:xfrm>
          <a:prstGeom prst="rect">
            <a:avLst/>
          </a:prstGeom>
        </p:spPr>
        <p:txBody>
          <a:bodyPr wrap="none">
            <a:spAutoFit/>
          </a:bodyPr>
          <a:lstStyle/>
          <a:p>
            <a:pPr fontAlgn="base"/>
            <a:r>
              <a:rPr lang="en-AU" sz="1000" b="1" dirty="0"/>
              <a:t>Found on </a:t>
            </a:r>
            <a:r>
              <a:rPr lang="en-AU" sz="1000" b="1" dirty="0">
                <a:hlinkClick r:id="rId3"/>
              </a:rPr>
              <a:t>vimeo.com</a:t>
            </a:r>
            <a:endParaRPr lang="en-AU" sz="1000" dirty="0"/>
          </a:p>
        </p:txBody>
      </p:sp>
      <p:sp>
        <p:nvSpPr>
          <p:cNvPr id="2" name="Rectangle 1"/>
          <p:cNvSpPr/>
          <p:nvPr/>
        </p:nvSpPr>
        <p:spPr>
          <a:xfrm>
            <a:off x="5372621" y="4910658"/>
            <a:ext cx="6636429"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44" y="573522"/>
            <a:ext cx="3931929"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5372621" y="1325577"/>
            <a:ext cx="6387579" cy="2308324"/>
          </a:xfrm>
          <a:prstGeom prst="rect">
            <a:avLst/>
          </a:prstGeom>
        </p:spPr>
        <p:txBody>
          <a:bodyPr wrap="square">
            <a:spAutoFit/>
          </a:bodyPr>
          <a:lstStyle/>
          <a:p>
            <a:r>
              <a:rPr lang="en-AU" sz="4800" dirty="0"/>
              <a:t>Surprise! </a:t>
            </a:r>
            <a:endParaRPr lang="en-AU" sz="4800" dirty="0" smtClean="0"/>
          </a:p>
          <a:p>
            <a:r>
              <a:rPr lang="en-AU" sz="4800" dirty="0" smtClean="0"/>
              <a:t>This </a:t>
            </a:r>
            <a:r>
              <a:rPr lang="en-AU" sz="4800" dirty="0"/>
              <a:t>is your new doctor...</a:t>
            </a:r>
            <a:endParaRPr lang="en-AU" sz="4800" dirty="0" smtClean="0">
              <a:solidFill>
                <a:schemeClr val="accent5">
                  <a:lumMod val="20000"/>
                  <a:lumOff val="80000"/>
                </a:schemeClr>
              </a:solidFill>
            </a:endParaRPr>
          </a:p>
        </p:txBody>
      </p:sp>
    </p:spTree>
    <p:extLst>
      <p:ext uri="{BB962C8B-B14F-4D97-AF65-F5344CB8AC3E}">
        <p14:creationId xmlns:p14="http://schemas.microsoft.com/office/powerpoint/2010/main" val="3020377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9931" y="1760684"/>
            <a:ext cx="6525404" cy="2554545"/>
          </a:xfrm>
          <a:prstGeom prst="rect">
            <a:avLst/>
          </a:prstGeom>
        </p:spPr>
        <p:txBody>
          <a:bodyPr wrap="square">
            <a:spAutoFit/>
          </a:bodyPr>
          <a:lstStyle/>
          <a:p>
            <a:r>
              <a:rPr lang="en-AU" sz="3200" dirty="0" smtClean="0">
                <a:solidFill>
                  <a:schemeClr val="accent6">
                    <a:lumMod val="60000"/>
                    <a:lumOff val="40000"/>
                  </a:schemeClr>
                </a:solidFill>
              </a:rPr>
              <a:t>One day you wake up and you find out that you are invisible. What escapades do you get up to now that no one can see you?</a:t>
            </a:r>
          </a:p>
        </p:txBody>
      </p:sp>
      <p:sp>
        <p:nvSpPr>
          <p:cNvPr id="4" name="TextBox 3"/>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5" name="Rectangle 4"/>
          <p:cNvSpPr/>
          <p:nvPr/>
        </p:nvSpPr>
        <p:spPr>
          <a:xfrm>
            <a:off x="439931" y="6533148"/>
            <a:ext cx="2621230" cy="253916"/>
          </a:xfrm>
          <a:prstGeom prst="rect">
            <a:avLst/>
          </a:prstGeom>
        </p:spPr>
        <p:txBody>
          <a:bodyPr wrap="none">
            <a:spAutoFit/>
          </a:bodyPr>
          <a:lstStyle/>
          <a:p>
            <a:r>
              <a:rPr lang="en-AU" sz="1050" b="1" dirty="0">
                <a:latin typeface="Helvetica Neue"/>
              </a:rPr>
              <a:t>Found on </a:t>
            </a:r>
            <a:r>
              <a:rPr lang="en-AU" sz="1050" b="1" dirty="0">
                <a:solidFill>
                  <a:srgbClr val="444444"/>
                </a:solidFill>
                <a:latin typeface="Helvetica Neue"/>
                <a:hlinkClick r:id="rId3"/>
              </a:rPr>
              <a:t>1000bookmarks.tumblr.com</a:t>
            </a:r>
            <a:endParaRPr lang="en-AU" sz="105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101" y="332145"/>
            <a:ext cx="4045504" cy="6006586"/>
          </a:xfrm>
          <a:prstGeom prst="rect">
            <a:avLst/>
          </a:prstGeom>
        </p:spPr>
      </p:pic>
    </p:spTree>
    <p:extLst>
      <p:ext uri="{BB962C8B-B14F-4D97-AF65-F5344CB8AC3E}">
        <p14:creationId xmlns:p14="http://schemas.microsoft.com/office/powerpoint/2010/main" val="2355302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693366" cy="246221"/>
          </a:xfrm>
          <a:prstGeom prst="rect">
            <a:avLst/>
          </a:prstGeom>
        </p:spPr>
        <p:txBody>
          <a:bodyPr wrap="none">
            <a:spAutoFit/>
          </a:bodyPr>
          <a:lstStyle/>
          <a:p>
            <a:pPr fontAlgn="base"/>
            <a:r>
              <a:rPr lang="en-AU" sz="1000" b="1" dirty="0"/>
              <a:t>Found on </a:t>
            </a:r>
            <a:r>
              <a:rPr lang="en-AU" sz="1000" b="1" dirty="0">
                <a:hlinkClick r:id="rId3"/>
              </a:rPr>
              <a:t>n-a-t-u-r-a-l-e-z-a.tumblr.com</a:t>
            </a:r>
            <a:endParaRPr lang="en-AU" sz="1000" dirty="0"/>
          </a:p>
        </p:txBody>
      </p:sp>
      <p:sp>
        <p:nvSpPr>
          <p:cNvPr id="2" name="Rectangle 1"/>
          <p:cNvSpPr/>
          <p:nvPr/>
        </p:nvSpPr>
        <p:spPr>
          <a:xfrm>
            <a:off x="4622801" y="4910658"/>
            <a:ext cx="7386250"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86" y="560822"/>
            <a:ext cx="3629844"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4843854" y="386343"/>
            <a:ext cx="7017946" cy="3908762"/>
          </a:xfrm>
          <a:prstGeom prst="rect">
            <a:avLst/>
          </a:prstGeom>
        </p:spPr>
        <p:txBody>
          <a:bodyPr wrap="square">
            <a:spAutoFit/>
          </a:bodyPr>
          <a:lstStyle/>
          <a:p>
            <a:r>
              <a:rPr lang="en-AU" sz="4800" dirty="0"/>
              <a:t>You and your best friend are frogs for a day. </a:t>
            </a:r>
            <a:endParaRPr lang="en-AU" sz="4800" dirty="0" smtClean="0"/>
          </a:p>
          <a:p>
            <a:endParaRPr lang="en-AU" sz="4800" dirty="0" smtClean="0"/>
          </a:p>
          <a:p>
            <a:r>
              <a:rPr lang="en-AU" sz="2800" dirty="0" smtClean="0">
                <a:solidFill>
                  <a:schemeClr val="accent2">
                    <a:lumMod val="60000"/>
                    <a:lumOff val="40000"/>
                  </a:schemeClr>
                </a:solidFill>
              </a:rPr>
              <a:t>What </a:t>
            </a:r>
            <a:r>
              <a:rPr lang="en-AU" sz="2800" dirty="0">
                <a:solidFill>
                  <a:schemeClr val="accent2">
                    <a:lumMod val="60000"/>
                    <a:lumOff val="40000"/>
                  </a:schemeClr>
                </a:solidFill>
              </a:rPr>
              <a:t>will you do? Tell a story about your adventure</a:t>
            </a:r>
            <a:r>
              <a:rPr lang="en-AU" sz="2800" dirty="0"/>
              <a:t>.</a:t>
            </a:r>
            <a:endParaRPr lang="en-AU" sz="2800" dirty="0" smtClean="0">
              <a:solidFill>
                <a:schemeClr val="accent5">
                  <a:lumMod val="20000"/>
                  <a:lumOff val="80000"/>
                </a:schemeClr>
              </a:solidFill>
            </a:endParaRPr>
          </a:p>
        </p:txBody>
      </p:sp>
    </p:spTree>
    <p:extLst>
      <p:ext uri="{BB962C8B-B14F-4D97-AF65-F5344CB8AC3E}">
        <p14:creationId xmlns:p14="http://schemas.microsoft.com/office/powerpoint/2010/main" val="1407021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588897" cy="246221"/>
          </a:xfrm>
          <a:prstGeom prst="rect">
            <a:avLst/>
          </a:prstGeom>
        </p:spPr>
        <p:txBody>
          <a:bodyPr wrap="none">
            <a:spAutoFit/>
          </a:bodyPr>
          <a:lstStyle/>
          <a:p>
            <a:pPr fontAlgn="base"/>
            <a:r>
              <a:rPr lang="en-AU" sz="1000" b="1" dirty="0"/>
              <a:t>Found </a:t>
            </a:r>
            <a:r>
              <a:rPr lang="en-AU" sz="1000" b="1" dirty="0" smtClean="0"/>
              <a:t>on</a:t>
            </a:r>
            <a:r>
              <a:rPr lang="en-AU" sz="1000" b="1" dirty="0" smtClean="0">
                <a:hlinkClick r:id="rId3"/>
              </a:rPr>
              <a:t> </a:t>
            </a:r>
            <a:r>
              <a:rPr lang="en-AU" sz="1000" b="1" dirty="0">
                <a:hlinkClick r:id="rId3"/>
              </a:rPr>
              <a:t>izismile.com</a:t>
            </a:r>
            <a:endParaRPr lang="en-AU" sz="1000" dirty="0"/>
          </a:p>
        </p:txBody>
      </p:sp>
      <p:sp>
        <p:nvSpPr>
          <p:cNvPr id="2" name="Rectangle 1"/>
          <p:cNvSpPr/>
          <p:nvPr/>
        </p:nvSpPr>
        <p:spPr>
          <a:xfrm>
            <a:off x="4711700" y="4885258"/>
            <a:ext cx="7297350" cy="1384995"/>
          </a:xfrm>
          <a:prstGeom prst="rect">
            <a:avLst/>
          </a:prstGeom>
        </p:spPr>
        <p:txBody>
          <a:bodyPr wrap="square">
            <a:spAutoFit/>
          </a:bodyPr>
          <a:lstStyle/>
          <a:p>
            <a:r>
              <a:rPr lang="en-AU" sz="1400" b="1" dirty="0">
                <a:solidFill>
                  <a:schemeClr val="tx1">
                    <a:lumMod val="95000"/>
                  </a:schemeClr>
                </a:solidFill>
              </a:rPr>
              <a:t>Remember to:</a:t>
            </a:r>
            <a:endParaRPr lang="en-AU" sz="1400" dirty="0">
              <a:solidFill>
                <a:schemeClr val="tx1">
                  <a:lumMod val="95000"/>
                </a:schemeClr>
              </a:solidFill>
            </a:endParaRPr>
          </a:p>
          <a:p>
            <a:r>
              <a:rPr lang="en-AU" sz="1400" dirty="0">
                <a:solidFill>
                  <a:schemeClr val="tx1">
                    <a:lumMod val="95000"/>
                  </a:schemeClr>
                </a:solidFill>
              </a:rPr>
              <a:t>•plan your story before you start</a:t>
            </a:r>
          </a:p>
          <a:p>
            <a:r>
              <a:rPr lang="en-AU" sz="1400" dirty="0">
                <a:solidFill>
                  <a:schemeClr val="tx1">
                    <a:lumMod val="95000"/>
                  </a:schemeClr>
                </a:solidFill>
              </a:rPr>
              <a:t>•write in sentences</a:t>
            </a:r>
          </a:p>
          <a:p>
            <a:r>
              <a:rPr lang="en-AU" sz="1400" dirty="0">
                <a:solidFill>
                  <a:schemeClr val="tx1">
                    <a:lumMod val="95000"/>
                  </a:schemeClr>
                </a:solidFill>
              </a:rPr>
              <a:t>•pay attention to the words you choose, your </a:t>
            </a:r>
            <a:r>
              <a:rPr lang="en-AU" sz="1400" dirty="0" smtClean="0">
                <a:solidFill>
                  <a:schemeClr val="tx1">
                    <a:lumMod val="95000"/>
                  </a:schemeClr>
                </a:solidFill>
              </a:rPr>
              <a:t>spelling, </a:t>
            </a:r>
            <a:r>
              <a:rPr lang="en-AU" sz="1400" dirty="0">
                <a:solidFill>
                  <a:schemeClr val="tx1">
                    <a:lumMod val="95000"/>
                  </a:schemeClr>
                </a:solidFill>
              </a:rPr>
              <a:t>punctuation, and paragraphs</a:t>
            </a:r>
          </a:p>
          <a:p>
            <a:r>
              <a:rPr lang="en-AU" sz="1400" dirty="0">
                <a:solidFill>
                  <a:schemeClr val="tx1">
                    <a:lumMod val="95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77" y="497322"/>
            <a:ext cx="3603862"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4830632" y="497322"/>
            <a:ext cx="6700967" cy="3785652"/>
          </a:xfrm>
          <a:prstGeom prst="rect">
            <a:avLst/>
          </a:prstGeom>
        </p:spPr>
        <p:txBody>
          <a:bodyPr wrap="square">
            <a:spAutoFit/>
          </a:bodyPr>
          <a:lstStyle/>
          <a:p>
            <a:r>
              <a:rPr lang="en-AU" sz="4000" dirty="0">
                <a:solidFill>
                  <a:schemeClr val="tx2">
                    <a:lumMod val="20000"/>
                    <a:lumOff val="80000"/>
                  </a:schemeClr>
                </a:solidFill>
              </a:rPr>
              <a:t>Since the enormous wave was heading straight for </a:t>
            </a:r>
            <a:r>
              <a:rPr lang="en-AU" sz="4000" dirty="0" smtClean="0">
                <a:solidFill>
                  <a:schemeClr val="tx2">
                    <a:lumMod val="20000"/>
                    <a:lumOff val="80000"/>
                  </a:schemeClr>
                </a:solidFill>
              </a:rPr>
              <a:t>us , we </a:t>
            </a:r>
            <a:r>
              <a:rPr lang="en-AU" sz="4000" dirty="0">
                <a:solidFill>
                  <a:schemeClr val="tx2">
                    <a:lumMod val="20000"/>
                    <a:lumOff val="80000"/>
                  </a:schemeClr>
                </a:solidFill>
              </a:rPr>
              <a:t>knew </a:t>
            </a:r>
            <a:r>
              <a:rPr lang="en-AU" sz="4000" dirty="0" smtClean="0">
                <a:solidFill>
                  <a:schemeClr val="tx2">
                    <a:lumMod val="20000"/>
                    <a:lumOff val="80000"/>
                  </a:schemeClr>
                </a:solidFill>
              </a:rPr>
              <a:t>that we </a:t>
            </a:r>
            <a:r>
              <a:rPr lang="en-AU" sz="4000" dirty="0">
                <a:solidFill>
                  <a:schemeClr val="tx2">
                    <a:lumMod val="20000"/>
                    <a:lumOff val="80000"/>
                  </a:schemeClr>
                </a:solidFill>
              </a:rPr>
              <a:t>were going to have to fight for </a:t>
            </a:r>
            <a:r>
              <a:rPr lang="en-AU" sz="4000" dirty="0" smtClean="0">
                <a:solidFill>
                  <a:schemeClr val="tx2">
                    <a:lumMod val="20000"/>
                    <a:lumOff val="80000"/>
                  </a:schemeClr>
                </a:solidFill>
              </a:rPr>
              <a:t>our lives.</a:t>
            </a:r>
          </a:p>
          <a:p>
            <a:r>
              <a:rPr lang="en-AU" sz="2400" dirty="0" smtClean="0">
                <a:solidFill>
                  <a:schemeClr val="tx2">
                    <a:lumMod val="20000"/>
                    <a:lumOff val="80000"/>
                  </a:schemeClr>
                </a:solidFill>
              </a:rPr>
              <a:t>Complete this story.</a:t>
            </a:r>
            <a:r>
              <a:rPr lang="en-AU" sz="4000" dirty="0">
                <a:solidFill>
                  <a:schemeClr val="tx2">
                    <a:lumMod val="20000"/>
                    <a:lumOff val="80000"/>
                  </a:schemeClr>
                </a:solidFill>
              </a:rPr>
              <a:t> </a:t>
            </a:r>
          </a:p>
        </p:txBody>
      </p:sp>
    </p:spTree>
    <p:extLst>
      <p:ext uri="{BB962C8B-B14F-4D97-AF65-F5344CB8AC3E}">
        <p14:creationId xmlns:p14="http://schemas.microsoft.com/office/powerpoint/2010/main" val="4142451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576072" cy="246221"/>
          </a:xfrm>
          <a:prstGeom prst="rect">
            <a:avLst/>
          </a:prstGeom>
        </p:spPr>
        <p:txBody>
          <a:bodyPr wrap="none">
            <a:spAutoFit/>
          </a:bodyPr>
          <a:lstStyle/>
          <a:p>
            <a:pPr fontAlgn="base"/>
            <a:r>
              <a:rPr lang="en-AU" sz="1000" b="1" dirty="0"/>
              <a:t>Found </a:t>
            </a:r>
            <a:r>
              <a:rPr lang="en-AU" sz="1000" b="1" dirty="0" smtClean="0"/>
              <a:t>on  </a:t>
            </a:r>
            <a:r>
              <a:rPr lang="en-AU" sz="1000" b="1" dirty="0" smtClean="0">
                <a:solidFill>
                  <a:srgbClr val="444444"/>
                </a:solidFill>
                <a:latin typeface="Helvetica Neue"/>
                <a:hlinkClick r:id="rId3"/>
              </a:rPr>
              <a:t>imgdex.com</a:t>
            </a:r>
            <a:endParaRPr lang="en-AU" sz="1000" dirty="0"/>
          </a:p>
        </p:txBody>
      </p:sp>
      <p:sp>
        <p:nvSpPr>
          <p:cNvPr id="2" name="Rectangle 1"/>
          <p:cNvSpPr/>
          <p:nvPr/>
        </p:nvSpPr>
        <p:spPr>
          <a:xfrm>
            <a:off x="8264446" y="4351858"/>
            <a:ext cx="3744604" cy="1815882"/>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65" y="471922"/>
            <a:ext cx="6137686"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7264400" y="645238"/>
            <a:ext cx="4495800" cy="2554545"/>
          </a:xfrm>
          <a:prstGeom prst="rect">
            <a:avLst/>
          </a:prstGeom>
        </p:spPr>
        <p:txBody>
          <a:bodyPr wrap="square">
            <a:spAutoFit/>
          </a:bodyPr>
          <a:lstStyle/>
          <a:p>
            <a:r>
              <a:rPr lang="en-AU" sz="3200" dirty="0">
                <a:solidFill>
                  <a:srgbClr val="33CCFF"/>
                </a:solidFill>
              </a:rPr>
              <a:t>What kind of food do you think this shark eats? Use specific evidence to support your claim. </a:t>
            </a:r>
          </a:p>
        </p:txBody>
      </p:sp>
    </p:spTree>
    <p:extLst>
      <p:ext uri="{BB962C8B-B14F-4D97-AF65-F5344CB8AC3E}">
        <p14:creationId xmlns:p14="http://schemas.microsoft.com/office/powerpoint/2010/main" val="2174858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681871" cy="246221"/>
          </a:xfrm>
          <a:prstGeom prst="rect">
            <a:avLst/>
          </a:prstGeom>
        </p:spPr>
        <p:txBody>
          <a:bodyPr wrap="none">
            <a:spAutoFit/>
          </a:bodyPr>
          <a:lstStyle/>
          <a:p>
            <a:pPr fontAlgn="base"/>
            <a:r>
              <a:rPr lang="en-AU" sz="1000" dirty="0"/>
              <a:t>Found </a:t>
            </a:r>
            <a:r>
              <a:rPr lang="en-AU" sz="1000" dirty="0" smtClean="0"/>
              <a:t>on </a:t>
            </a:r>
            <a:r>
              <a:rPr lang="en-AU" sz="1000" b="1" dirty="0" smtClean="0">
                <a:hlinkClick r:id="rId3"/>
              </a:rPr>
              <a:t> </a:t>
            </a:r>
            <a:r>
              <a:rPr lang="en-AU" sz="1000" b="1" dirty="0">
                <a:hlinkClick r:id="rId3"/>
              </a:rPr>
              <a:t>pieway.com</a:t>
            </a:r>
            <a:endParaRPr lang="en-AU" sz="1000" dirty="0"/>
          </a:p>
        </p:txBody>
      </p:sp>
      <p:sp>
        <p:nvSpPr>
          <p:cNvPr id="7" name="Rectangle 6"/>
          <p:cNvSpPr/>
          <p:nvPr/>
        </p:nvSpPr>
        <p:spPr>
          <a:xfrm>
            <a:off x="5372100" y="962316"/>
            <a:ext cx="6472946" cy="707886"/>
          </a:xfrm>
          <a:prstGeom prst="rect">
            <a:avLst/>
          </a:prstGeom>
        </p:spPr>
        <p:txBody>
          <a:bodyPr wrap="square">
            <a:spAutoFit/>
          </a:bodyPr>
          <a:lstStyle/>
          <a:p>
            <a:r>
              <a:rPr lang="en-AU" sz="4000" dirty="0" smtClean="0">
                <a:solidFill>
                  <a:schemeClr val="accent6">
                    <a:lumMod val="60000"/>
                    <a:lumOff val="40000"/>
                  </a:schemeClr>
                </a:solidFill>
              </a:rPr>
              <a:t>Get Me Out of Here!</a:t>
            </a:r>
            <a:endParaRPr lang="en-AU" dirty="0" smtClean="0">
              <a:solidFill>
                <a:schemeClr val="accent6">
                  <a:lumMod val="60000"/>
                  <a:lumOff val="40000"/>
                </a:schemeClr>
              </a:solidFill>
            </a:endParaRPr>
          </a:p>
        </p:txBody>
      </p:sp>
      <p:sp>
        <p:nvSpPr>
          <p:cNvPr id="2" name="Rectangle 1"/>
          <p:cNvSpPr/>
          <p:nvPr/>
        </p:nvSpPr>
        <p:spPr>
          <a:xfrm>
            <a:off x="4692072" y="5057296"/>
            <a:ext cx="7411028" cy="1384995"/>
          </a:xfrm>
          <a:prstGeom prst="rect">
            <a:avLst/>
          </a:prstGeom>
        </p:spPr>
        <p:txBody>
          <a:bodyPr wrap="square">
            <a:spAutoFit/>
          </a:bodyPr>
          <a:lstStyle/>
          <a:p>
            <a:r>
              <a:rPr lang="en-AU" sz="1400" b="1" dirty="0"/>
              <a:t>Remember to:</a:t>
            </a:r>
            <a:endParaRPr lang="en-AU" sz="1400" dirty="0"/>
          </a:p>
          <a:p>
            <a:r>
              <a:rPr lang="en-AU" sz="1400" dirty="0"/>
              <a:t>•plan your story before you start</a:t>
            </a:r>
          </a:p>
          <a:p>
            <a:r>
              <a:rPr lang="en-AU" sz="1400" dirty="0"/>
              <a:t>•write in sentences</a:t>
            </a:r>
          </a:p>
          <a:p>
            <a:r>
              <a:rPr lang="en-AU" sz="1400" dirty="0"/>
              <a:t>•pay attention to the words you choose, your spelling and punctuation, and paragraphs</a:t>
            </a:r>
          </a:p>
          <a:p>
            <a:r>
              <a:rPr lang="en-AU" sz="1400" dirty="0"/>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912" y="356504"/>
            <a:ext cx="4153260" cy="5768840"/>
          </a:xfrm>
          <a:prstGeom prst="rect">
            <a:avLst/>
          </a:prstGeom>
          <a:ln w="228600" cap="sq" cmpd="thickThin">
            <a:solidFill>
              <a:schemeClr val="accent5">
                <a:lumMod val="50000"/>
              </a:schemeClr>
            </a:solidFill>
            <a:prstDash val="solid"/>
            <a:miter lim="800000"/>
          </a:ln>
          <a:effectLst>
            <a:innerShdw blurRad="76200">
              <a:srgbClr val="000000"/>
            </a:innerShdw>
          </a:effectLst>
        </p:spPr>
      </p:pic>
      <p:sp>
        <p:nvSpPr>
          <p:cNvPr id="9" name="Rectangle 8"/>
          <p:cNvSpPr/>
          <p:nvPr/>
        </p:nvSpPr>
        <p:spPr>
          <a:xfrm>
            <a:off x="5135433" y="2276013"/>
            <a:ext cx="6096000" cy="1569660"/>
          </a:xfrm>
          <a:prstGeom prst="rect">
            <a:avLst/>
          </a:prstGeom>
        </p:spPr>
        <p:txBody>
          <a:bodyPr>
            <a:spAutoFit/>
          </a:bodyPr>
          <a:lstStyle/>
          <a:p>
            <a:r>
              <a:rPr lang="en-AU" sz="3200" dirty="0">
                <a:solidFill>
                  <a:schemeClr val="accent3">
                    <a:lumMod val="20000"/>
                    <a:lumOff val="80000"/>
                  </a:schemeClr>
                </a:solidFill>
              </a:rPr>
              <a:t>Tell the story about what was happening when this picture was taken.</a:t>
            </a:r>
            <a:r>
              <a:rPr lang="en-AU" sz="3200" dirty="0">
                <a:solidFill>
                  <a:schemeClr val="accent3">
                    <a:lumMod val="20000"/>
                    <a:lumOff val="80000"/>
                  </a:schemeClr>
                </a:solidFill>
                <a:latin typeface="Helvetica Neue"/>
              </a:rPr>
              <a:t> </a:t>
            </a:r>
            <a:endParaRPr lang="en-AU" sz="3200" dirty="0">
              <a:solidFill>
                <a:schemeClr val="accent3">
                  <a:lumMod val="20000"/>
                  <a:lumOff val="80000"/>
                </a:schemeClr>
              </a:solidFill>
            </a:endParaRPr>
          </a:p>
        </p:txBody>
      </p:sp>
    </p:spTree>
    <p:extLst>
      <p:ext uri="{BB962C8B-B14F-4D97-AF65-F5344CB8AC3E}">
        <p14:creationId xmlns:p14="http://schemas.microsoft.com/office/powerpoint/2010/main" val="2120706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685351" cy="246221"/>
          </a:xfrm>
          <a:prstGeom prst="rect">
            <a:avLst/>
          </a:prstGeom>
        </p:spPr>
        <p:txBody>
          <a:bodyPr wrap="none">
            <a:spAutoFit/>
          </a:bodyPr>
          <a:lstStyle/>
          <a:p>
            <a:pPr fontAlgn="base"/>
            <a:r>
              <a:rPr lang="en-AU" sz="1000" b="1" dirty="0"/>
              <a:t>Found on </a:t>
            </a:r>
            <a:r>
              <a:rPr lang="en-AU" sz="1000" b="1" dirty="0" err="1">
                <a:hlinkClick r:id="rId3"/>
              </a:rPr>
              <a:t>najboljamamanasvetu.com</a:t>
            </a:r>
            <a:r>
              <a:rPr lang="en-AU" sz="1000" dirty="0" err="1" smtClean="0"/>
              <a:t>on</a:t>
            </a:r>
            <a:endParaRPr lang="en-AU" sz="1000" dirty="0"/>
          </a:p>
        </p:txBody>
      </p:sp>
      <p:sp>
        <p:nvSpPr>
          <p:cNvPr id="7" name="Rectangle 6"/>
          <p:cNvSpPr/>
          <p:nvPr/>
        </p:nvSpPr>
        <p:spPr>
          <a:xfrm>
            <a:off x="7311946" y="766715"/>
            <a:ext cx="4981634" cy="707886"/>
          </a:xfrm>
          <a:prstGeom prst="rect">
            <a:avLst/>
          </a:prstGeom>
        </p:spPr>
        <p:txBody>
          <a:bodyPr wrap="square">
            <a:spAutoFit/>
          </a:bodyPr>
          <a:lstStyle/>
          <a:p>
            <a:r>
              <a:rPr lang="en-AU" sz="4000" dirty="0" smtClean="0">
                <a:solidFill>
                  <a:schemeClr val="accent6">
                    <a:lumMod val="60000"/>
                    <a:lumOff val="40000"/>
                  </a:schemeClr>
                </a:solidFill>
              </a:rPr>
              <a:t>Mud, Glorious Mud</a:t>
            </a:r>
            <a:endParaRPr lang="en-AU" dirty="0" smtClean="0">
              <a:solidFill>
                <a:schemeClr val="accent6">
                  <a:lumMod val="60000"/>
                  <a:lumOff val="40000"/>
                </a:schemeClr>
              </a:solidFill>
            </a:endParaRPr>
          </a:p>
        </p:txBody>
      </p:sp>
      <p:sp>
        <p:nvSpPr>
          <p:cNvPr id="2" name="Rectangle 1"/>
          <p:cNvSpPr/>
          <p:nvPr/>
        </p:nvSpPr>
        <p:spPr>
          <a:xfrm>
            <a:off x="322912" y="5227599"/>
            <a:ext cx="10896599" cy="1169551"/>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spelling and 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912" y="411218"/>
            <a:ext cx="6700188" cy="4334709"/>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7404100" y="1956273"/>
            <a:ext cx="4604950" cy="1754326"/>
          </a:xfrm>
          <a:prstGeom prst="rect">
            <a:avLst/>
          </a:prstGeom>
        </p:spPr>
        <p:txBody>
          <a:bodyPr wrap="square">
            <a:spAutoFit/>
          </a:bodyPr>
          <a:lstStyle/>
          <a:p>
            <a:r>
              <a:rPr lang="en-AU" dirty="0"/>
              <a:t>Use </a:t>
            </a:r>
            <a:r>
              <a:rPr lang="en-AU" dirty="0" smtClean="0"/>
              <a:t>these words in your writing.</a:t>
            </a:r>
          </a:p>
          <a:p>
            <a:endParaRPr lang="en-AU" dirty="0"/>
          </a:p>
          <a:p>
            <a:r>
              <a:rPr lang="en-AU" dirty="0" smtClean="0"/>
              <a:t>1.</a:t>
            </a:r>
            <a:r>
              <a:rPr lang="en-AU" dirty="0" smtClean="0">
                <a:solidFill>
                  <a:schemeClr val="accent6">
                    <a:lumMod val="60000"/>
                    <a:lumOff val="40000"/>
                  </a:schemeClr>
                </a:solidFill>
              </a:rPr>
              <a:t>TROUBLEMAKERS</a:t>
            </a:r>
            <a:r>
              <a:rPr lang="en-AU" dirty="0" smtClean="0"/>
              <a:t> </a:t>
            </a:r>
            <a:r>
              <a:rPr lang="en-AU" dirty="0"/>
              <a:t>or </a:t>
            </a:r>
            <a:r>
              <a:rPr lang="en-AU" dirty="0" smtClean="0">
                <a:solidFill>
                  <a:schemeClr val="accent6">
                    <a:lumMod val="60000"/>
                    <a:lumOff val="40000"/>
                  </a:schemeClr>
                </a:solidFill>
              </a:rPr>
              <a:t>MISCHIEF-MAKERS</a:t>
            </a:r>
            <a:r>
              <a:rPr lang="en-AU" dirty="0" smtClean="0"/>
              <a:t> </a:t>
            </a:r>
          </a:p>
          <a:p>
            <a:r>
              <a:rPr lang="en-AU" dirty="0" smtClean="0"/>
              <a:t>2.</a:t>
            </a:r>
            <a:r>
              <a:rPr lang="en-AU" dirty="0" smtClean="0">
                <a:solidFill>
                  <a:schemeClr val="accent6">
                    <a:lumMod val="60000"/>
                    <a:lumOff val="40000"/>
                  </a:schemeClr>
                </a:solidFill>
              </a:rPr>
              <a:t>WAITED</a:t>
            </a:r>
            <a:r>
              <a:rPr lang="en-AU" dirty="0" smtClean="0"/>
              <a:t> </a:t>
            </a:r>
            <a:r>
              <a:rPr lang="en-AU" dirty="0"/>
              <a:t>or </a:t>
            </a:r>
            <a:r>
              <a:rPr lang="en-AU" dirty="0" smtClean="0">
                <a:solidFill>
                  <a:schemeClr val="accent6">
                    <a:lumMod val="60000"/>
                    <a:lumOff val="40000"/>
                  </a:schemeClr>
                </a:solidFill>
              </a:rPr>
              <a:t>FROZE</a:t>
            </a:r>
          </a:p>
          <a:p>
            <a:r>
              <a:rPr lang="en-AU" dirty="0" smtClean="0"/>
              <a:t> </a:t>
            </a:r>
            <a:r>
              <a:rPr lang="en-AU" dirty="0"/>
              <a:t>and </a:t>
            </a:r>
            <a:endParaRPr lang="en-AU" dirty="0" smtClean="0"/>
          </a:p>
          <a:p>
            <a:r>
              <a:rPr lang="en-AU" dirty="0" smtClean="0"/>
              <a:t>3</a:t>
            </a:r>
            <a:r>
              <a:rPr lang="en-AU" dirty="0"/>
              <a:t>. </a:t>
            </a:r>
            <a:r>
              <a:rPr lang="en-AU" dirty="0">
                <a:solidFill>
                  <a:schemeClr val="accent6">
                    <a:lumMod val="60000"/>
                    <a:lumOff val="40000"/>
                  </a:schemeClr>
                </a:solidFill>
              </a:rPr>
              <a:t>MUD</a:t>
            </a:r>
            <a:r>
              <a:rPr lang="en-AU" dirty="0"/>
              <a:t> or </a:t>
            </a:r>
            <a:r>
              <a:rPr lang="en-AU" dirty="0">
                <a:solidFill>
                  <a:schemeClr val="accent6">
                    <a:lumMod val="60000"/>
                    <a:lumOff val="40000"/>
                  </a:schemeClr>
                </a:solidFill>
              </a:rPr>
              <a:t>DIRT</a:t>
            </a:r>
            <a:r>
              <a:rPr lang="en-AU" dirty="0"/>
              <a:t>.</a:t>
            </a:r>
          </a:p>
        </p:txBody>
      </p:sp>
    </p:spTree>
    <p:extLst>
      <p:ext uri="{BB962C8B-B14F-4D97-AF65-F5344CB8AC3E}">
        <p14:creationId xmlns:p14="http://schemas.microsoft.com/office/powerpoint/2010/main" val="3224322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996059" cy="246221"/>
          </a:xfrm>
          <a:prstGeom prst="rect">
            <a:avLst/>
          </a:prstGeom>
        </p:spPr>
        <p:txBody>
          <a:bodyPr wrap="none">
            <a:spAutoFit/>
          </a:bodyPr>
          <a:lstStyle/>
          <a:p>
            <a:pPr fontAlgn="base"/>
            <a:r>
              <a:rPr lang="en-AU" sz="1000" b="1" dirty="0"/>
              <a:t>Found on </a:t>
            </a:r>
            <a:r>
              <a:rPr lang="en-AU" sz="1000" b="1" dirty="0">
                <a:hlinkClick r:id="rId3"/>
              </a:rPr>
              <a:t>dancewithizzy.com</a:t>
            </a:r>
            <a:endParaRPr lang="en-AU" sz="1000" dirty="0"/>
          </a:p>
        </p:txBody>
      </p:sp>
      <p:sp>
        <p:nvSpPr>
          <p:cNvPr id="7" name="Rectangle 6"/>
          <p:cNvSpPr/>
          <p:nvPr/>
        </p:nvSpPr>
        <p:spPr>
          <a:xfrm>
            <a:off x="6448346" y="653608"/>
            <a:ext cx="4981634" cy="707886"/>
          </a:xfrm>
          <a:prstGeom prst="rect">
            <a:avLst/>
          </a:prstGeom>
        </p:spPr>
        <p:txBody>
          <a:bodyPr wrap="square">
            <a:spAutoFit/>
          </a:bodyPr>
          <a:lstStyle/>
          <a:p>
            <a:r>
              <a:rPr lang="en-AU" sz="4000" dirty="0" smtClean="0">
                <a:solidFill>
                  <a:schemeClr val="accent6">
                    <a:lumMod val="60000"/>
                    <a:lumOff val="40000"/>
                  </a:schemeClr>
                </a:solidFill>
              </a:rPr>
              <a:t>Giggles</a:t>
            </a:r>
            <a:endParaRPr lang="en-AU" dirty="0" smtClean="0">
              <a:solidFill>
                <a:schemeClr val="accent6">
                  <a:lumMod val="60000"/>
                  <a:lumOff val="40000"/>
                </a:schemeClr>
              </a:solidFill>
            </a:endParaRPr>
          </a:p>
        </p:txBody>
      </p:sp>
      <p:sp>
        <p:nvSpPr>
          <p:cNvPr id="2" name="Rectangle 1"/>
          <p:cNvSpPr/>
          <p:nvPr/>
        </p:nvSpPr>
        <p:spPr>
          <a:xfrm>
            <a:off x="322912" y="5227599"/>
            <a:ext cx="10896599" cy="1169551"/>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spelling and 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65" y="411218"/>
            <a:ext cx="4772281" cy="4334709"/>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6205984" y="1956273"/>
            <a:ext cx="5223996" cy="2308324"/>
          </a:xfrm>
          <a:prstGeom prst="rect">
            <a:avLst/>
          </a:prstGeom>
        </p:spPr>
        <p:txBody>
          <a:bodyPr wrap="square">
            <a:spAutoFit/>
          </a:bodyPr>
          <a:lstStyle/>
          <a:p>
            <a:r>
              <a:rPr lang="en-AU" sz="3600" dirty="0"/>
              <a:t>Tell the story about what was happening when this picture was taken.</a:t>
            </a:r>
          </a:p>
        </p:txBody>
      </p:sp>
    </p:spTree>
    <p:extLst>
      <p:ext uri="{BB962C8B-B14F-4D97-AF65-F5344CB8AC3E}">
        <p14:creationId xmlns:p14="http://schemas.microsoft.com/office/powerpoint/2010/main" val="620656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1782860" cy="246221"/>
          </a:xfrm>
          <a:prstGeom prst="rect">
            <a:avLst/>
          </a:prstGeom>
        </p:spPr>
        <p:txBody>
          <a:bodyPr wrap="none">
            <a:spAutoFit/>
          </a:bodyPr>
          <a:lstStyle/>
          <a:p>
            <a:pPr fontAlgn="base"/>
            <a:r>
              <a:rPr lang="en-AU" sz="1000" b="1" dirty="0"/>
              <a:t>Found on </a:t>
            </a:r>
            <a:r>
              <a:rPr lang="en-AU" sz="1000" b="1" dirty="0" smtClean="0">
                <a:hlinkClick r:id="rId3"/>
              </a:rPr>
              <a:t>eduplace.com</a:t>
            </a:r>
            <a:endParaRPr lang="en-AU" sz="1000" dirty="0"/>
          </a:p>
        </p:txBody>
      </p:sp>
      <p:sp>
        <p:nvSpPr>
          <p:cNvPr id="2" name="Rectangle 1"/>
          <p:cNvSpPr/>
          <p:nvPr/>
        </p:nvSpPr>
        <p:spPr>
          <a:xfrm>
            <a:off x="322912" y="5227599"/>
            <a:ext cx="10896599" cy="1169551"/>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spelling and 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78" y="402340"/>
            <a:ext cx="6433321" cy="4403555"/>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7299246" y="1943573"/>
            <a:ext cx="4604950" cy="2062103"/>
          </a:xfrm>
          <a:prstGeom prst="rect">
            <a:avLst/>
          </a:prstGeom>
        </p:spPr>
        <p:txBody>
          <a:bodyPr wrap="square">
            <a:spAutoFit/>
          </a:bodyPr>
          <a:lstStyle/>
          <a:p>
            <a:r>
              <a:rPr lang="en-AU" sz="3200" dirty="0">
                <a:solidFill>
                  <a:schemeClr val="accent3">
                    <a:lumMod val="20000"/>
                    <a:lumOff val="80000"/>
                  </a:schemeClr>
                </a:solidFill>
              </a:rPr>
              <a:t>Tell the story about what was happening when this picture was taken.</a:t>
            </a:r>
          </a:p>
        </p:txBody>
      </p:sp>
    </p:spTree>
    <p:extLst>
      <p:ext uri="{BB962C8B-B14F-4D97-AF65-F5344CB8AC3E}">
        <p14:creationId xmlns:p14="http://schemas.microsoft.com/office/powerpoint/2010/main" val="2298200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1938322" y="6599764"/>
            <a:ext cx="2201244" cy="246221"/>
          </a:xfrm>
          <a:prstGeom prst="rect">
            <a:avLst/>
          </a:prstGeom>
        </p:spPr>
        <p:txBody>
          <a:bodyPr wrap="none">
            <a:spAutoFit/>
          </a:bodyPr>
          <a:lstStyle/>
          <a:p>
            <a:pPr fontAlgn="base"/>
            <a:r>
              <a:rPr lang="en-AU" sz="1000" b="1" dirty="0"/>
              <a:t>Found on </a:t>
            </a:r>
            <a:r>
              <a:rPr lang="en-AU" sz="1000" b="1" dirty="0" smtClean="0">
                <a:hlinkClick r:id="rId3"/>
              </a:rPr>
              <a:t> </a:t>
            </a:r>
            <a:r>
              <a:rPr lang="en-AU" sz="1000" b="1" dirty="0">
                <a:hlinkClick r:id="rId3"/>
              </a:rPr>
              <a:t>fairy-wren.tumblr.com</a:t>
            </a:r>
            <a:endParaRPr lang="en-AU" sz="1000" dirty="0"/>
          </a:p>
        </p:txBody>
      </p:sp>
      <p:sp>
        <p:nvSpPr>
          <p:cNvPr id="2" name="Rectangle 1"/>
          <p:cNvSpPr/>
          <p:nvPr/>
        </p:nvSpPr>
        <p:spPr>
          <a:xfrm>
            <a:off x="6620582" y="4625440"/>
            <a:ext cx="4435968" cy="1600438"/>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spelling and 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97" y="529340"/>
            <a:ext cx="5757901" cy="5872145"/>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6994446" y="622773"/>
            <a:ext cx="4604950" cy="830997"/>
          </a:xfrm>
          <a:prstGeom prst="rect">
            <a:avLst/>
          </a:prstGeom>
        </p:spPr>
        <p:txBody>
          <a:bodyPr wrap="square">
            <a:spAutoFit/>
          </a:bodyPr>
          <a:lstStyle/>
          <a:p>
            <a:r>
              <a:rPr lang="en-AU" sz="4800" dirty="0" smtClean="0">
                <a:solidFill>
                  <a:schemeClr val="accent3">
                    <a:lumMod val="20000"/>
                    <a:lumOff val="80000"/>
                  </a:schemeClr>
                </a:solidFill>
              </a:rPr>
              <a:t>Ugly or Cute?</a:t>
            </a:r>
            <a:endParaRPr lang="en-AU" sz="4800" dirty="0">
              <a:solidFill>
                <a:schemeClr val="accent3">
                  <a:lumMod val="20000"/>
                  <a:lumOff val="80000"/>
                </a:schemeClr>
              </a:solidFill>
            </a:endParaRPr>
          </a:p>
        </p:txBody>
      </p:sp>
      <p:sp>
        <p:nvSpPr>
          <p:cNvPr id="9" name="Rectangle 8"/>
          <p:cNvSpPr/>
          <p:nvPr/>
        </p:nvSpPr>
        <p:spPr>
          <a:xfrm>
            <a:off x="7163428" y="1881849"/>
            <a:ext cx="4435968" cy="400110"/>
          </a:xfrm>
          <a:prstGeom prst="rect">
            <a:avLst/>
          </a:prstGeom>
        </p:spPr>
        <p:txBody>
          <a:bodyPr wrap="square">
            <a:spAutoFit/>
          </a:bodyPr>
          <a:lstStyle/>
          <a:p>
            <a:r>
              <a:rPr lang="en-AU" sz="2000" dirty="0" smtClean="0">
                <a:solidFill>
                  <a:schemeClr val="accent3">
                    <a:lumMod val="20000"/>
                    <a:lumOff val="80000"/>
                  </a:schemeClr>
                </a:solidFill>
              </a:rPr>
              <a:t>Convince me of your thoughts.</a:t>
            </a:r>
            <a:endParaRPr lang="en-AU" sz="2000" dirty="0">
              <a:solidFill>
                <a:schemeClr val="accent3">
                  <a:lumMod val="20000"/>
                  <a:lumOff val="80000"/>
                </a:schemeClr>
              </a:solidFill>
            </a:endParaRPr>
          </a:p>
        </p:txBody>
      </p:sp>
    </p:spTree>
    <p:extLst>
      <p:ext uri="{BB962C8B-B14F-4D97-AF65-F5344CB8AC3E}">
        <p14:creationId xmlns:p14="http://schemas.microsoft.com/office/powerpoint/2010/main" val="3932718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2246128" cy="246221"/>
          </a:xfrm>
          <a:prstGeom prst="rect">
            <a:avLst/>
          </a:prstGeom>
        </p:spPr>
        <p:txBody>
          <a:bodyPr wrap="none">
            <a:spAutoFit/>
          </a:bodyPr>
          <a:lstStyle/>
          <a:p>
            <a:pPr fontAlgn="base"/>
            <a:r>
              <a:rPr lang="en-AU" sz="1000" b="1" dirty="0"/>
              <a:t>Found on </a:t>
            </a:r>
            <a:r>
              <a:rPr lang="en-AU" sz="1000" b="1" dirty="0" smtClean="0">
                <a:hlinkClick r:id="rId3"/>
              </a:rPr>
              <a:t> </a:t>
            </a:r>
            <a:r>
              <a:rPr lang="en-AU" sz="1000" b="1" dirty="0">
                <a:hlinkClick r:id="rId3"/>
              </a:rPr>
              <a:t>blog.writeathome.com</a:t>
            </a:r>
            <a:endParaRPr lang="en-AU" sz="1000" dirty="0"/>
          </a:p>
        </p:txBody>
      </p:sp>
      <p:sp>
        <p:nvSpPr>
          <p:cNvPr id="2" name="Rectangle 1"/>
          <p:cNvSpPr/>
          <p:nvPr/>
        </p:nvSpPr>
        <p:spPr>
          <a:xfrm>
            <a:off x="5445046" y="5278958"/>
            <a:ext cx="6268388" cy="1384995"/>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19" y="402340"/>
            <a:ext cx="4290156" cy="5715410"/>
          </a:xfrm>
          <a:prstGeom prst="rect">
            <a:avLst/>
          </a:prstGeom>
          <a:ln w="228600" cap="sq" cmpd="thickThin">
            <a:solidFill>
              <a:schemeClr val="accent2">
                <a:lumMod val="75000"/>
              </a:schemeClr>
            </a:solidFill>
            <a:prstDash val="solid"/>
            <a:miter lim="800000"/>
          </a:ln>
          <a:effectLst>
            <a:innerShdw blurRad="76200">
              <a:srgbClr val="000000"/>
            </a:innerShdw>
          </a:effectLst>
        </p:spPr>
      </p:pic>
      <p:sp>
        <p:nvSpPr>
          <p:cNvPr id="4" name="Rectangle 3"/>
          <p:cNvSpPr/>
          <p:nvPr/>
        </p:nvSpPr>
        <p:spPr>
          <a:xfrm>
            <a:off x="5279946" y="1924193"/>
            <a:ext cx="6729104" cy="2677656"/>
          </a:xfrm>
          <a:prstGeom prst="rect">
            <a:avLst/>
          </a:prstGeom>
        </p:spPr>
        <p:txBody>
          <a:bodyPr wrap="square">
            <a:spAutoFit/>
          </a:bodyPr>
          <a:lstStyle/>
          <a:p>
            <a:r>
              <a:rPr lang="en-AU" sz="2800" dirty="0" smtClean="0">
                <a:solidFill>
                  <a:schemeClr val="accent3">
                    <a:lumMod val="60000"/>
                    <a:lumOff val="40000"/>
                  </a:schemeClr>
                </a:solidFill>
              </a:rPr>
              <a:t>Write a story about an unusual pet.</a:t>
            </a:r>
          </a:p>
          <a:p>
            <a:endParaRPr lang="en-AU" sz="2800" dirty="0">
              <a:solidFill>
                <a:schemeClr val="accent3">
                  <a:lumMod val="60000"/>
                  <a:lumOff val="40000"/>
                </a:schemeClr>
              </a:solidFill>
            </a:endParaRPr>
          </a:p>
          <a:p>
            <a:r>
              <a:rPr lang="en-AU" sz="2800" dirty="0" smtClean="0">
                <a:solidFill>
                  <a:schemeClr val="accent3">
                    <a:lumMod val="60000"/>
                    <a:lumOff val="40000"/>
                  </a:schemeClr>
                </a:solidFill>
              </a:rPr>
              <a:t>Think about a T-Rex, flea, gorilla, hippopotamus, crocodile. Animals that would not normally be considered a pet.</a:t>
            </a:r>
            <a:endParaRPr lang="en-AU" sz="2800" dirty="0">
              <a:solidFill>
                <a:schemeClr val="accent3">
                  <a:lumMod val="60000"/>
                  <a:lumOff val="40000"/>
                </a:schemeClr>
              </a:solidFill>
            </a:endParaRPr>
          </a:p>
        </p:txBody>
      </p:sp>
      <p:sp>
        <p:nvSpPr>
          <p:cNvPr id="5" name="TextBox 4"/>
          <p:cNvSpPr txBox="1"/>
          <p:nvPr/>
        </p:nvSpPr>
        <p:spPr>
          <a:xfrm>
            <a:off x="6210300" y="402340"/>
            <a:ext cx="4870244" cy="830997"/>
          </a:xfrm>
          <a:prstGeom prst="rect">
            <a:avLst/>
          </a:prstGeom>
          <a:noFill/>
        </p:spPr>
        <p:txBody>
          <a:bodyPr wrap="none" rtlCol="0">
            <a:spAutoFit/>
          </a:bodyPr>
          <a:lstStyle/>
          <a:p>
            <a:r>
              <a:rPr lang="en-AU" sz="4800" dirty="0" smtClean="0">
                <a:solidFill>
                  <a:schemeClr val="accent5">
                    <a:lumMod val="60000"/>
                    <a:lumOff val="40000"/>
                  </a:schemeClr>
                </a:solidFill>
              </a:rPr>
              <a:t>My Unusual Pet.</a:t>
            </a:r>
            <a:endParaRPr lang="en-AU" sz="4800" dirty="0">
              <a:solidFill>
                <a:schemeClr val="accent5">
                  <a:lumMod val="60000"/>
                  <a:lumOff val="40000"/>
                </a:schemeClr>
              </a:solidFill>
            </a:endParaRPr>
          </a:p>
        </p:txBody>
      </p:sp>
    </p:spTree>
    <p:extLst>
      <p:ext uri="{BB962C8B-B14F-4D97-AF65-F5344CB8AC3E}">
        <p14:creationId xmlns:p14="http://schemas.microsoft.com/office/powerpoint/2010/main" val="549366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53816" y="6540843"/>
            <a:ext cx="1555234" cy="246221"/>
          </a:xfrm>
          <a:prstGeom prst="rect">
            <a:avLst/>
          </a:prstGeom>
          <a:noFill/>
        </p:spPr>
        <p:txBody>
          <a:bodyPr wrap="none" rtlCol="0">
            <a:spAutoFit/>
          </a:bodyPr>
          <a:lstStyle/>
          <a:p>
            <a:r>
              <a:rPr lang="en-AU" sz="1000" dirty="0" smtClean="0"/>
              <a:t>Steph Westwood 2015</a:t>
            </a:r>
            <a:endParaRPr lang="en-AU" sz="1000" dirty="0"/>
          </a:p>
        </p:txBody>
      </p:sp>
      <p:sp>
        <p:nvSpPr>
          <p:cNvPr id="3" name="Rectangle 2"/>
          <p:cNvSpPr/>
          <p:nvPr/>
        </p:nvSpPr>
        <p:spPr>
          <a:xfrm>
            <a:off x="322912" y="6417732"/>
            <a:ext cx="3871573" cy="246221"/>
          </a:xfrm>
          <a:prstGeom prst="rect">
            <a:avLst/>
          </a:prstGeom>
        </p:spPr>
        <p:txBody>
          <a:bodyPr wrap="none">
            <a:spAutoFit/>
          </a:bodyPr>
          <a:lstStyle/>
          <a:p>
            <a:pPr fontAlgn="base"/>
            <a:r>
              <a:rPr lang="en-AU" sz="1000" b="1" dirty="0"/>
              <a:t>Found </a:t>
            </a:r>
            <a:r>
              <a:rPr lang="en-AU" sz="1000" b="1" dirty="0" smtClean="0"/>
              <a:t>on </a:t>
            </a:r>
            <a:r>
              <a:rPr lang="en-AU" sz="1000" b="1" dirty="0" smtClean="0">
                <a:hlinkClick r:id="rId3"/>
              </a:rPr>
              <a:t> </a:t>
            </a:r>
            <a:r>
              <a:rPr lang="en-AU" sz="1000" b="1" dirty="0">
                <a:hlinkClick r:id="rId3"/>
              </a:rPr>
              <a:t>writingprompts.tumblr.com</a:t>
            </a:r>
            <a:r>
              <a:rPr lang="en-AU" sz="1000" b="1" dirty="0" smtClean="0">
                <a:hlinkClick r:id="rId4"/>
              </a:rPr>
              <a:t>blog.writeathome.com</a:t>
            </a:r>
            <a:endParaRPr lang="en-AU" sz="1000" dirty="0"/>
          </a:p>
        </p:txBody>
      </p:sp>
      <p:sp>
        <p:nvSpPr>
          <p:cNvPr id="2" name="Rectangle 1"/>
          <p:cNvSpPr/>
          <p:nvPr/>
        </p:nvSpPr>
        <p:spPr>
          <a:xfrm>
            <a:off x="8264446" y="4351858"/>
            <a:ext cx="3744604" cy="1815882"/>
          </a:xfrm>
          <a:prstGeom prst="rect">
            <a:avLst/>
          </a:prstGeom>
        </p:spPr>
        <p:txBody>
          <a:bodyPr wrap="square">
            <a:spAutoFit/>
          </a:bodyPr>
          <a:lstStyle/>
          <a:p>
            <a:r>
              <a:rPr lang="en-AU" sz="1400" b="1" dirty="0">
                <a:solidFill>
                  <a:schemeClr val="accent3">
                    <a:lumMod val="20000"/>
                    <a:lumOff val="80000"/>
                  </a:schemeClr>
                </a:solidFill>
              </a:rPr>
              <a:t>Remember to:</a:t>
            </a:r>
            <a:endParaRPr lang="en-AU" sz="1400" dirty="0">
              <a:solidFill>
                <a:schemeClr val="accent3">
                  <a:lumMod val="20000"/>
                  <a:lumOff val="80000"/>
                </a:schemeClr>
              </a:solidFill>
            </a:endParaRPr>
          </a:p>
          <a:p>
            <a:r>
              <a:rPr lang="en-AU" sz="1400" dirty="0">
                <a:solidFill>
                  <a:schemeClr val="accent3">
                    <a:lumMod val="20000"/>
                    <a:lumOff val="80000"/>
                  </a:schemeClr>
                </a:solidFill>
              </a:rPr>
              <a:t>•plan your story before you start</a:t>
            </a:r>
          </a:p>
          <a:p>
            <a:r>
              <a:rPr lang="en-AU" sz="1400" dirty="0">
                <a:solidFill>
                  <a:schemeClr val="accent3">
                    <a:lumMod val="20000"/>
                    <a:lumOff val="80000"/>
                  </a:schemeClr>
                </a:solidFill>
              </a:rPr>
              <a:t>•write in sentences</a:t>
            </a:r>
          </a:p>
          <a:p>
            <a:r>
              <a:rPr lang="en-AU" sz="1400" dirty="0">
                <a:solidFill>
                  <a:schemeClr val="accent3">
                    <a:lumMod val="20000"/>
                    <a:lumOff val="80000"/>
                  </a:schemeClr>
                </a:solidFill>
              </a:rPr>
              <a:t>•pay attention to the words you choose, your </a:t>
            </a:r>
            <a:r>
              <a:rPr lang="en-AU" sz="1400" dirty="0" smtClean="0">
                <a:solidFill>
                  <a:schemeClr val="accent3">
                    <a:lumMod val="20000"/>
                    <a:lumOff val="80000"/>
                  </a:schemeClr>
                </a:solidFill>
              </a:rPr>
              <a:t>spelling, </a:t>
            </a:r>
            <a:r>
              <a:rPr lang="en-AU" sz="1400" dirty="0">
                <a:solidFill>
                  <a:schemeClr val="accent3">
                    <a:lumMod val="20000"/>
                    <a:lumOff val="80000"/>
                  </a:schemeClr>
                </a:solidFill>
              </a:rPr>
              <a:t>punctuation, and paragraphs</a:t>
            </a:r>
          </a:p>
          <a:p>
            <a:r>
              <a:rPr lang="en-AU" sz="1400" dirty="0">
                <a:solidFill>
                  <a:schemeClr val="accent3">
                    <a:lumMod val="20000"/>
                    <a:lumOff val="80000"/>
                  </a:schemeClr>
                </a:solidFill>
              </a:rPr>
              <a:t>•check and edit your writing when you have finished.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18" y="586222"/>
            <a:ext cx="7282381" cy="5455722"/>
          </a:xfrm>
          <a:prstGeom prst="rect">
            <a:avLst/>
          </a:prstGeom>
          <a:ln w="228600" cap="sq" cmpd="thickThin">
            <a:solidFill>
              <a:schemeClr val="accent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4202608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Custom 7">
      <a:dk1>
        <a:sysClr val="windowText" lastClr="000000"/>
      </a:dk1>
      <a:lt1>
        <a:sysClr val="window" lastClr="FFFFFF"/>
      </a:lt1>
      <a:dk2>
        <a:srgbClr val="455F51"/>
      </a:dk2>
      <a:lt2>
        <a:srgbClr val="94D1E2"/>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TC103457485[[fn=Mesh]]</Template>
  <TotalTime>934</TotalTime>
  <Words>4211</Words>
  <Application>Microsoft Office PowerPoint</Application>
  <PresentationFormat>Custom</PresentationFormat>
  <Paragraphs>467</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 westwood</dc:creator>
  <cp:lastModifiedBy>Karen</cp:lastModifiedBy>
  <cp:revision>89</cp:revision>
  <dcterms:created xsi:type="dcterms:W3CDTF">2014-04-20T05:37:59Z</dcterms:created>
  <dcterms:modified xsi:type="dcterms:W3CDTF">2015-05-30T14:13:08Z</dcterms:modified>
</cp:coreProperties>
</file>