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7" r:id="rId1"/>
  </p:sldMasterIdLst>
  <p:notesMasterIdLst>
    <p:notesMasterId r:id="rId23"/>
  </p:notesMasterIdLst>
  <p:sldIdLst>
    <p:sldId id="256" r:id="rId2"/>
    <p:sldId id="297" r:id="rId3"/>
    <p:sldId id="260" r:id="rId4"/>
    <p:sldId id="273" r:id="rId5"/>
    <p:sldId id="274" r:id="rId6"/>
    <p:sldId id="275" r:id="rId7"/>
    <p:sldId id="292" r:id="rId8"/>
    <p:sldId id="276" r:id="rId9"/>
    <p:sldId id="277" r:id="rId10"/>
    <p:sldId id="293" r:id="rId11"/>
    <p:sldId id="298" r:id="rId12"/>
    <p:sldId id="302" r:id="rId13"/>
    <p:sldId id="301" r:id="rId14"/>
    <p:sldId id="291" r:id="rId15"/>
    <p:sldId id="280" r:id="rId16"/>
    <p:sldId id="295" r:id="rId17"/>
    <p:sldId id="296" r:id="rId18"/>
    <p:sldId id="303" r:id="rId19"/>
    <p:sldId id="300" r:id="rId20"/>
    <p:sldId id="299" r:id="rId21"/>
    <p:sldId id="294"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FFCC"/>
    <a:srgbClr val="33CCFF"/>
    <a:srgbClr val="008000"/>
    <a:srgbClr val="6699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1" autoAdjust="0"/>
    <p:restoredTop sz="87424" autoAdjust="0"/>
  </p:normalViewPr>
  <p:slideViewPr>
    <p:cSldViewPr snapToGrid="0">
      <p:cViewPr>
        <p:scale>
          <a:sx n="70" d="100"/>
          <a:sy n="70" d="100"/>
        </p:scale>
        <p:origin x="-70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B34E5-B41F-4F10-87F0-8A2A1CBE2E63}" type="datetimeFigureOut">
              <a:rPr lang="en-AU" smtClean="0"/>
              <a:t>17/06/2015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DD530-7709-4431-AA44-C54B37FD5FC1}" type="slidenum">
              <a:rPr lang="en-AU" smtClean="0"/>
              <a:t>‹#›</a:t>
            </a:fld>
            <a:endParaRPr lang="en-AU"/>
          </a:p>
        </p:txBody>
      </p:sp>
    </p:spTree>
    <p:extLst>
      <p:ext uri="{BB962C8B-B14F-4D97-AF65-F5344CB8AC3E}">
        <p14:creationId xmlns:p14="http://schemas.microsoft.com/office/powerpoint/2010/main" val="277379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 </a:t>
            </a:r>
            <a:r>
              <a:rPr lang="en-AU" sz="1200" b="1" i="0" u="none" strike="noStrike" kern="1200" baseline="0" dirty="0" smtClean="0">
                <a:solidFill>
                  <a:schemeClr val="tx1"/>
                </a:solidFill>
                <a:latin typeface="+mn-lt"/>
                <a:ea typeface="+mn-ea"/>
                <a:cs typeface="+mn-cs"/>
              </a:rPr>
              <a:t>Remember to:</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•plan your story before you start</a:t>
            </a:r>
          </a:p>
          <a:p>
            <a:r>
              <a:rPr lang="en-AU" sz="1200" b="0" i="0" u="none" strike="noStrike" kern="1200" baseline="0" dirty="0" smtClean="0">
                <a:solidFill>
                  <a:schemeClr val="tx1"/>
                </a:solidFill>
                <a:latin typeface="+mn-lt"/>
                <a:ea typeface="+mn-ea"/>
                <a:cs typeface="+mn-cs"/>
              </a:rPr>
              <a:t>•write in sentences</a:t>
            </a:r>
          </a:p>
          <a:p>
            <a:r>
              <a:rPr lang="en-AU" sz="1200" b="0" i="0" u="none" strike="noStrike" kern="1200" baseline="0" dirty="0" smtClean="0">
                <a:solidFill>
                  <a:schemeClr val="tx1"/>
                </a:solidFill>
                <a:latin typeface="+mn-lt"/>
                <a:ea typeface="+mn-ea"/>
                <a:cs typeface="+mn-cs"/>
              </a:rPr>
              <a:t>•pay attention to the words you choose, your spelling and punctuation, and paragraphs</a:t>
            </a:r>
          </a:p>
          <a:p>
            <a:r>
              <a:rPr lang="en-AU" sz="1200" b="0" i="0" u="none" strike="noStrike" kern="1200" baseline="0" dirty="0" smtClean="0">
                <a:solidFill>
                  <a:schemeClr val="tx1"/>
                </a:solidFill>
                <a:latin typeface="+mn-lt"/>
                <a:ea typeface="+mn-ea"/>
                <a:cs typeface="+mn-cs"/>
              </a:rPr>
              <a:t>•check and edit your writing when you have finished.</a:t>
            </a:r>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a:t>
            </a:fld>
            <a:endParaRPr lang="en-AU"/>
          </a:p>
        </p:txBody>
      </p:sp>
    </p:spTree>
    <p:extLst>
      <p:ext uri="{BB962C8B-B14F-4D97-AF65-F5344CB8AC3E}">
        <p14:creationId xmlns:p14="http://schemas.microsoft.com/office/powerpoint/2010/main" val="282502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11</a:t>
            </a:fld>
            <a:endParaRPr lang="en-AU"/>
          </a:p>
        </p:txBody>
      </p:sp>
    </p:spTree>
    <p:extLst>
      <p:ext uri="{BB962C8B-B14F-4D97-AF65-F5344CB8AC3E}">
        <p14:creationId xmlns:p14="http://schemas.microsoft.com/office/powerpoint/2010/main" val="15440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12</a:t>
            </a:fld>
            <a:endParaRPr lang="en-AU"/>
          </a:p>
        </p:txBody>
      </p:sp>
    </p:spTree>
    <p:extLst>
      <p:ext uri="{BB962C8B-B14F-4D97-AF65-F5344CB8AC3E}">
        <p14:creationId xmlns:p14="http://schemas.microsoft.com/office/powerpoint/2010/main" val="2143862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13</a:t>
            </a:fld>
            <a:endParaRPr lang="en-AU"/>
          </a:p>
        </p:txBody>
      </p:sp>
    </p:spTree>
    <p:extLst>
      <p:ext uri="{BB962C8B-B14F-4D97-AF65-F5344CB8AC3E}">
        <p14:creationId xmlns:p14="http://schemas.microsoft.com/office/powerpoint/2010/main" val="3391967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smtClean="0"/>
          </a:p>
        </p:txBody>
      </p:sp>
      <p:sp>
        <p:nvSpPr>
          <p:cNvPr id="4" name="Slide Number Placeholder 3"/>
          <p:cNvSpPr>
            <a:spLocks noGrp="1"/>
          </p:cNvSpPr>
          <p:nvPr>
            <p:ph type="sldNum" sz="quarter" idx="10"/>
          </p:nvPr>
        </p:nvSpPr>
        <p:spPr/>
        <p:txBody>
          <a:bodyPr/>
          <a:lstStyle/>
          <a:p>
            <a:fld id="{931DD530-7709-4431-AA44-C54B37FD5FC1}" type="slidenum">
              <a:rPr lang="en-AU" smtClean="0"/>
              <a:t>14</a:t>
            </a:fld>
            <a:endParaRPr lang="en-AU"/>
          </a:p>
        </p:txBody>
      </p:sp>
    </p:spTree>
    <p:extLst>
      <p:ext uri="{BB962C8B-B14F-4D97-AF65-F5344CB8AC3E}">
        <p14:creationId xmlns:p14="http://schemas.microsoft.com/office/powerpoint/2010/main" val="3711826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15</a:t>
            </a:fld>
            <a:endParaRPr lang="en-AU"/>
          </a:p>
        </p:txBody>
      </p:sp>
    </p:spTree>
    <p:extLst>
      <p:ext uri="{BB962C8B-B14F-4D97-AF65-F5344CB8AC3E}">
        <p14:creationId xmlns:p14="http://schemas.microsoft.com/office/powerpoint/2010/main" val="21954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16</a:t>
            </a:fld>
            <a:endParaRPr lang="en-AU"/>
          </a:p>
        </p:txBody>
      </p:sp>
    </p:spTree>
    <p:extLst>
      <p:ext uri="{BB962C8B-B14F-4D97-AF65-F5344CB8AC3E}">
        <p14:creationId xmlns:p14="http://schemas.microsoft.com/office/powerpoint/2010/main" val="3188083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17</a:t>
            </a:fld>
            <a:endParaRPr lang="en-AU"/>
          </a:p>
        </p:txBody>
      </p:sp>
    </p:spTree>
    <p:extLst>
      <p:ext uri="{BB962C8B-B14F-4D97-AF65-F5344CB8AC3E}">
        <p14:creationId xmlns:p14="http://schemas.microsoft.com/office/powerpoint/2010/main" val="3045888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18</a:t>
            </a:fld>
            <a:endParaRPr lang="en-AU"/>
          </a:p>
        </p:txBody>
      </p:sp>
    </p:spTree>
    <p:extLst>
      <p:ext uri="{BB962C8B-B14F-4D97-AF65-F5344CB8AC3E}">
        <p14:creationId xmlns:p14="http://schemas.microsoft.com/office/powerpoint/2010/main" val="151510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It is a </a:t>
            </a:r>
            <a:r>
              <a:rPr lang="en-AU" sz="1200" b="0" i="0" kern="1200" dirty="0" smtClean="0">
                <a:solidFill>
                  <a:schemeClr val="tx1"/>
                </a:solidFill>
                <a:effectLst/>
                <a:latin typeface="+mn-lt"/>
                <a:ea typeface="+mn-ea"/>
                <a:cs typeface="+mn-cs"/>
              </a:rPr>
              <a:t>Water Slide Through Shark Tank In Vegas</a:t>
            </a:r>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19</a:t>
            </a:fld>
            <a:endParaRPr lang="en-AU"/>
          </a:p>
        </p:txBody>
      </p:sp>
    </p:spTree>
    <p:extLst>
      <p:ext uri="{BB962C8B-B14F-4D97-AF65-F5344CB8AC3E}">
        <p14:creationId xmlns:p14="http://schemas.microsoft.com/office/powerpoint/2010/main" val="2192375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20</a:t>
            </a:fld>
            <a:endParaRPr lang="en-AU"/>
          </a:p>
        </p:txBody>
      </p:sp>
    </p:spTree>
    <p:extLst>
      <p:ext uri="{BB962C8B-B14F-4D97-AF65-F5344CB8AC3E}">
        <p14:creationId xmlns:p14="http://schemas.microsoft.com/office/powerpoint/2010/main" val="379875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3</a:t>
            </a:fld>
            <a:endParaRPr lang="en-AU"/>
          </a:p>
        </p:txBody>
      </p:sp>
    </p:spTree>
    <p:extLst>
      <p:ext uri="{BB962C8B-B14F-4D97-AF65-F5344CB8AC3E}">
        <p14:creationId xmlns:p14="http://schemas.microsoft.com/office/powerpoint/2010/main" val="2041101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21</a:t>
            </a:fld>
            <a:endParaRPr lang="en-AU"/>
          </a:p>
        </p:txBody>
      </p:sp>
    </p:spTree>
    <p:extLst>
      <p:ext uri="{BB962C8B-B14F-4D97-AF65-F5344CB8AC3E}">
        <p14:creationId xmlns:p14="http://schemas.microsoft.com/office/powerpoint/2010/main" val="2078093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4</a:t>
            </a:fld>
            <a:endParaRPr lang="en-AU"/>
          </a:p>
        </p:txBody>
      </p:sp>
    </p:spTree>
    <p:extLst>
      <p:ext uri="{BB962C8B-B14F-4D97-AF65-F5344CB8AC3E}">
        <p14:creationId xmlns:p14="http://schemas.microsoft.com/office/powerpoint/2010/main" val="360262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5</a:t>
            </a:fld>
            <a:endParaRPr lang="en-AU"/>
          </a:p>
        </p:txBody>
      </p:sp>
    </p:spTree>
    <p:extLst>
      <p:ext uri="{BB962C8B-B14F-4D97-AF65-F5344CB8AC3E}">
        <p14:creationId xmlns:p14="http://schemas.microsoft.com/office/powerpoint/2010/main" val="263018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6</a:t>
            </a:fld>
            <a:endParaRPr lang="en-AU"/>
          </a:p>
        </p:txBody>
      </p:sp>
    </p:spTree>
    <p:extLst>
      <p:ext uri="{BB962C8B-B14F-4D97-AF65-F5344CB8AC3E}">
        <p14:creationId xmlns:p14="http://schemas.microsoft.com/office/powerpoint/2010/main" val="308438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7</a:t>
            </a:fld>
            <a:endParaRPr lang="en-AU"/>
          </a:p>
        </p:txBody>
      </p:sp>
    </p:spTree>
    <p:extLst>
      <p:ext uri="{BB962C8B-B14F-4D97-AF65-F5344CB8AC3E}">
        <p14:creationId xmlns:p14="http://schemas.microsoft.com/office/powerpoint/2010/main" val="415825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8</a:t>
            </a:fld>
            <a:endParaRPr lang="en-AU"/>
          </a:p>
        </p:txBody>
      </p:sp>
    </p:spTree>
    <p:extLst>
      <p:ext uri="{BB962C8B-B14F-4D97-AF65-F5344CB8AC3E}">
        <p14:creationId xmlns:p14="http://schemas.microsoft.com/office/powerpoint/2010/main" val="1880853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9</a:t>
            </a:fld>
            <a:endParaRPr lang="en-AU"/>
          </a:p>
        </p:txBody>
      </p:sp>
    </p:spTree>
    <p:extLst>
      <p:ext uri="{BB962C8B-B14F-4D97-AF65-F5344CB8AC3E}">
        <p14:creationId xmlns:p14="http://schemas.microsoft.com/office/powerpoint/2010/main" val="2549430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10</a:t>
            </a:fld>
            <a:endParaRPr lang="en-AU"/>
          </a:p>
        </p:txBody>
      </p:sp>
    </p:spTree>
    <p:extLst>
      <p:ext uri="{BB962C8B-B14F-4D97-AF65-F5344CB8AC3E}">
        <p14:creationId xmlns:p14="http://schemas.microsoft.com/office/powerpoint/2010/main" val="1665877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fld id="{8E36636D-D922-432D-A958-524484B5923D}" type="datetimeFigureOut">
              <a:rPr lang="en-US" smtClean="0"/>
              <a:pPr/>
              <a:t>6/17/2015</a:t>
            </a:fld>
            <a:endParaRPr lang="en-US" dirty="0"/>
          </a:p>
        </p:txBody>
      </p:sp>
      <p:sp>
        <p:nvSpPr>
          <p:cNvPr id="16" name="Slide Number Placeholder 15"/>
          <p:cNvSpPr>
            <a:spLocks noGrp="1"/>
          </p:cNvSpPr>
          <p:nvPr>
            <p:ph type="sldNum" sz="quarter" idx="11"/>
          </p:nvPr>
        </p:nvSpPr>
        <p:spPr/>
        <p:txBody>
          <a:bodyPr/>
          <a:lstStyle/>
          <a:p>
            <a:fld id="{DF28FB93-0A08-4E7D-8E63-9EFA29F1E09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4665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4062A0-FD2F-4E22-9132-DD4D02CB0A86}" type="datetimeFigureOut">
              <a:rPr lang="en-AU" smtClean="0"/>
              <a:t>17/06/2015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56509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4062A0-FD2F-4E22-9132-DD4D02CB0A86}" type="datetimeFigureOut">
              <a:rPr lang="en-AU" smtClean="0"/>
              <a:t>17/06/2015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94275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4B4062A0-FD2F-4E22-9132-DD4D02CB0A86}" type="datetimeFigureOut">
              <a:rPr lang="en-AU" smtClean="0"/>
              <a:t>17/06/2015</a:t>
            </a:fld>
            <a:endParaRPr lang="en-AU"/>
          </a:p>
        </p:txBody>
      </p:sp>
      <p:sp>
        <p:nvSpPr>
          <p:cNvPr id="15" name="Slide Number Placeholder 14"/>
          <p:cNvSpPr>
            <a:spLocks noGrp="1"/>
          </p:cNvSpPr>
          <p:nvPr>
            <p:ph type="sldNum" sz="quarter" idx="15"/>
          </p:nvPr>
        </p:nvSpPr>
        <p:spPr/>
        <p:txBody>
          <a:bodyPr/>
          <a:lstStyle>
            <a:lvl1pPr algn="ctr">
              <a:defRPr/>
            </a:lvl1pPr>
          </a:lstStyle>
          <a:p>
            <a:fld id="{F484D676-CFBB-4943-BD40-9F5573EA540D}" type="slidenum">
              <a:rPr lang="en-AU" smtClean="0"/>
              <a:t>‹#›</a:t>
            </a:fld>
            <a:endParaRPr lang="en-AU"/>
          </a:p>
        </p:txBody>
      </p:sp>
      <p:sp>
        <p:nvSpPr>
          <p:cNvPr id="16" name="Footer Placeholder 15"/>
          <p:cNvSpPr>
            <a:spLocks noGrp="1"/>
          </p:cNvSpPr>
          <p:nvPr>
            <p:ph type="ftr" sz="quarter" idx="16"/>
          </p:nvPr>
        </p:nvSpPr>
        <p:spPr/>
        <p:txBody>
          <a:bodyPr/>
          <a:lstStyle/>
          <a:p>
            <a:endParaRPr lang="en-AU"/>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0074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4062A0-FD2F-4E22-9132-DD4D02CB0A86}" type="datetimeFigureOut">
              <a:rPr lang="en-AU" smtClean="0"/>
              <a:t>17/06/2015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87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B4062A0-FD2F-4E22-9132-DD4D02CB0A86}" type="datetimeFigureOut">
              <a:rPr lang="en-AU" smtClean="0"/>
              <a:t>17/06/2015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84D676-CFBB-4943-BD40-9F5573EA540D}" type="slidenum">
              <a:rPr lang="en-AU" smtClean="0"/>
              <a:t>‹#›</a:t>
            </a:fld>
            <a:endParaRPr lang="en-AU"/>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12925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484D676-CFBB-4943-BD40-9F5573EA540D}" type="slidenum">
              <a:rPr lang="en-AU" smtClean="0"/>
              <a:t>‹#›</a:t>
            </a:fld>
            <a:endParaRPr lang="en-AU"/>
          </a:p>
        </p:txBody>
      </p:sp>
      <p:sp>
        <p:nvSpPr>
          <p:cNvPr id="8" name="Footer Placeholder 7"/>
          <p:cNvSpPr>
            <a:spLocks noGrp="1"/>
          </p:cNvSpPr>
          <p:nvPr>
            <p:ph type="ftr" sz="quarter" idx="11"/>
          </p:nvPr>
        </p:nvSpPr>
        <p:spPr/>
        <p:txBody>
          <a:bodyPr/>
          <a:lstStyle/>
          <a:p>
            <a:endParaRPr lang="en-AU"/>
          </a:p>
        </p:txBody>
      </p:sp>
      <p:sp>
        <p:nvSpPr>
          <p:cNvPr id="7" name="Date Placeholder 6"/>
          <p:cNvSpPr>
            <a:spLocks noGrp="1"/>
          </p:cNvSpPr>
          <p:nvPr>
            <p:ph type="dt" sz="half" idx="10"/>
          </p:nvPr>
        </p:nvSpPr>
        <p:spPr/>
        <p:txBody>
          <a:bodyPr/>
          <a:lstStyle/>
          <a:p>
            <a:fld id="{4B4062A0-FD2F-4E22-9132-DD4D02CB0A86}" type="datetimeFigureOut">
              <a:rPr lang="en-AU" smtClean="0"/>
              <a:t>17/06/2015</a:t>
            </a:fld>
            <a:endParaRPr lang="en-AU"/>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65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4062A0-FD2F-4E22-9132-DD4D02CB0A86}" type="datetimeFigureOut">
              <a:rPr lang="en-AU" smtClean="0"/>
              <a:t>17/06/2015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484D676-CFBB-4943-BD40-9F5573EA540D}" type="slidenum">
              <a:rPr lang="en-AU" smtClean="0"/>
              <a:t>‹#›</a:t>
            </a:fld>
            <a:endParaRPr lang="en-AU"/>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60572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062A0-FD2F-4E22-9132-DD4D02CB0A86}" type="datetimeFigureOut">
              <a:rPr lang="en-AU" smtClean="0"/>
              <a:t>17/06/2015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37542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4B4062A0-FD2F-4E22-9132-DD4D02CB0A86}" type="datetimeFigureOut">
              <a:rPr lang="en-AU" smtClean="0"/>
              <a:t>17/06/2015</a:t>
            </a:fld>
            <a:endParaRPr lang="en-AU"/>
          </a:p>
        </p:txBody>
      </p:sp>
      <p:sp>
        <p:nvSpPr>
          <p:cNvPr id="9" name="Slide Number Placeholder 8"/>
          <p:cNvSpPr>
            <a:spLocks noGrp="1"/>
          </p:cNvSpPr>
          <p:nvPr>
            <p:ph type="sldNum" sz="quarter" idx="15"/>
          </p:nvPr>
        </p:nvSpPr>
        <p:spPr/>
        <p:txBody>
          <a:bodyPr/>
          <a:lstStyle/>
          <a:p>
            <a:fld id="{F484D676-CFBB-4943-BD40-9F5573EA540D}" type="slidenum">
              <a:rPr lang="en-AU" smtClean="0"/>
              <a:t>‹#›</a:t>
            </a:fld>
            <a:endParaRPr lang="en-AU"/>
          </a:p>
        </p:txBody>
      </p:sp>
      <p:sp>
        <p:nvSpPr>
          <p:cNvPr id="10" name="Footer Placeholder 9"/>
          <p:cNvSpPr>
            <a:spLocks noGrp="1"/>
          </p:cNvSpPr>
          <p:nvPr>
            <p:ph type="ftr" sz="quarter" idx="16"/>
          </p:nvPr>
        </p:nvSpPr>
        <p:spPr/>
        <p:txBody>
          <a:bodyPr/>
          <a:lstStyle/>
          <a:p>
            <a:endParaRPr lang="en-AU"/>
          </a:p>
        </p:txBody>
      </p:sp>
    </p:spTree>
    <p:extLst>
      <p:ext uri="{BB962C8B-B14F-4D97-AF65-F5344CB8AC3E}">
        <p14:creationId xmlns:p14="http://schemas.microsoft.com/office/powerpoint/2010/main" val="368205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4B4062A0-FD2F-4E22-9132-DD4D02CB0A86}" type="datetimeFigureOut">
              <a:rPr lang="en-AU" smtClean="0"/>
              <a:t>17/06/2015</a:t>
            </a:fld>
            <a:endParaRPr lang="en-AU"/>
          </a:p>
        </p:txBody>
      </p:sp>
      <p:sp>
        <p:nvSpPr>
          <p:cNvPr id="9" name="Slide Number Placeholder 8"/>
          <p:cNvSpPr>
            <a:spLocks noGrp="1"/>
          </p:cNvSpPr>
          <p:nvPr>
            <p:ph type="sldNum" sz="quarter" idx="11"/>
          </p:nvPr>
        </p:nvSpPr>
        <p:spPr/>
        <p:txBody>
          <a:bodyPr/>
          <a:lstStyle/>
          <a:p>
            <a:fld id="{F484D676-CFBB-4943-BD40-9F5573EA540D}" type="slidenum">
              <a:rPr lang="en-AU" smtClean="0"/>
              <a:t>‹#›</a:t>
            </a:fld>
            <a:endParaRPr lang="en-AU"/>
          </a:p>
        </p:txBody>
      </p:sp>
      <p:sp>
        <p:nvSpPr>
          <p:cNvPr id="10" name="Footer Placeholder 9"/>
          <p:cNvSpPr>
            <a:spLocks noGrp="1"/>
          </p:cNvSpPr>
          <p:nvPr>
            <p:ph type="ftr" sz="quarter" idx="12"/>
          </p:nvPr>
        </p:nvSpPr>
        <p:spPr/>
        <p:txBody>
          <a:bodyPr/>
          <a:lstStyle/>
          <a:p>
            <a:endParaRPr lang="en-AU"/>
          </a:p>
        </p:txBody>
      </p:sp>
    </p:spTree>
    <p:extLst>
      <p:ext uri="{BB962C8B-B14F-4D97-AF65-F5344CB8AC3E}">
        <p14:creationId xmlns:p14="http://schemas.microsoft.com/office/powerpoint/2010/main" val="50936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4B4062A0-FD2F-4E22-9132-DD4D02CB0A86}" type="datetimeFigureOut">
              <a:rPr lang="en-AU" smtClean="0"/>
              <a:t>17/06/2015</a:t>
            </a:fld>
            <a:endParaRPr lang="en-AU"/>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AU"/>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484D676-CFBB-4943-BD40-9F5573EA540D}" type="slidenum">
              <a:rPr lang="en-AU" smtClean="0"/>
              <a:t>‹#›</a:t>
            </a:fld>
            <a:endParaRPr lang="en-AU"/>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1290433294"/>
      </p:ext>
    </p:extLst>
  </p:cSld>
  <p:clrMap bg1="dk1" tx1="lt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0T6ol9-eC-M"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jog-sottot.livejournal.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www.bloglovin.com/blogs/blue-pueblo-3335349/door-to-past-fahan-ireland-photo-via-ketty-251311066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lavorolowcost.blogspot.i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themetapicture.com/baby-shar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indulgy.com/post/3bL9rb0p82/tree-frog-and-chalkhill-blue-butterf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zsazsabellagio.blogspot.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www.viralnova.com/relationship-goal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thepolkadotowl.blogspot.com/2011/10/haunted-house-by-jack-prelutsky.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imgur.com/PNiVz" TargetMode="External"/><Relationship Id="rId4" Type="http://schemas.openxmlformats.org/officeDocument/2006/relationships/hyperlink" Target="http://www.viralnova.com/relationship-goal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rinkworks.com/namegen/" TargetMode="External"/><Relationship Id="rId1" Type="http://schemas.openxmlformats.org/officeDocument/2006/relationships/slideLayout" Target="../slideLayouts/slideLayout7.xml"/><Relationship Id="rId4" Type="http://schemas.openxmlformats.org/officeDocument/2006/relationships/hyperlink" Target="http://marijkevanooijen.blogspot.com/2011/12/wij-zijn-allemaal-engelen.htm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9gag.com/gag/477285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www.mcpactions.com/blog/2010/04/01/april-showers-photos-of-rain-umbrellas-boots-and-mor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www.writeabout.com/ideas/why-arent-baby-birds-born-with-their-feathe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blooming-inspiration.tumblr.com/?og=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designspotter.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rense.com/general48/badjoke.h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thewholegardenwillbow.wordpress.com/2008/11/"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hqwallbase.com/121529-under-the-ree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alexhughescraft.blogspot.com.au/2009_02_01_archiv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10575" y="99480"/>
            <a:ext cx="5239431" cy="1569660"/>
          </a:xfrm>
          <a:prstGeom prst="rect">
            <a:avLst/>
          </a:prstGeom>
        </p:spPr>
        <p:txBody>
          <a:bodyPr wrap="square">
            <a:spAutoFit/>
          </a:bodyPr>
          <a:lstStyle/>
          <a:p>
            <a:pPr algn="ctr"/>
            <a:r>
              <a:rPr lang="en-AU" sz="4800" dirty="0" smtClean="0">
                <a:solidFill>
                  <a:schemeClr val="accent1">
                    <a:lumMod val="60000"/>
                    <a:lumOff val="40000"/>
                  </a:schemeClr>
                </a:solidFill>
                <a:latin typeface="Century Gothic" panose="020B0502020202020204" pitchFamily="34" charset="0"/>
              </a:rPr>
              <a:t>Writing Prompts</a:t>
            </a:r>
          </a:p>
          <a:p>
            <a:pPr algn="ctr"/>
            <a:r>
              <a:rPr lang="en-AU" sz="4800" dirty="0" smtClean="0">
                <a:solidFill>
                  <a:schemeClr val="accent1">
                    <a:lumMod val="60000"/>
                    <a:lumOff val="40000"/>
                  </a:schemeClr>
                </a:solidFill>
                <a:latin typeface="Century Gothic" panose="020B0502020202020204" pitchFamily="34" charset="0"/>
              </a:rPr>
              <a:t> 8</a:t>
            </a:r>
          </a:p>
        </p:txBody>
      </p:sp>
      <p:sp>
        <p:nvSpPr>
          <p:cNvPr id="7" name="TextBox 6"/>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808" y="1669140"/>
            <a:ext cx="3034990" cy="2666658"/>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0" y="532561"/>
            <a:ext cx="3077496" cy="3091235"/>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9788" y="3721520"/>
            <a:ext cx="2081900" cy="1958358"/>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1176" y="1984196"/>
            <a:ext cx="1817250" cy="1835755"/>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7799" y="4834486"/>
            <a:ext cx="1981989" cy="1706539"/>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9833" y="3992919"/>
            <a:ext cx="3189918" cy="2400440"/>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074" y="3575966"/>
            <a:ext cx="1983734" cy="3021309"/>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1828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2" name="Rectangle 1"/>
          <p:cNvSpPr/>
          <p:nvPr/>
        </p:nvSpPr>
        <p:spPr>
          <a:xfrm>
            <a:off x="259830" y="5494402"/>
            <a:ext cx="11932170" cy="1169551"/>
          </a:xfrm>
          <a:prstGeom prst="rect">
            <a:avLst/>
          </a:prstGeom>
        </p:spPr>
        <p:txBody>
          <a:bodyPr wrap="square">
            <a:spAutoFit/>
          </a:bodyPr>
          <a:lstStyle/>
          <a:p>
            <a:r>
              <a:rPr lang="en-AU" sz="1400" b="1" dirty="0">
                <a:solidFill>
                  <a:schemeClr val="accent2">
                    <a:lumMod val="20000"/>
                    <a:lumOff val="80000"/>
                  </a:schemeClr>
                </a:solidFill>
                <a:latin typeface="Century Gothic" panose="020B0502020202020204" pitchFamily="34" charset="0"/>
              </a:rPr>
              <a:t>Remember to:</a:t>
            </a:r>
            <a:endParaRPr lang="en-AU" sz="1400" dirty="0">
              <a:solidFill>
                <a:schemeClr val="accent2">
                  <a:lumMod val="20000"/>
                  <a:lumOff val="80000"/>
                </a:schemeClr>
              </a:solidFill>
              <a:latin typeface="Century Gothic" panose="020B0502020202020204" pitchFamily="34" charset="0"/>
            </a:endParaRPr>
          </a:p>
          <a:p>
            <a:r>
              <a:rPr lang="en-AU" sz="1400" dirty="0">
                <a:solidFill>
                  <a:schemeClr val="accent2">
                    <a:lumMod val="20000"/>
                    <a:lumOff val="80000"/>
                  </a:schemeClr>
                </a:solidFill>
                <a:latin typeface="Century Gothic" panose="020B0502020202020204" pitchFamily="34" charset="0"/>
              </a:rPr>
              <a:t>•plan your story before you start</a:t>
            </a:r>
          </a:p>
          <a:p>
            <a:r>
              <a:rPr lang="en-AU" sz="1400" dirty="0">
                <a:solidFill>
                  <a:schemeClr val="accent2">
                    <a:lumMod val="20000"/>
                    <a:lumOff val="80000"/>
                  </a:schemeClr>
                </a:solidFill>
                <a:latin typeface="Century Gothic" panose="020B0502020202020204" pitchFamily="34" charset="0"/>
              </a:rPr>
              <a:t>•write in sentences</a:t>
            </a:r>
          </a:p>
          <a:p>
            <a:r>
              <a:rPr lang="en-AU" sz="1400" dirty="0">
                <a:solidFill>
                  <a:schemeClr val="accent2">
                    <a:lumMod val="20000"/>
                    <a:lumOff val="80000"/>
                  </a:schemeClr>
                </a:solidFill>
                <a:latin typeface="Century Gothic" panose="020B0502020202020204" pitchFamily="34" charset="0"/>
              </a:rPr>
              <a:t>•pay attention to the words you choose, your </a:t>
            </a:r>
            <a:r>
              <a:rPr lang="en-AU" sz="1400" dirty="0" smtClean="0">
                <a:solidFill>
                  <a:schemeClr val="accent2">
                    <a:lumMod val="20000"/>
                    <a:lumOff val="80000"/>
                  </a:schemeClr>
                </a:solidFill>
                <a:latin typeface="Century Gothic" panose="020B0502020202020204" pitchFamily="34" charset="0"/>
              </a:rPr>
              <a:t>spelling, </a:t>
            </a:r>
            <a:r>
              <a:rPr lang="en-AU" sz="1400" dirty="0">
                <a:solidFill>
                  <a:schemeClr val="accent2">
                    <a:lumMod val="20000"/>
                    <a:lumOff val="80000"/>
                  </a:schemeClr>
                </a:solidFill>
                <a:latin typeface="Century Gothic" panose="020B0502020202020204" pitchFamily="34" charset="0"/>
              </a:rPr>
              <a:t>punctuation, and paragraphs</a:t>
            </a:r>
          </a:p>
          <a:p>
            <a:r>
              <a:rPr lang="en-AU" sz="1400" dirty="0">
                <a:solidFill>
                  <a:schemeClr val="accent2">
                    <a:lumMod val="20000"/>
                    <a:lumOff val="80000"/>
                  </a:schemeClr>
                </a:solidFill>
                <a:latin typeface="Century Gothic" panose="020B0502020202020204" pitchFamily="34" charset="0"/>
              </a:rPr>
              <a:t>•check and edit your writing when you have finished.</a:t>
            </a:r>
          </a:p>
        </p:txBody>
      </p:sp>
      <p:sp>
        <p:nvSpPr>
          <p:cNvPr id="5" name="TextBox 4"/>
          <p:cNvSpPr txBox="1"/>
          <p:nvPr/>
        </p:nvSpPr>
        <p:spPr>
          <a:xfrm>
            <a:off x="9033055" y="2073879"/>
            <a:ext cx="2841522" cy="1200329"/>
          </a:xfrm>
          <a:prstGeom prst="rect">
            <a:avLst/>
          </a:prstGeom>
          <a:noFill/>
        </p:spPr>
        <p:txBody>
          <a:bodyPr wrap="square" rtlCol="0">
            <a:spAutoFit/>
          </a:bodyPr>
          <a:lstStyle/>
          <a:p>
            <a:r>
              <a:rPr lang="en-AU" sz="3600" dirty="0" smtClean="0">
                <a:solidFill>
                  <a:srgbClr val="33CCFF"/>
                </a:solidFill>
              </a:rPr>
              <a:t>Write about what you see.</a:t>
            </a:r>
            <a:endParaRPr lang="en-AU" sz="3600" dirty="0">
              <a:solidFill>
                <a:srgbClr val="33CCFF"/>
              </a:solidFill>
            </a:endParaRPr>
          </a:p>
        </p:txBody>
      </p:sp>
      <p:pic>
        <p:nvPicPr>
          <p:cNvPr id="3" name="0T6ol9-eC-M"/>
          <p:cNvPicPr>
            <a:picLocks noRot="1" noChangeAspect="1"/>
          </p:cNvPicPr>
          <p:nvPr>
            <a:videoFile r:link="rId1"/>
          </p:nvPr>
        </p:nvPicPr>
        <p:blipFill>
          <a:blip r:embed="rId4"/>
          <a:stretch>
            <a:fillRect/>
          </a:stretch>
        </p:blipFill>
        <p:spPr>
          <a:xfrm>
            <a:off x="435020" y="626928"/>
            <a:ext cx="8415586" cy="4733767"/>
          </a:xfrm>
          <a:prstGeom prst="rect">
            <a:avLst/>
          </a:prstGeom>
        </p:spPr>
      </p:pic>
    </p:spTree>
    <p:extLst>
      <p:ext uri="{BB962C8B-B14F-4D97-AF65-F5344CB8AC3E}">
        <p14:creationId xmlns:p14="http://schemas.microsoft.com/office/powerpoint/2010/main" val="367128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7062823" y="6540842"/>
            <a:ext cx="4395708" cy="246221"/>
          </a:xfrm>
          <a:prstGeom prst="rect">
            <a:avLst/>
          </a:prstGeom>
        </p:spPr>
        <p:txBody>
          <a:bodyPr wrap="square">
            <a:spAutoFit/>
          </a:bodyPr>
          <a:lstStyle/>
          <a:p>
            <a:pPr fontAlgn="base"/>
            <a:r>
              <a:rPr lang="en-AU" sz="1000" dirty="0" smtClean="0"/>
              <a:t>Image found on Pinterest via </a:t>
            </a:r>
            <a:r>
              <a:rPr lang="en-AU" sz="1000" b="1" dirty="0" smtClean="0">
                <a:solidFill>
                  <a:srgbClr val="444444"/>
                </a:solidFill>
                <a:latin typeface="Helvetica Neue"/>
                <a:hlinkClick r:id="rId3"/>
              </a:rPr>
              <a:t>og-sottot.livejournal.com</a:t>
            </a:r>
            <a:endParaRPr lang="en-AU" sz="1000" dirty="0"/>
          </a:p>
        </p:txBody>
      </p:sp>
      <p:sp>
        <p:nvSpPr>
          <p:cNvPr id="2" name="Rectangle 1"/>
          <p:cNvSpPr/>
          <p:nvPr/>
        </p:nvSpPr>
        <p:spPr>
          <a:xfrm>
            <a:off x="136099" y="5278957"/>
            <a:ext cx="6536006"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1819" y="-322227"/>
            <a:ext cx="4346712" cy="63672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ctangle 3"/>
          <p:cNvSpPr/>
          <p:nvPr/>
        </p:nvSpPr>
        <p:spPr>
          <a:xfrm>
            <a:off x="457849" y="298772"/>
            <a:ext cx="6726722" cy="3785652"/>
          </a:xfrm>
          <a:prstGeom prst="rect">
            <a:avLst/>
          </a:prstGeom>
        </p:spPr>
        <p:txBody>
          <a:bodyPr wrap="square">
            <a:spAutoFit/>
          </a:bodyPr>
          <a:lstStyle/>
          <a:p>
            <a:r>
              <a:rPr lang="en-AU" sz="5400" dirty="0" smtClean="0">
                <a:solidFill>
                  <a:schemeClr val="accent4">
                    <a:lumMod val="40000"/>
                    <a:lumOff val="60000"/>
                  </a:schemeClr>
                </a:solidFill>
                <a:latin typeface="Century Gothic" panose="020B0502020202020204" pitchFamily="34" charset="0"/>
              </a:rPr>
              <a:t>Rain, hail or Shine</a:t>
            </a:r>
          </a:p>
          <a:p>
            <a:endParaRPr lang="en-AU" sz="5400" dirty="0" smtClean="0">
              <a:solidFill>
                <a:schemeClr val="accent4">
                  <a:lumMod val="40000"/>
                  <a:lumOff val="60000"/>
                </a:schemeClr>
              </a:solidFill>
              <a:latin typeface="Century Gothic" panose="020B0502020202020204" pitchFamily="34" charset="0"/>
            </a:endParaRPr>
          </a:p>
          <a:p>
            <a:r>
              <a:rPr lang="en-AU" sz="4400" dirty="0">
                <a:solidFill>
                  <a:schemeClr val="accent2">
                    <a:lumMod val="20000"/>
                    <a:lumOff val="80000"/>
                  </a:schemeClr>
                </a:solidFill>
                <a:latin typeface="Helvetica Neue"/>
              </a:rPr>
              <a:t>What if you were the weather for a day? What would the forecast be?</a:t>
            </a:r>
            <a:endParaRPr lang="en-AU" sz="4400" dirty="0" smtClean="0">
              <a:solidFill>
                <a:schemeClr val="accent2">
                  <a:lumMod val="20000"/>
                  <a:lumOff val="80000"/>
                </a:schemeClr>
              </a:solidFill>
              <a:latin typeface="Century Gothic" panose="020B0502020202020204" pitchFamily="34" charset="0"/>
            </a:endParaRPr>
          </a:p>
        </p:txBody>
      </p:sp>
    </p:spTree>
    <p:extLst>
      <p:ext uri="{BB962C8B-B14F-4D97-AF65-F5344CB8AC3E}">
        <p14:creationId xmlns:p14="http://schemas.microsoft.com/office/powerpoint/2010/main" val="305637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1077336" y="6439788"/>
            <a:ext cx="4395708" cy="246221"/>
          </a:xfrm>
          <a:prstGeom prst="rect">
            <a:avLst/>
          </a:prstGeom>
        </p:spPr>
        <p:txBody>
          <a:bodyPr wrap="square">
            <a:spAutoFit/>
          </a:bodyPr>
          <a:lstStyle/>
          <a:p>
            <a:pPr fontAlgn="base"/>
            <a:r>
              <a:rPr lang="en-AU" sz="1000" dirty="0" smtClean="0"/>
              <a:t>Image found on Pinterest via </a:t>
            </a:r>
            <a:r>
              <a:rPr lang="en-AU" sz="1000" b="1" dirty="0" smtClean="0">
                <a:hlinkClick r:id="rId3"/>
              </a:rPr>
              <a:t>bloglovin.com</a:t>
            </a:r>
            <a:endParaRPr lang="en-AU" sz="1000" dirty="0"/>
          </a:p>
        </p:txBody>
      </p:sp>
      <p:sp>
        <p:nvSpPr>
          <p:cNvPr id="2" name="Rectangle 1"/>
          <p:cNvSpPr/>
          <p:nvPr/>
        </p:nvSpPr>
        <p:spPr>
          <a:xfrm>
            <a:off x="5473044" y="4993822"/>
            <a:ext cx="6536006"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20" y="173590"/>
            <a:ext cx="4096222" cy="6109224"/>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5282328" y="344845"/>
            <a:ext cx="6726722" cy="4154984"/>
          </a:xfrm>
          <a:prstGeom prst="rect">
            <a:avLst/>
          </a:prstGeom>
        </p:spPr>
        <p:txBody>
          <a:bodyPr wrap="square">
            <a:spAutoFit/>
          </a:bodyPr>
          <a:lstStyle/>
          <a:p>
            <a:r>
              <a:rPr lang="en-AU" sz="4400" dirty="0" smtClean="0">
                <a:solidFill>
                  <a:schemeClr val="accent5">
                    <a:lumMod val="20000"/>
                    <a:lumOff val="80000"/>
                  </a:schemeClr>
                </a:solidFill>
                <a:latin typeface="Century Gothic" panose="020B0502020202020204" pitchFamily="34" charset="0"/>
              </a:rPr>
              <a:t>Imagine </a:t>
            </a:r>
            <a:r>
              <a:rPr lang="en-AU" sz="4400" dirty="0">
                <a:solidFill>
                  <a:schemeClr val="accent5">
                    <a:lumMod val="20000"/>
                    <a:lumOff val="80000"/>
                  </a:schemeClr>
                </a:solidFill>
                <a:latin typeface="Century Gothic" panose="020B0502020202020204" pitchFamily="34" charset="0"/>
              </a:rPr>
              <a:t>that you have been transported to this location. </a:t>
            </a:r>
            <a:r>
              <a:rPr lang="en-AU" sz="4400" dirty="0" smtClean="0">
                <a:solidFill>
                  <a:schemeClr val="accent5">
                    <a:lumMod val="20000"/>
                    <a:lumOff val="80000"/>
                  </a:schemeClr>
                </a:solidFill>
                <a:latin typeface="Century Gothic" panose="020B0502020202020204" pitchFamily="34" charset="0"/>
              </a:rPr>
              <a:t>LIST </a:t>
            </a:r>
            <a:r>
              <a:rPr lang="en-AU" sz="4400" dirty="0">
                <a:solidFill>
                  <a:schemeClr val="accent5">
                    <a:lumMod val="20000"/>
                    <a:lumOff val="80000"/>
                  </a:schemeClr>
                </a:solidFill>
                <a:latin typeface="Century Gothic" panose="020B0502020202020204" pitchFamily="34" charset="0"/>
              </a:rPr>
              <a:t>everything you SEE, HEAR, SMELL and TASTE while you are there. </a:t>
            </a:r>
            <a:endParaRPr lang="en-AU" sz="4400" dirty="0" smtClean="0">
              <a:solidFill>
                <a:schemeClr val="accent5">
                  <a:lumMod val="20000"/>
                  <a:lumOff val="80000"/>
                </a:schemeClr>
              </a:solidFill>
              <a:latin typeface="Century Gothic" panose="020B0502020202020204" pitchFamily="34" charset="0"/>
            </a:endParaRPr>
          </a:p>
        </p:txBody>
      </p:sp>
    </p:spTree>
    <p:extLst>
      <p:ext uri="{BB962C8B-B14F-4D97-AF65-F5344CB8AC3E}">
        <p14:creationId xmlns:p14="http://schemas.microsoft.com/office/powerpoint/2010/main" val="59566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7062823" y="6540842"/>
            <a:ext cx="4395708" cy="246221"/>
          </a:xfrm>
          <a:prstGeom prst="rect">
            <a:avLst/>
          </a:prstGeom>
        </p:spPr>
        <p:txBody>
          <a:bodyPr wrap="square">
            <a:spAutoFit/>
          </a:bodyPr>
          <a:lstStyle/>
          <a:p>
            <a:pPr fontAlgn="base"/>
            <a:r>
              <a:rPr lang="en-AU" sz="1000" dirty="0" smtClean="0"/>
              <a:t>Image found on Pinterest via </a:t>
            </a:r>
            <a:r>
              <a:rPr lang="en-AU" sz="1000" b="1" dirty="0" smtClean="0">
                <a:hlinkClick r:id="rId3"/>
              </a:rPr>
              <a:t> </a:t>
            </a:r>
            <a:r>
              <a:rPr lang="en-AU" sz="1000" b="1" dirty="0">
                <a:hlinkClick r:id="rId3"/>
              </a:rPr>
              <a:t>lavorolowcost.blogspot.it</a:t>
            </a:r>
            <a:endParaRPr lang="en-AU" sz="1000" dirty="0"/>
          </a:p>
        </p:txBody>
      </p:sp>
      <p:sp>
        <p:nvSpPr>
          <p:cNvPr id="2" name="Rectangle 1"/>
          <p:cNvSpPr/>
          <p:nvPr/>
        </p:nvSpPr>
        <p:spPr>
          <a:xfrm>
            <a:off x="136099" y="5278957"/>
            <a:ext cx="6536006"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620" y="1320062"/>
            <a:ext cx="5419208" cy="43826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ctangle 3"/>
          <p:cNvSpPr/>
          <p:nvPr/>
        </p:nvSpPr>
        <p:spPr>
          <a:xfrm>
            <a:off x="261204" y="1242669"/>
            <a:ext cx="6726722" cy="3046988"/>
          </a:xfrm>
          <a:prstGeom prst="rect">
            <a:avLst/>
          </a:prstGeom>
        </p:spPr>
        <p:txBody>
          <a:bodyPr wrap="square">
            <a:spAutoFit/>
          </a:bodyPr>
          <a:lstStyle/>
          <a:p>
            <a:r>
              <a:rPr lang="en-AU" sz="4800" dirty="0" smtClean="0">
                <a:solidFill>
                  <a:schemeClr val="accent4">
                    <a:lumMod val="40000"/>
                    <a:lumOff val="60000"/>
                  </a:schemeClr>
                </a:solidFill>
                <a:latin typeface="Century Gothic" panose="020B0502020202020204" pitchFamily="34" charset="0"/>
              </a:rPr>
              <a:t>Tell the </a:t>
            </a:r>
            <a:r>
              <a:rPr lang="en-AU" sz="4800" dirty="0">
                <a:solidFill>
                  <a:schemeClr val="accent4">
                    <a:lumMod val="40000"/>
                    <a:lumOff val="60000"/>
                  </a:schemeClr>
                </a:solidFill>
                <a:latin typeface="Century Gothic" panose="020B0502020202020204" pitchFamily="34" charset="0"/>
              </a:rPr>
              <a:t>story about what was happening when this picture was taken. </a:t>
            </a:r>
            <a:endParaRPr lang="en-AU" sz="4800" dirty="0" smtClean="0">
              <a:solidFill>
                <a:schemeClr val="accent2">
                  <a:lumMod val="20000"/>
                  <a:lumOff val="80000"/>
                </a:schemeClr>
              </a:solidFill>
              <a:latin typeface="Century Gothic" panose="020B0502020202020204" pitchFamily="34" charset="0"/>
            </a:endParaRPr>
          </a:p>
        </p:txBody>
      </p:sp>
    </p:spTree>
    <p:extLst>
      <p:ext uri="{BB962C8B-B14F-4D97-AF65-F5344CB8AC3E}">
        <p14:creationId xmlns:p14="http://schemas.microsoft.com/office/powerpoint/2010/main" val="424660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3015569" cy="246221"/>
          </a:xfrm>
          <a:prstGeom prst="rect">
            <a:avLst/>
          </a:prstGeom>
        </p:spPr>
        <p:txBody>
          <a:bodyPr wrap="none">
            <a:spAutoFit/>
          </a:bodyPr>
          <a:lstStyle/>
          <a:p>
            <a:pPr fontAlgn="base"/>
            <a:r>
              <a:rPr lang="en-AU" sz="1000" dirty="0" smtClean="0"/>
              <a:t>Image found on Pinterest via </a:t>
            </a:r>
            <a:r>
              <a:rPr lang="en-AU" sz="1000" b="1" dirty="0" smtClean="0">
                <a:hlinkClick r:id="rId3"/>
              </a:rPr>
              <a:t>hemetapicture.com</a:t>
            </a:r>
            <a:endParaRPr lang="en-AU" sz="1000" dirty="0"/>
          </a:p>
        </p:txBody>
      </p:sp>
      <p:sp>
        <p:nvSpPr>
          <p:cNvPr id="2" name="Rectangle 1"/>
          <p:cNvSpPr/>
          <p:nvPr/>
        </p:nvSpPr>
        <p:spPr>
          <a:xfrm>
            <a:off x="4363130" y="5158353"/>
            <a:ext cx="8126661" cy="1169551"/>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488" y="768315"/>
            <a:ext cx="3353584" cy="5066827"/>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4660490" y="768315"/>
            <a:ext cx="6964062" cy="2862322"/>
          </a:xfrm>
          <a:prstGeom prst="rect">
            <a:avLst/>
          </a:prstGeom>
        </p:spPr>
        <p:txBody>
          <a:bodyPr wrap="square">
            <a:spAutoFit/>
          </a:bodyPr>
          <a:lstStyle/>
          <a:p>
            <a:r>
              <a:rPr lang="en-AU" sz="3600" dirty="0" smtClean="0">
                <a:solidFill>
                  <a:schemeClr val="accent1">
                    <a:lumMod val="40000"/>
                    <a:lumOff val="60000"/>
                  </a:schemeClr>
                </a:solidFill>
                <a:latin typeface="Century Gothic" panose="020B0502020202020204" pitchFamily="34" charset="0"/>
              </a:rPr>
              <a:t>What </a:t>
            </a:r>
            <a:r>
              <a:rPr lang="en-AU" sz="3600" dirty="0">
                <a:solidFill>
                  <a:schemeClr val="accent1">
                    <a:lumMod val="40000"/>
                    <a:lumOff val="60000"/>
                  </a:schemeClr>
                </a:solidFill>
                <a:latin typeface="Century Gothic" panose="020B0502020202020204" pitchFamily="34" charset="0"/>
              </a:rPr>
              <a:t>if one morning you woke up and found you had been turned into an animal</a:t>
            </a:r>
            <a:r>
              <a:rPr lang="en-AU" sz="3600" dirty="0" smtClean="0">
                <a:solidFill>
                  <a:schemeClr val="accent1">
                    <a:lumMod val="40000"/>
                    <a:lumOff val="60000"/>
                  </a:schemeClr>
                </a:solidFill>
                <a:latin typeface="Century Gothic" panose="020B0502020202020204" pitchFamily="34" charset="0"/>
              </a:rPr>
              <a:t>.</a:t>
            </a:r>
          </a:p>
          <a:p>
            <a:endParaRPr lang="en-AU" sz="3600" dirty="0">
              <a:solidFill>
                <a:schemeClr val="accent1">
                  <a:lumMod val="40000"/>
                  <a:lumOff val="60000"/>
                </a:schemeClr>
              </a:solidFill>
              <a:latin typeface="Century Gothic" panose="020B0502020202020204" pitchFamily="34" charset="0"/>
            </a:endParaRPr>
          </a:p>
          <a:p>
            <a:r>
              <a:rPr lang="en-AU" sz="3600" dirty="0" smtClean="0">
                <a:solidFill>
                  <a:schemeClr val="accent1">
                    <a:lumMod val="40000"/>
                    <a:lumOff val="60000"/>
                  </a:schemeClr>
                </a:solidFill>
                <a:latin typeface="Century Gothic" panose="020B0502020202020204" pitchFamily="34" charset="0"/>
              </a:rPr>
              <a:t>What animal would it be?</a:t>
            </a:r>
            <a:endParaRPr lang="en-AU" sz="3600" dirty="0">
              <a:solidFill>
                <a:schemeClr val="accent1">
                  <a:lumMod val="40000"/>
                  <a:lumOff val="60000"/>
                </a:schemeClr>
              </a:solidFill>
              <a:latin typeface="Century Gothic" panose="020B0502020202020204" pitchFamily="34" charset="0"/>
            </a:endParaRPr>
          </a:p>
        </p:txBody>
      </p:sp>
    </p:spTree>
    <p:extLst>
      <p:ext uri="{BB962C8B-B14F-4D97-AF65-F5344CB8AC3E}">
        <p14:creationId xmlns:p14="http://schemas.microsoft.com/office/powerpoint/2010/main" val="14202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2581156" cy="246221"/>
          </a:xfrm>
          <a:prstGeom prst="rect">
            <a:avLst/>
          </a:prstGeom>
        </p:spPr>
        <p:txBody>
          <a:bodyPr wrap="none">
            <a:spAutoFit/>
          </a:bodyPr>
          <a:lstStyle/>
          <a:p>
            <a:pPr fontAlgn="base"/>
            <a:r>
              <a:rPr lang="en-AU" sz="1000" dirty="0" smtClean="0"/>
              <a:t>Image found on Pinterest via </a:t>
            </a:r>
            <a:r>
              <a:rPr lang="en-AU" sz="1000" b="1" dirty="0" smtClean="0">
                <a:hlinkClick r:id="rId3"/>
              </a:rPr>
              <a:t>indulgy.com</a:t>
            </a:r>
            <a:endParaRPr lang="en-AU" sz="1000" dirty="0"/>
          </a:p>
        </p:txBody>
      </p:sp>
      <p:sp>
        <p:nvSpPr>
          <p:cNvPr id="2" name="Rectangle 1"/>
          <p:cNvSpPr/>
          <p:nvPr/>
        </p:nvSpPr>
        <p:spPr>
          <a:xfrm>
            <a:off x="4506680" y="4601850"/>
            <a:ext cx="2973205" cy="1815882"/>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75682" y="405101"/>
            <a:ext cx="3652523" cy="5647735"/>
          </a:xfrm>
          <a:prstGeom prst="rect">
            <a:avLst/>
          </a:prstGeom>
          <a:ln w="228600" cap="sq" cmpd="thickThin">
            <a:solidFill>
              <a:schemeClr val="accent5">
                <a:lumMod val="20000"/>
                <a:lumOff val="80000"/>
              </a:schemeClr>
            </a:solidFill>
            <a:prstDash val="solid"/>
            <a:miter lim="800000"/>
          </a:ln>
          <a:effectLst>
            <a:innerShdw blurRad="76200">
              <a:srgbClr val="000000"/>
            </a:innerShdw>
          </a:effectLst>
        </p:spPr>
      </p:pic>
      <p:sp>
        <p:nvSpPr>
          <p:cNvPr id="4" name="Rectangle 3"/>
          <p:cNvSpPr/>
          <p:nvPr/>
        </p:nvSpPr>
        <p:spPr>
          <a:xfrm>
            <a:off x="2310580" y="283927"/>
            <a:ext cx="6914126" cy="1446550"/>
          </a:xfrm>
          <a:prstGeom prst="rect">
            <a:avLst/>
          </a:prstGeom>
        </p:spPr>
        <p:txBody>
          <a:bodyPr wrap="square">
            <a:spAutoFit/>
          </a:bodyPr>
          <a:lstStyle/>
          <a:p>
            <a:r>
              <a:rPr lang="en-AU" sz="4000" dirty="0" smtClean="0">
                <a:solidFill>
                  <a:schemeClr val="accent4">
                    <a:lumMod val="40000"/>
                    <a:lumOff val="60000"/>
                  </a:schemeClr>
                </a:solidFill>
              </a:rPr>
              <a:t>Work with a Partner.</a:t>
            </a:r>
          </a:p>
          <a:p>
            <a:endParaRPr lang="en-AU" sz="2400" dirty="0">
              <a:solidFill>
                <a:schemeClr val="accent3">
                  <a:lumMod val="20000"/>
                  <a:lumOff val="80000"/>
                </a:schemeClr>
              </a:solidFill>
            </a:endParaRPr>
          </a:p>
          <a:p>
            <a:r>
              <a:rPr lang="en-AU" sz="2400" dirty="0"/>
              <a:t>What do you think will happen next? </a:t>
            </a:r>
            <a:endParaRPr lang="en-AU" sz="2400" dirty="0">
              <a:solidFill>
                <a:schemeClr val="accent1">
                  <a:lumMod val="40000"/>
                  <a:lumOff val="60000"/>
                </a:schemeClr>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5493" b="64204"/>
          <a:stretch/>
        </p:blipFill>
        <p:spPr>
          <a:xfrm>
            <a:off x="494084" y="438469"/>
            <a:ext cx="1272347" cy="1292008"/>
          </a:xfrm>
          <a:prstGeom prst="rect">
            <a:avLst/>
          </a:prstGeom>
          <a:ln w="228600" cap="sq" cmpd="thickThin">
            <a:solidFill>
              <a:schemeClr val="accent5">
                <a:lumMod val="20000"/>
                <a:lumOff val="80000"/>
              </a:schemeClr>
            </a:solidFill>
            <a:prstDash val="solid"/>
            <a:miter lim="800000"/>
          </a:ln>
          <a:effectLst>
            <a:innerShdw blurRad="76200">
              <a:srgbClr val="000000"/>
            </a:inn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4938" r="3312"/>
          <a:stretch/>
        </p:blipFill>
        <p:spPr>
          <a:xfrm flipH="1">
            <a:off x="544804" y="2438532"/>
            <a:ext cx="3531551" cy="3674532"/>
          </a:xfrm>
          <a:prstGeom prst="rect">
            <a:avLst/>
          </a:prstGeom>
          <a:ln w="228600" cap="sq" cmpd="thickThin">
            <a:solidFill>
              <a:schemeClr val="accent5">
                <a:lumMod val="20000"/>
                <a:lumOff val="8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73648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391728" cy="246221"/>
          </a:xfrm>
          <a:prstGeom prst="rect">
            <a:avLst/>
          </a:prstGeom>
          <a:noFill/>
        </p:spPr>
        <p:txBody>
          <a:bodyPr wrap="none" rtlCol="0">
            <a:spAutoFit/>
          </a:bodyPr>
          <a:lstStyle/>
          <a:p>
            <a:r>
              <a:rPr lang="en-AU" sz="1000" dirty="0" smtClean="0">
                <a:solidFill>
                  <a:schemeClr val="accent5">
                    <a:lumMod val="20000"/>
                    <a:lumOff val="80000"/>
                  </a:schemeClr>
                </a:solidFill>
              </a:rPr>
              <a:t>Steph Westwood 2015</a:t>
            </a:r>
            <a:endParaRPr lang="en-AU" sz="1000" dirty="0">
              <a:solidFill>
                <a:schemeClr val="accent5">
                  <a:lumMod val="20000"/>
                  <a:lumOff val="80000"/>
                </a:schemeClr>
              </a:solidFill>
            </a:endParaRPr>
          </a:p>
        </p:txBody>
      </p:sp>
      <p:sp>
        <p:nvSpPr>
          <p:cNvPr id="3" name="Rectangle 2"/>
          <p:cNvSpPr/>
          <p:nvPr/>
        </p:nvSpPr>
        <p:spPr>
          <a:xfrm>
            <a:off x="322912" y="6417732"/>
            <a:ext cx="3563796" cy="246221"/>
          </a:xfrm>
          <a:prstGeom prst="rect">
            <a:avLst/>
          </a:prstGeom>
        </p:spPr>
        <p:txBody>
          <a:bodyPr wrap="none">
            <a:spAutoFit/>
          </a:bodyPr>
          <a:lstStyle/>
          <a:p>
            <a:pPr fontAlgn="base"/>
            <a:r>
              <a:rPr lang="en-AU" sz="1000" dirty="0"/>
              <a:t>Image found on Pinterest via</a:t>
            </a:r>
            <a:r>
              <a:rPr lang="en-AU" sz="1000" b="1" dirty="0" smtClean="0"/>
              <a:t> </a:t>
            </a:r>
            <a:r>
              <a:rPr lang="en-AU" sz="1000" b="1" dirty="0" smtClean="0">
                <a:hlinkClick r:id="rId3"/>
              </a:rPr>
              <a:t>zsazsabellagio.blogspot.com</a:t>
            </a:r>
            <a:endParaRPr lang="en-AU" sz="1000" dirty="0"/>
          </a:p>
        </p:txBody>
      </p:sp>
      <p:sp>
        <p:nvSpPr>
          <p:cNvPr id="2" name="Rectangle 1"/>
          <p:cNvSpPr/>
          <p:nvPr/>
        </p:nvSpPr>
        <p:spPr>
          <a:xfrm>
            <a:off x="5413090" y="5202276"/>
            <a:ext cx="6595959"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08" y="385869"/>
            <a:ext cx="5899230" cy="5780567"/>
          </a:xfrm>
          <a:prstGeom prst="ellipse">
            <a:avLst/>
          </a:prstGeom>
          <a:ln>
            <a:noFill/>
          </a:ln>
          <a:effectLst>
            <a:softEdge rad="112500"/>
          </a:effectLst>
        </p:spPr>
      </p:pic>
      <p:sp>
        <p:nvSpPr>
          <p:cNvPr id="4" name="Rectangle 3"/>
          <p:cNvSpPr/>
          <p:nvPr/>
        </p:nvSpPr>
        <p:spPr>
          <a:xfrm>
            <a:off x="6361471" y="385869"/>
            <a:ext cx="5213145" cy="3970318"/>
          </a:xfrm>
          <a:prstGeom prst="rect">
            <a:avLst/>
          </a:prstGeom>
        </p:spPr>
        <p:txBody>
          <a:bodyPr wrap="square">
            <a:spAutoFit/>
          </a:bodyPr>
          <a:lstStyle/>
          <a:p>
            <a:r>
              <a:rPr lang="en-AU" sz="3600" dirty="0">
                <a:latin typeface="Century Gothic" panose="020B0502020202020204" pitchFamily="34" charset="0"/>
              </a:rPr>
              <a:t>Do you remember the first time you learned to do something (like riding a bike, or tying your shoes)? </a:t>
            </a:r>
            <a:endParaRPr lang="en-AU" sz="3600" dirty="0" smtClean="0">
              <a:latin typeface="Century Gothic" panose="020B0502020202020204" pitchFamily="34" charset="0"/>
            </a:endParaRPr>
          </a:p>
          <a:p>
            <a:r>
              <a:rPr lang="en-AU" sz="3600" dirty="0" smtClean="0">
                <a:latin typeface="Century Gothic" panose="020B0502020202020204" pitchFamily="34" charset="0"/>
              </a:rPr>
              <a:t>What </a:t>
            </a:r>
            <a:r>
              <a:rPr lang="en-AU" sz="3600" dirty="0">
                <a:latin typeface="Century Gothic" panose="020B0502020202020204" pitchFamily="34" charset="0"/>
              </a:rPr>
              <a:t>was it like? </a:t>
            </a:r>
            <a:endParaRPr lang="en-AU" sz="3600" dirty="0" smtClean="0">
              <a:latin typeface="Century Gothic" panose="020B0502020202020204" pitchFamily="34" charset="0"/>
            </a:endParaRPr>
          </a:p>
          <a:p>
            <a:r>
              <a:rPr lang="en-AU" sz="3600" dirty="0" smtClean="0">
                <a:latin typeface="Century Gothic" panose="020B0502020202020204" pitchFamily="34" charset="0"/>
              </a:rPr>
              <a:t>Were </a:t>
            </a:r>
            <a:r>
              <a:rPr lang="en-AU" sz="3600" dirty="0">
                <a:latin typeface="Century Gothic" panose="020B0502020202020204" pitchFamily="34" charset="0"/>
              </a:rPr>
              <a:t>you </a:t>
            </a:r>
            <a:r>
              <a:rPr lang="en-AU" sz="3600" dirty="0" smtClean="0">
                <a:latin typeface="Century Gothic" panose="020B0502020202020204" pitchFamily="34" charset="0"/>
              </a:rPr>
              <a:t>afraid?</a:t>
            </a:r>
            <a:endParaRPr lang="en-AU" sz="3600" dirty="0">
              <a:solidFill>
                <a:schemeClr val="accent1">
                  <a:lumMod val="40000"/>
                  <a:lumOff val="60000"/>
                </a:schemeClr>
              </a:solidFill>
              <a:latin typeface="Century Gothic" panose="020B0502020202020204" pitchFamily="34" charset="0"/>
            </a:endParaRPr>
          </a:p>
        </p:txBody>
      </p:sp>
    </p:spTree>
    <p:extLst>
      <p:ext uri="{BB962C8B-B14F-4D97-AF65-F5344CB8AC3E}">
        <p14:creationId xmlns:p14="http://schemas.microsoft.com/office/powerpoint/2010/main" val="311109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540842"/>
            <a:ext cx="2757486" cy="246221"/>
          </a:xfrm>
          <a:prstGeom prst="rect">
            <a:avLst/>
          </a:prstGeom>
        </p:spPr>
        <p:txBody>
          <a:bodyPr wrap="none">
            <a:spAutoFit/>
          </a:bodyPr>
          <a:lstStyle/>
          <a:p>
            <a:pPr fontAlgn="base"/>
            <a:r>
              <a:rPr lang="en-AU" sz="1000" dirty="0" smtClean="0"/>
              <a:t>Image found on Pinterest via</a:t>
            </a:r>
            <a:r>
              <a:rPr lang="en-AU" sz="1000" b="1" dirty="0">
                <a:hlinkClick r:id="rId3"/>
              </a:rPr>
              <a:t> </a:t>
            </a:r>
            <a:r>
              <a:rPr lang="en-AU" sz="1000" b="1" dirty="0" smtClean="0">
                <a:hlinkClick r:id="rId3"/>
              </a:rPr>
              <a:t>viralnova.com</a:t>
            </a:r>
            <a:endParaRPr lang="en-AU" sz="1000" dirty="0"/>
          </a:p>
        </p:txBody>
      </p:sp>
      <p:sp>
        <p:nvSpPr>
          <p:cNvPr id="2" name="Rectangle 1"/>
          <p:cNvSpPr/>
          <p:nvPr/>
        </p:nvSpPr>
        <p:spPr>
          <a:xfrm>
            <a:off x="4440317" y="5248181"/>
            <a:ext cx="7486212" cy="1169551"/>
          </a:xfrm>
          <a:prstGeom prst="rect">
            <a:avLst/>
          </a:prstGeom>
        </p:spPr>
        <p:txBody>
          <a:bodyPr wrap="square">
            <a:spAutoFit/>
          </a:bodyPr>
          <a:lstStyle/>
          <a:p>
            <a:r>
              <a:rPr lang="en-AU" sz="1400" b="1" dirty="0">
                <a:solidFill>
                  <a:schemeClr val="accent5">
                    <a:lumMod val="20000"/>
                    <a:lumOff val="80000"/>
                  </a:schemeClr>
                </a:solidFill>
                <a:latin typeface="Century Gothic" panose="020B0502020202020204" pitchFamily="34" charset="0"/>
              </a:rPr>
              <a:t>Remember to:</a:t>
            </a:r>
            <a:endParaRPr lang="en-AU" sz="1400" dirty="0">
              <a:solidFill>
                <a:schemeClr val="accent5">
                  <a:lumMod val="20000"/>
                  <a:lumOff val="80000"/>
                </a:schemeClr>
              </a:solidFill>
              <a:latin typeface="Century Gothic" panose="020B0502020202020204" pitchFamily="34" charset="0"/>
            </a:endParaRPr>
          </a:p>
          <a:p>
            <a:r>
              <a:rPr lang="en-AU" sz="1400" dirty="0">
                <a:solidFill>
                  <a:schemeClr val="accent5">
                    <a:lumMod val="20000"/>
                    <a:lumOff val="80000"/>
                  </a:schemeClr>
                </a:solidFill>
                <a:latin typeface="Century Gothic" panose="020B0502020202020204" pitchFamily="34" charset="0"/>
              </a:rPr>
              <a:t>•plan your story before you start</a:t>
            </a:r>
          </a:p>
          <a:p>
            <a:r>
              <a:rPr lang="en-AU" sz="1400" dirty="0">
                <a:solidFill>
                  <a:schemeClr val="accent5">
                    <a:lumMod val="20000"/>
                    <a:lumOff val="80000"/>
                  </a:schemeClr>
                </a:solidFill>
                <a:latin typeface="Century Gothic" panose="020B0502020202020204" pitchFamily="34" charset="0"/>
              </a:rPr>
              <a:t>•write in sentences</a:t>
            </a:r>
          </a:p>
          <a:p>
            <a:r>
              <a:rPr lang="en-AU" sz="1400" dirty="0">
                <a:solidFill>
                  <a:schemeClr val="accent5">
                    <a:lumMod val="20000"/>
                    <a:lumOff val="80000"/>
                  </a:schemeClr>
                </a:solidFill>
                <a:latin typeface="Century Gothic" panose="020B0502020202020204" pitchFamily="34" charset="0"/>
              </a:rPr>
              <a:t>•pay attention to the words you choose, your </a:t>
            </a:r>
            <a:r>
              <a:rPr lang="en-AU" sz="1400" dirty="0" smtClean="0">
                <a:solidFill>
                  <a:schemeClr val="accent5">
                    <a:lumMod val="20000"/>
                    <a:lumOff val="80000"/>
                  </a:schemeClr>
                </a:solidFill>
                <a:latin typeface="Century Gothic" panose="020B0502020202020204" pitchFamily="34" charset="0"/>
              </a:rPr>
              <a:t>spelling, </a:t>
            </a:r>
            <a:r>
              <a:rPr lang="en-AU" sz="1400" dirty="0">
                <a:solidFill>
                  <a:schemeClr val="accent5">
                    <a:lumMod val="20000"/>
                    <a:lumOff val="80000"/>
                  </a:schemeClr>
                </a:solidFill>
                <a:latin typeface="Century Gothic" panose="020B0502020202020204" pitchFamily="34" charset="0"/>
              </a:rPr>
              <a:t>punctuation, and paragraphs</a:t>
            </a:r>
          </a:p>
          <a:p>
            <a:r>
              <a:rPr lang="en-AU" sz="1400" dirty="0">
                <a:solidFill>
                  <a:schemeClr val="accent5">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912" y="658760"/>
            <a:ext cx="3724492" cy="56260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angle 3"/>
          <p:cNvSpPr/>
          <p:nvPr/>
        </p:nvSpPr>
        <p:spPr>
          <a:xfrm>
            <a:off x="4368517" y="843920"/>
            <a:ext cx="6862916" cy="2554545"/>
          </a:xfrm>
          <a:prstGeom prst="rect">
            <a:avLst/>
          </a:prstGeom>
        </p:spPr>
        <p:txBody>
          <a:bodyPr wrap="square">
            <a:spAutoFit/>
          </a:bodyPr>
          <a:lstStyle/>
          <a:p>
            <a:r>
              <a:rPr lang="en-AU" sz="4000" dirty="0">
                <a:solidFill>
                  <a:schemeClr val="accent4">
                    <a:lumMod val="40000"/>
                    <a:lumOff val="60000"/>
                  </a:schemeClr>
                </a:solidFill>
              </a:rPr>
              <a:t>What can you see. </a:t>
            </a:r>
            <a:endParaRPr lang="en-AU" sz="4000" dirty="0" smtClean="0">
              <a:solidFill>
                <a:schemeClr val="accent4">
                  <a:lumMod val="40000"/>
                  <a:lumOff val="60000"/>
                </a:schemeClr>
              </a:solidFill>
            </a:endParaRPr>
          </a:p>
          <a:p>
            <a:endParaRPr lang="en-AU" sz="4000" dirty="0" smtClean="0">
              <a:solidFill>
                <a:schemeClr val="accent4">
                  <a:lumMod val="40000"/>
                  <a:lumOff val="60000"/>
                </a:schemeClr>
              </a:solidFill>
            </a:endParaRPr>
          </a:p>
          <a:p>
            <a:r>
              <a:rPr lang="en-AU" sz="4000" dirty="0" smtClean="0">
                <a:solidFill>
                  <a:schemeClr val="accent4">
                    <a:lumMod val="40000"/>
                    <a:lumOff val="60000"/>
                  </a:schemeClr>
                </a:solidFill>
              </a:rPr>
              <a:t>What </a:t>
            </a:r>
            <a:r>
              <a:rPr lang="en-AU" sz="4000" dirty="0">
                <a:solidFill>
                  <a:schemeClr val="accent4">
                    <a:lumMod val="40000"/>
                    <a:lumOff val="60000"/>
                  </a:schemeClr>
                </a:solidFill>
              </a:rPr>
              <a:t>do you think might happen?</a:t>
            </a:r>
            <a:endParaRPr lang="en-AU" sz="2400" dirty="0">
              <a:solidFill>
                <a:schemeClr val="accent1">
                  <a:lumMod val="40000"/>
                  <a:lumOff val="60000"/>
                </a:schemeClr>
              </a:solidFill>
            </a:endParaRPr>
          </a:p>
        </p:txBody>
      </p:sp>
    </p:spTree>
    <p:extLst>
      <p:ext uri="{BB962C8B-B14F-4D97-AF65-F5344CB8AC3E}">
        <p14:creationId xmlns:p14="http://schemas.microsoft.com/office/powerpoint/2010/main" val="377213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480281" y="6417732"/>
            <a:ext cx="4395708" cy="246221"/>
          </a:xfrm>
          <a:prstGeom prst="rect">
            <a:avLst/>
          </a:prstGeom>
        </p:spPr>
        <p:txBody>
          <a:bodyPr wrap="square">
            <a:spAutoFit/>
          </a:bodyPr>
          <a:lstStyle/>
          <a:p>
            <a:pPr fontAlgn="base"/>
            <a:r>
              <a:rPr lang="en-AU" sz="1000" dirty="0" smtClean="0"/>
              <a:t>Image found on Pinterest via </a:t>
            </a:r>
            <a:r>
              <a:rPr lang="en-AU" sz="1000" b="1" dirty="0"/>
              <a:t> </a:t>
            </a:r>
            <a:r>
              <a:rPr lang="en-AU" sz="1000" b="1" dirty="0" smtClean="0">
                <a:hlinkClick r:id="rId3"/>
              </a:rPr>
              <a:t>thepolkadotowl.blogspot.com</a:t>
            </a:r>
            <a:endParaRPr lang="en-AU" sz="1000" dirty="0"/>
          </a:p>
        </p:txBody>
      </p:sp>
      <p:sp>
        <p:nvSpPr>
          <p:cNvPr id="2" name="Rectangle 1"/>
          <p:cNvSpPr/>
          <p:nvPr/>
        </p:nvSpPr>
        <p:spPr>
          <a:xfrm>
            <a:off x="5473044" y="4993822"/>
            <a:ext cx="6536006"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50" y="1047103"/>
            <a:ext cx="4731170" cy="4793258"/>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5213502" y="1910665"/>
            <a:ext cx="6726722" cy="1446550"/>
          </a:xfrm>
          <a:prstGeom prst="rect">
            <a:avLst/>
          </a:prstGeom>
        </p:spPr>
        <p:txBody>
          <a:bodyPr wrap="square">
            <a:spAutoFit/>
          </a:bodyPr>
          <a:lstStyle/>
          <a:p>
            <a:r>
              <a:rPr lang="en-AU" sz="4400" dirty="0" smtClean="0">
                <a:latin typeface="Century Gothic" panose="020B0502020202020204" pitchFamily="34" charset="0"/>
              </a:rPr>
              <a:t>Write a </a:t>
            </a:r>
            <a:r>
              <a:rPr lang="en-AU" sz="4400" dirty="0">
                <a:latin typeface="Century Gothic" panose="020B0502020202020204" pitchFamily="34" charset="0"/>
              </a:rPr>
              <a:t>real estate </a:t>
            </a:r>
            <a:r>
              <a:rPr lang="en-AU" sz="4400" dirty="0" smtClean="0">
                <a:latin typeface="Century Gothic" panose="020B0502020202020204" pitchFamily="34" charset="0"/>
              </a:rPr>
              <a:t>ad </a:t>
            </a:r>
            <a:r>
              <a:rPr lang="en-AU" sz="4400" dirty="0">
                <a:latin typeface="Century Gothic" panose="020B0502020202020204" pitchFamily="34" charset="0"/>
              </a:rPr>
              <a:t>for a haunted </a:t>
            </a:r>
            <a:r>
              <a:rPr lang="en-AU" sz="4400" dirty="0" smtClean="0">
                <a:latin typeface="Century Gothic" panose="020B0502020202020204" pitchFamily="34" charset="0"/>
              </a:rPr>
              <a:t>house.</a:t>
            </a:r>
            <a:r>
              <a:rPr lang="en-AU" sz="4400" dirty="0">
                <a:solidFill>
                  <a:schemeClr val="accent5">
                    <a:lumMod val="20000"/>
                    <a:lumOff val="80000"/>
                  </a:schemeClr>
                </a:solidFill>
                <a:latin typeface="Century Gothic" panose="020B0502020202020204" pitchFamily="34" charset="0"/>
              </a:rPr>
              <a:t> </a:t>
            </a:r>
            <a:endParaRPr lang="en-AU" sz="4400" dirty="0" smtClean="0">
              <a:solidFill>
                <a:schemeClr val="accent5">
                  <a:lumMod val="20000"/>
                  <a:lumOff val="80000"/>
                </a:schemeClr>
              </a:solidFill>
              <a:latin typeface="Century Gothic" panose="020B0502020202020204" pitchFamily="34" charset="0"/>
            </a:endParaRPr>
          </a:p>
        </p:txBody>
      </p:sp>
    </p:spTree>
    <p:extLst>
      <p:ext uri="{BB962C8B-B14F-4D97-AF65-F5344CB8AC3E}">
        <p14:creationId xmlns:p14="http://schemas.microsoft.com/office/powerpoint/2010/main" val="37478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8758990" y="6206130"/>
            <a:ext cx="2558714" cy="246221"/>
          </a:xfrm>
          <a:prstGeom prst="rect">
            <a:avLst/>
          </a:prstGeom>
        </p:spPr>
        <p:txBody>
          <a:bodyPr wrap="none">
            <a:spAutoFit/>
          </a:bodyPr>
          <a:lstStyle/>
          <a:p>
            <a:pPr fontAlgn="base"/>
            <a:r>
              <a:rPr lang="en-AU" sz="1000" dirty="0" smtClean="0"/>
              <a:t>Image found on Pinterest via</a:t>
            </a:r>
            <a:r>
              <a:rPr lang="en-AU" sz="1000" b="1" dirty="0">
                <a:hlinkClick r:id="rId4"/>
              </a:rPr>
              <a:t> </a:t>
            </a:r>
            <a:r>
              <a:rPr lang="en-AU" sz="1000" b="1" dirty="0" smtClean="0">
                <a:hlinkClick r:id="rId5"/>
              </a:rPr>
              <a:t>imgur.com</a:t>
            </a:r>
            <a:endParaRPr lang="en-AU" sz="1000" dirty="0"/>
          </a:p>
        </p:txBody>
      </p:sp>
      <p:sp>
        <p:nvSpPr>
          <p:cNvPr id="2" name="Rectangle 1"/>
          <p:cNvSpPr/>
          <p:nvPr/>
        </p:nvSpPr>
        <p:spPr>
          <a:xfrm>
            <a:off x="322912" y="5371291"/>
            <a:ext cx="7486212" cy="1169551"/>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0835" y="491612"/>
            <a:ext cx="3723278" cy="5626027"/>
          </a:xfrm>
          <a:prstGeom prst="rect">
            <a:avLst/>
          </a:prstGeom>
          <a:ln w="38100" cap="sq">
            <a:solidFill>
              <a:schemeClr val="accent4">
                <a:lumMod val="20000"/>
                <a:lumOff val="80000"/>
              </a:schemeClr>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9911" y="696436"/>
            <a:ext cx="6862916" cy="2554545"/>
          </a:xfrm>
          <a:prstGeom prst="rect">
            <a:avLst/>
          </a:prstGeom>
        </p:spPr>
        <p:txBody>
          <a:bodyPr wrap="square">
            <a:spAutoFit/>
          </a:bodyPr>
          <a:lstStyle/>
          <a:p>
            <a:r>
              <a:rPr lang="en-AU" sz="4000" dirty="0">
                <a:solidFill>
                  <a:schemeClr val="accent4">
                    <a:lumMod val="40000"/>
                    <a:lumOff val="60000"/>
                  </a:schemeClr>
                </a:solidFill>
              </a:rPr>
              <a:t>Why was this passageway built? </a:t>
            </a:r>
            <a:endParaRPr lang="en-AU" sz="4000" dirty="0" smtClean="0">
              <a:solidFill>
                <a:schemeClr val="accent4">
                  <a:lumMod val="40000"/>
                  <a:lumOff val="60000"/>
                </a:schemeClr>
              </a:solidFill>
            </a:endParaRPr>
          </a:p>
          <a:p>
            <a:endParaRPr lang="en-AU" sz="4000" dirty="0" smtClean="0">
              <a:solidFill>
                <a:schemeClr val="accent4">
                  <a:lumMod val="40000"/>
                  <a:lumOff val="60000"/>
                </a:schemeClr>
              </a:solidFill>
            </a:endParaRPr>
          </a:p>
          <a:p>
            <a:r>
              <a:rPr lang="en-AU" sz="4000" dirty="0" smtClean="0">
                <a:solidFill>
                  <a:schemeClr val="accent4">
                    <a:lumMod val="40000"/>
                    <a:lumOff val="60000"/>
                  </a:schemeClr>
                </a:solidFill>
              </a:rPr>
              <a:t>Where do you think it leads? </a:t>
            </a:r>
            <a:endParaRPr lang="en-AU" sz="2400" dirty="0">
              <a:solidFill>
                <a:schemeClr val="accent1">
                  <a:lumMod val="40000"/>
                  <a:lumOff val="60000"/>
                </a:schemeClr>
              </a:solidFill>
            </a:endParaRPr>
          </a:p>
        </p:txBody>
      </p:sp>
    </p:spTree>
    <p:extLst>
      <p:ext uri="{BB962C8B-B14F-4D97-AF65-F5344CB8AC3E}">
        <p14:creationId xmlns:p14="http://schemas.microsoft.com/office/powerpoint/2010/main" val="195188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96594" y="1012272"/>
            <a:ext cx="6304117" cy="3231654"/>
          </a:xfrm>
          <a:prstGeom prst="rect">
            <a:avLst/>
          </a:prstGeom>
        </p:spPr>
        <p:txBody>
          <a:bodyPr wrap="square">
            <a:spAutoFit/>
          </a:bodyPr>
          <a:lstStyle/>
          <a:p>
            <a:r>
              <a:rPr lang="en-AU" sz="2800" dirty="0">
                <a:solidFill>
                  <a:schemeClr val="accent1">
                    <a:lumMod val="20000"/>
                    <a:lumOff val="80000"/>
                  </a:schemeClr>
                </a:solidFill>
                <a:latin typeface="Century Gothic" panose="020B0502020202020204" pitchFamily="34" charset="0"/>
              </a:rPr>
              <a:t>You're the youngest person to ever become a guardian angel - at the age of 12 years old. You are assigned to children of all ages throughout all of time</a:t>
            </a:r>
            <a:r>
              <a:rPr lang="en-AU" sz="2800" dirty="0" smtClean="0">
                <a:solidFill>
                  <a:schemeClr val="accent1">
                    <a:lumMod val="20000"/>
                    <a:lumOff val="80000"/>
                  </a:schemeClr>
                </a:solidFill>
                <a:latin typeface="Century Gothic" panose="020B0502020202020204" pitchFamily="34" charset="0"/>
              </a:rPr>
              <a:t>.</a:t>
            </a:r>
          </a:p>
          <a:p>
            <a:endParaRPr lang="en-AU" sz="2800" dirty="0">
              <a:solidFill>
                <a:schemeClr val="accent6">
                  <a:lumMod val="60000"/>
                  <a:lumOff val="40000"/>
                </a:schemeClr>
              </a:solidFill>
              <a:latin typeface="Century Gothic" panose="020B0502020202020204" pitchFamily="34" charset="0"/>
            </a:endParaRPr>
          </a:p>
          <a:p>
            <a:r>
              <a:rPr lang="en-AU" dirty="0">
                <a:solidFill>
                  <a:schemeClr val="tx1">
                    <a:lumMod val="95000"/>
                  </a:schemeClr>
                </a:solidFill>
                <a:latin typeface="Century Gothic" panose="020B0502020202020204" pitchFamily="34" charset="0"/>
              </a:rPr>
              <a:t>Use the </a:t>
            </a:r>
            <a:r>
              <a:rPr lang="en-AU" dirty="0">
                <a:solidFill>
                  <a:schemeClr val="tx1">
                    <a:lumMod val="95000"/>
                  </a:schemeClr>
                </a:solidFill>
                <a:latin typeface="Century Gothic" panose="020B0502020202020204" pitchFamily="34" charset="0"/>
                <a:hlinkClick r:id="rId2"/>
              </a:rPr>
              <a:t>Fantasy Name Generator </a:t>
            </a:r>
            <a:r>
              <a:rPr lang="en-AU" dirty="0">
                <a:solidFill>
                  <a:schemeClr val="tx1">
                    <a:lumMod val="95000"/>
                  </a:schemeClr>
                </a:solidFill>
                <a:latin typeface="Century Gothic" panose="020B0502020202020204" pitchFamily="34" charset="0"/>
              </a:rPr>
              <a:t>to </a:t>
            </a:r>
            <a:r>
              <a:rPr lang="en-AU" dirty="0" smtClean="0">
                <a:solidFill>
                  <a:schemeClr val="tx1">
                    <a:lumMod val="95000"/>
                  </a:schemeClr>
                </a:solidFill>
                <a:latin typeface="Century Gothic" panose="020B0502020202020204" pitchFamily="34" charset="0"/>
              </a:rPr>
              <a:t>create</a:t>
            </a:r>
          </a:p>
          <a:p>
            <a:r>
              <a:rPr lang="en-AU" dirty="0" smtClean="0">
                <a:solidFill>
                  <a:schemeClr val="tx1">
                    <a:lumMod val="95000"/>
                  </a:schemeClr>
                </a:solidFill>
                <a:latin typeface="Century Gothic" panose="020B0502020202020204" pitchFamily="34" charset="0"/>
              </a:rPr>
              <a:t> </a:t>
            </a:r>
            <a:r>
              <a:rPr lang="en-AU" dirty="0">
                <a:solidFill>
                  <a:schemeClr val="tx1">
                    <a:lumMod val="95000"/>
                  </a:schemeClr>
                </a:solidFill>
                <a:latin typeface="Century Gothic" panose="020B0502020202020204" pitchFamily="34" charset="0"/>
              </a:rPr>
              <a:t>at least two names that you </a:t>
            </a:r>
            <a:r>
              <a:rPr lang="en-AU" dirty="0" smtClean="0">
                <a:solidFill>
                  <a:schemeClr val="tx1">
                    <a:lumMod val="95000"/>
                  </a:schemeClr>
                </a:solidFill>
                <a:latin typeface="Century Gothic" panose="020B0502020202020204" pitchFamily="34" charset="0"/>
              </a:rPr>
              <a:t>like.</a:t>
            </a:r>
          </a:p>
        </p:txBody>
      </p:sp>
      <p:sp>
        <p:nvSpPr>
          <p:cNvPr id="4" name="TextBox 3"/>
          <p:cNvSpPr txBox="1"/>
          <p:nvPr/>
        </p:nvSpPr>
        <p:spPr>
          <a:xfrm>
            <a:off x="10453816" y="6540843"/>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21" y="601347"/>
            <a:ext cx="5796594" cy="5093109"/>
          </a:xfrm>
          <a:prstGeom prst="ellipse">
            <a:avLst/>
          </a:prstGeom>
          <a:ln>
            <a:noFill/>
          </a:ln>
          <a:effectLst>
            <a:softEdge rad="112500"/>
          </a:effectLst>
        </p:spPr>
      </p:pic>
      <p:sp>
        <p:nvSpPr>
          <p:cNvPr id="6" name="Rectangle 5"/>
          <p:cNvSpPr/>
          <p:nvPr/>
        </p:nvSpPr>
        <p:spPr>
          <a:xfrm>
            <a:off x="5217532" y="5001959"/>
            <a:ext cx="6974468" cy="1384995"/>
          </a:xfrm>
          <a:prstGeom prst="rect">
            <a:avLst/>
          </a:prstGeom>
        </p:spPr>
        <p:txBody>
          <a:bodyPr wrap="square">
            <a:spAutoFit/>
          </a:bodyPr>
          <a:lstStyle/>
          <a:p>
            <a:r>
              <a:rPr lang="en-AU" sz="1400" b="1" dirty="0">
                <a:solidFill>
                  <a:schemeClr val="tx1">
                    <a:lumMod val="65000"/>
                    <a:lumOff val="35000"/>
                  </a:schemeClr>
                </a:solidFill>
                <a:latin typeface="Century Gothic" panose="020B0502020202020204" pitchFamily="34" charset="0"/>
              </a:rPr>
              <a:t>Remember to:</a:t>
            </a:r>
            <a:endParaRPr lang="en-AU" sz="1400" dirty="0">
              <a:solidFill>
                <a:schemeClr val="tx1">
                  <a:lumMod val="65000"/>
                  <a:lumOff val="35000"/>
                </a:schemeClr>
              </a:solidFill>
              <a:latin typeface="Century Gothic" panose="020B0502020202020204" pitchFamily="34" charset="0"/>
            </a:endParaRPr>
          </a:p>
          <a:p>
            <a:r>
              <a:rPr lang="en-AU" sz="1400" dirty="0">
                <a:solidFill>
                  <a:schemeClr val="tx1">
                    <a:lumMod val="65000"/>
                    <a:lumOff val="35000"/>
                  </a:schemeClr>
                </a:solidFill>
                <a:latin typeface="Century Gothic" panose="020B0502020202020204" pitchFamily="34" charset="0"/>
              </a:rPr>
              <a:t>•plan your story before you start</a:t>
            </a:r>
          </a:p>
          <a:p>
            <a:r>
              <a:rPr lang="en-AU" sz="1400" dirty="0">
                <a:solidFill>
                  <a:schemeClr val="tx1">
                    <a:lumMod val="65000"/>
                    <a:lumOff val="35000"/>
                  </a:schemeClr>
                </a:solidFill>
                <a:latin typeface="Century Gothic" panose="020B0502020202020204" pitchFamily="34" charset="0"/>
              </a:rPr>
              <a:t>•write in sentences</a:t>
            </a:r>
          </a:p>
          <a:p>
            <a:r>
              <a:rPr lang="en-AU" sz="1400" dirty="0">
                <a:solidFill>
                  <a:schemeClr val="tx1">
                    <a:lumMod val="65000"/>
                    <a:lumOff val="35000"/>
                  </a:schemeClr>
                </a:solidFill>
                <a:latin typeface="Century Gothic" panose="020B0502020202020204" pitchFamily="34" charset="0"/>
              </a:rPr>
              <a:t>•pay attention to the words you choose, your spelling and punctuation, and paragraphs</a:t>
            </a:r>
          </a:p>
          <a:p>
            <a:r>
              <a:rPr lang="en-AU" sz="1400" dirty="0">
                <a:solidFill>
                  <a:schemeClr val="tx1">
                    <a:lumMod val="65000"/>
                    <a:lumOff val="35000"/>
                  </a:schemeClr>
                </a:solidFill>
                <a:latin typeface="Century Gothic" panose="020B0502020202020204" pitchFamily="34" charset="0"/>
              </a:rPr>
              <a:t>•check and edit your writing when you have finished.</a:t>
            </a:r>
          </a:p>
        </p:txBody>
      </p:sp>
      <p:sp>
        <p:nvSpPr>
          <p:cNvPr id="7" name="TextBox 6"/>
          <p:cNvSpPr txBox="1"/>
          <p:nvPr/>
        </p:nvSpPr>
        <p:spPr>
          <a:xfrm>
            <a:off x="206012" y="6386954"/>
            <a:ext cx="4221027" cy="276999"/>
          </a:xfrm>
          <a:prstGeom prst="rect">
            <a:avLst/>
          </a:prstGeom>
          <a:noFill/>
        </p:spPr>
        <p:txBody>
          <a:bodyPr wrap="none" rtlCol="0">
            <a:spAutoFit/>
          </a:bodyPr>
          <a:lstStyle/>
          <a:p>
            <a:r>
              <a:rPr lang="en-AU" sz="1200" dirty="0"/>
              <a:t>Image found on Pinterest via </a:t>
            </a:r>
            <a:r>
              <a:rPr lang="en-AU" sz="1200" dirty="0" smtClean="0">
                <a:solidFill>
                  <a:schemeClr val="tx2">
                    <a:lumMod val="50000"/>
                  </a:schemeClr>
                </a:solidFill>
                <a:latin typeface="Helvetica Neue"/>
                <a:hlinkClick r:id="rId4"/>
              </a:rPr>
              <a:t>marijkevanooijen.blogspot.com</a:t>
            </a:r>
            <a:endParaRPr lang="en-AU" sz="12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184912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540842"/>
            <a:ext cx="2427268" cy="246221"/>
          </a:xfrm>
          <a:prstGeom prst="rect">
            <a:avLst/>
          </a:prstGeom>
        </p:spPr>
        <p:txBody>
          <a:bodyPr wrap="none">
            <a:spAutoFit/>
          </a:bodyPr>
          <a:lstStyle/>
          <a:p>
            <a:pPr fontAlgn="base"/>
            <a:r>
              <a:rPr lang="en-AU" sz="1000" dirty="0" smtClean="0"/>
              <a:t>Image found on Pinterest via</a:t>
            </a:r>
            <a:r>
              <a:rPr lang="en-AU" sz="1000" b="1" dirty="0"/>
              <a:t> </a:t>
            </a:r>
            <a:r>
              <a:rPr lang="en-AU" sz="1000" b="1" dirty="0" smtClean="0">
                <a:hlinkClick r:id="rId3"/>
              </a:rPr>
              <a:t> </a:t>
            </a:r>
            <a:r>
              <a:rPr lang="en-AU" sz="1000" b="1" dirty="0">
                <a:hlinkClick r:id="rId3"/>
              </a:rPr>
              <a:t>9gag.com</a:t>
            </a:r>
            <a:endParaRPr lang="en-AU" sz="1000" dirty="0"/>
          </a:p>
        </p:txBody>
      </p:sp>
      <p:sp>
        <p:nvSpPr>
          <p:cNvPr id="2" name="Rectangle 1"/>
          <p:cNvSpPr/>
          <p:nvPr/>
        </p:nvSpPr>
        <p:spPr>
          <a:xfrm>
            <a:off x="4440317" y="5248181"/>
            <a:ext cx="7486212" cy="1169551"/>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912" y="558035"/>
            <a:ext cx="3944288" cy="57061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angle 3"/>
          <p:cNvSpPr/>
          <p:nvPr/>
        </p:nvSpPr>
        <p:spPr>
          <a:xfrm>
            <a:off x="4368517" y="843920"/>
            <a:ext cx="6862916" cy="1938992"/>
          </a:xfrm>
          <a:prstGeom prst="rect">
            <a:avLst/>
          </a:prstGeom>
        </p:spPr>
        <p:txBody>
          <a:bodyPr wrap="square">
            <a:spAutoFit/>
          </a:bodyPr>
          <a:lstStyle/>
          <a:p>
            <a:r>
              <a:rPr lang="en-AU" sz="4000" dirty="0">
                <a:solidFill>
                  <a:schemeClr val="accent4">
                    <a:lumMod val="40000"/>
                    <a:lumOff val="60000"/>
                  </a:schemeClr>
                </a:solidFill>
              </a:rPr>
              <a:t>What can you see. </a:t>
            </a:r>
            <a:endParaRPr lang="en-AU" sz="4000" dirty="0" smtClean="0">
              <a:solidFill>
                <a:schemeClr val="accent4">
                  <a:lumMod val="40000"/>
                  <a:lumOff val="60000"/>
                </a:schemeClr>
              </a:solidFill>
            </a:endParaRPr>
          </a:p>
          <a:p>
            <a:r>
              <a:rPr lang="en-AU" sz="4000" dirty="0" smtClean="0"/>
              <a:t>What </a:t>
            </a:r>
            <a:r>
              <a:rPr lang="en-AU" sz="4000" dirty="0"/>
              <a:t>will happen in the water</a:t>
            </a:r>
            <a:r>
              <a:rPr lang="en-AU" sz="4000" dirty="0" smtClean="0"/>
              <a:t>?</a:t>
            </a:r>
            <a:endParaRPr lang="en-AU" sz="2400" dirty="0">
              <a:solidFill>
                <a:schemeClr val="accent1">
                  <a:lumMod val="40000"/>
                  <a:lumOff val="60000"/>
                </a:schemeClr>
              </a:solidFill>
            </a:endParaRPr>
          </a:p>
        </p:txBody>
      </p:sp>
    </p:spTree>
    <p:extLst>
      <p:ext uri="{BB962C8B-B14F-4D97-AF65-F5344CB8AC3E}">
        <p14:creationId xmlns:p14="http://schemas.microsoft.com/office/powerpoint/2010/main" val="98224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7280477" y="6510064"/>
            <a:ext cx="4395708" cy="246221"/>
          </a:xfrm>
          <a:prstGeom prst="rect">
            <a:avLst/>
          </a:prstGeom>
        </p:spPr>
        <p:txBody>
          <a:bodyPr wrap="square">
            <a:spAutoFit/>
          </a:bodyPr>
          <a:lstStyle/>
          <a:p>
            <a:pPr fontAlgn="base"/>
            <a:r>
              <a:rPr lang="en-AU" sz="1000" dirty="0" smtClean="0"/>
              <a:t>Image found on Pinterest via </a:t>
            </a:r>
            <a:r>
              <a:rPr lang="en-AU" sz="1000" b="1" dirty="0" smtClean="0">
                <a:hlinkClick r:id="rId3"/>
              </a:rPr>
              <a:t>mcpactions.com</a:t>
            </a:r>
            <a:endParaRPr lang="en-AU" sz="1000" dirty="0"/>
          </a:p>
        </p:txBody>
      </p:sp>
      <p:sp>
        <p:nvSpPr>
          <p:cNvPr id="2" name="Rectangle 1"/>
          <p:cNvSpPr/>
          <p:nvPr/>
        </p:nvSpPr>
        <p:spPr>
          <a:xfrm>
            <a:off x="136099" y="4786516"/>
            <a:ext cx="6536006"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1819" y="-448712"/>
            <a:ext cx="4346712" cy="66202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ctangle 3"/>
          <p:cNvSpPr/>
          <p:nvPr/>
        </p:nvSpPr>
        <p:spPr>
          <a:xfrm>
            <a:off x="457849" y="298772"/>
            <a:ext cx="5736689" cy="3477875"/>
          </a:xfrm>
          <a:prstGeom prst="rect">
            <a:avLst/>
          </a:prstGeom>
        </p:spPr>
        <p:txBody>
          <a:bodyPr wrap="square">
            <a:spAutoFit/>
          </a:bodyPr>
          <a:lstStyle/>
          <a:p>
            <a:r>
              <a:rPr lang="en-AU" sz="4400" dirty="0" smtClean="0">
                <a:solidFill>
                  <a:schemeClr val="accent4">
                    <a:lumMod val="40000"/>
                    <a:lumOff val="60000"/>
                  </a:schemeClr>
                </a:solidFill>
                <a:latin typeface="Century Gothic" panose="020B0502020202020204" pitchFamily="34" charset="0"/>
              </a:rPr>
              <a:t>Tell this story.</a:t>
            </a:r>
          </a:p>
          <a:p>
            <a:endParaRPr lang="en-AU" sz="4400" dirty="0" smtClean="0">
              <a:solidFill>
                <a:schemeClr val="accent4">
                  <a:lumMod val="40000"/>
                  <a:lumOff val="60000"/>
                </a:schemeClr>
              </a:solidFill>
              <a:latin typeface="Century Gothic" panose="020B0502020202020204" pitchFamily="34" charset="0"/>
            </a:endParaRPr>
          </a:p>
          <a:p>
            <a:r>
              <a:rPr lang="en-AU" sz="4400" dirty="0">
                <a:solidFill>
                  <a:schemeClr val="bg2">
                    <a:lumMod val="20000"/>
                    <a:lumOff val="80000"/>
                  </a:schemeClr>
                </a:solidFill>
                <a:latin typeface="Century Gothic" panose="020B0502020202020204" pitchFamily="34" charset="0"/>
              </a:rPr>
              <a:t>Describe why it is </a:t>
            </a:r>
            <a:r>
              <a:rPr lang="en-AU" sz="4400" dirty="0" smtClean="0">
                <a:solidFill>
                  <a:schemeClr val="bg2">
                    <a:lumMod val="20000"/>
                    <a:lumOff val="80000"/>
                  </a:schemeClr>
                </a:solidFill>
                <a:latin typeface="Century Gothic" panose="020B0502020202020204" pitchFamily="34" charset="0"/>
              </a:rPr>
              <a:t>so much </a:t>
            </a:r>
            <a:r>
              <a:rPr lang="en-AU" sz="4400" dirty="0">
                <a:solidFill>
                  <a:schemeClr val="bg2">
                    <a:lumMod val="20000"/>
                    <a:lumOff val="80000"/>
                  </a:schemeClr>
                </a:solidFill>
                <a:latin typeface="Century Gothic" panose="020B0502020202020204" pitchFamily="34" charset="0"/>
              </a:rPr>
              <a:t>fun to jump in a </a:t>
            </a:r>
            <a:r>
              <a:rPr lang="en-AU" sz="4400" dirty="0" smtClean="0">
                <a:solidFill>
                  <a:schemeClr val="bg2">
                    <a:lumMod val="20000"/>
                    <a:lumOff val="80000"/>
                  </a:schemeClr>
                </a:solidFill>
                <a:latin typeface="Century Gothic" panose="020B0502020202020204" pitchFamily="34" charset="0"/>
              </a:rPr>
              <a:t>puddle.</a:t>
            </a:r>
          </a:p>
        </p:txBody>
      </p:sp>
    </p:spTree>
    <p:extLst>
      <p:ext uri="{BB962C8B-B14F-4D97-AF65-F5344CB8AC3E}">
        <p14:creationId xmlns:p14="http://schemas.microsoft.com/office/powerpoint/2010/main" val="94873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2767104" cy="246221"/>
          </a:xfrm>
          <a:prstGeom prst="rect">
            <a:avLst/>
          </a:prstGeom>
        </p:spPr>
        <p:txBody>
          <a:bodyPr wrap="none">
            <a:spAutoFit/>
          </a:bodyPr>
          <a:lstStyle/>
          <a:p>
            <a:pPr fontAlgn="base"/>
            <a:r>
              <a:rPr lang="en-AU" sz="1000" dirty="0"/>
              <a:t>Image found on Pinterest via </a:t>
            </a:r>
            <a:r>
              <a:rPr lang="en-AU" sz="1000" b="1" dirty="0" smtClean="0">
                <a:solidFill>
                  <a:srgbClr val="444444"/>
                </a:solidFill>
                <a:latin typeface="Helvetica Neue"/>
                <a:hlinkClick r:id="rId3"/>
              </a:rPr>
              <a:t>writeabout.com</a:t>
            </a:r>
            <a:endParaRPr lang="en-AU" sz="1000" dirty="0"/>
          </a:p>
        </p:txBody>
      </p:sp>
      <p:sp>
        <p:nvSpPr>
          <p:cNvPr id="2" name="Rectangle 1"/>
          <p:cNvSpPr/>
          <p:nvPr/>
        </p:nvSpPr>
        <p:spPr>
          <a:xfrm>
            <a:off x="6363307" y="5172779"/>
            <a:ext cx="5645743" cy="1384995"/>
          </a:xfrm>
          <a:prstGeom prst="rect">
            <a:avLst/>
          </a:prstGeom>
        </p:spPr>
        <p:txBody>
          <a:bodyPr wrap="square">
            <a:spAutoFit/>
          </a:bodyPr>
          <a:lstStyle/>
          <a:p>
            <a:r>
              <a:rPr lang="en-AU" sz="1400" b="1" dirty="0">
                <a:solidFill>
                  <a:schemeClr val="tx1">
                    <a:lumMod val="65000"/>
                    <a:lumOff val="35000"/>
                  </a:schemeClr>
                </a:solidFill>
                <a:latin typeface="Century Gothic" panose="020B0502020202020204" pitchFamily="34" charset="0"/>
              </a:rPr>
              <a:t>Remember to:</a:t>
            </a:r>
            <a:endParaRPr lang="en-AU" sz="1400" dirty="0">
              <a:solidFill>
                <a:schemeClr val="tx1">
                  <a:lumMod val="65000"/>
                  <a:lumOff val="35000"/>
                </a:schemeClr>
              </a:solidFill>
              <a:latin typeface="Century Gothic" panose="020B0502020202020204" pitchFamily="34" charset="0"/>
            </a:endParaRPr>
          </a:p>
          <a:p>
            <a:r>
              <a:rPr lang="en-AU" sz="1400" dirty="0">
                <a:solidFill>
                  <a:schemeClr val="tx1">
                    <a:lumMod val="65000"/>
                    <a:lumOff val="35000"/>
                  </a:schemeClr>
                </a:solidFill>
                <a:latin typeface="Century Gothic" panose="020B0502020202020204" pitchFamily="34" charset="0"/>
              </a:rPr>
              <a:t>•plan your story before you start</a:t>
            </a:r>
          </a:p>
          <a:p>
            <a:r>
              <a:rPr lang="en-AU" sz="1400" dirty="0">
                <a:solidFill>
                  <a:schemeClr val="tx1">
                    <a:lumMod val="65000"/>
                    <a:lumOff val="35000"/>
                  </a:schemeClr>
                </a:solidFill>
                <a:latin typeface="Century Gothic" panose="020B0502020202020204" pitchFamily="34" charset="0"/>
              </a:rPr>
              <a:t>•write in sentences</a:t>
            </a:r>
          </a:p>
          <a:p>
            <a:r>
              <a:rPr lang="en-AU" sz="1400" dirty="0">
                <a:solidFill>
                  <a:schemeClr val="tx1">
                    <a:lumMod val="65000"/>
                    <a:lumOff val="35000"/>
                  </a:schemeClr>
                </a:solidFill>
                <a:latin typeface="Century Gothic" panose="020B0502020202020204" pitchFamily="34" charset="0"/>
              </a:rPr>
              <a:t>•pay attention to the words you choose, your spelling and punctuation, and paragraphs</a:t>
            </a:r>
          </a:p>
          <a:p>
            <a:r>
              <a:rPr lang="en-AU" sz="1400" dirty="0">
                <a:solidFill>
                  <a:schemeClr val="tx1">
                    <a:lumMod val="65000"/>
                    <a:lumOff val="35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75" y="551098"/>
            <a:ext cx="5467027" cy="5491433"/>
          </a:xfrm>
          <a:prstGeom prst="rect">
            <a:avLst/>
          </a:prstGeom>
          <a:ln w="228600" cap="sq" cmpd="thickThin">
            <a:solidFill>
              <a:schemeClr val="accent5">
                <a:lumMod val="50000"/>
              </a:schemeClr>
            </a:solidFill>
            <a:prstDash val="solid"/>
            <a:miter lim="800000"/>
          </a:ln>
          <a:effectLst>
            <a:innerShdw blurRad="76200">
              <a:srgbClr val="000000"/>
            </a:innerShdw>
          </a:effectLst>
        </p:spPr>
      </p:pic>
      <p:sp>
        <p:nvSpPr>
          <p:cNvPr id="9" name="Rectangle 8"/>
          <p:cNvSpPr/>
          <p:nvPr/>
        </p:nvSpPr>
        <p:spPr>
          <a:xfrm>
            <a:off x="6757505" y="2055435"/>
            <a:ext cx="4857345" cy="954107"/>
          </a:xfrm>
          <a:prstGeom prst="rect">
            <a:avLst/>
          </a:prstGeom>
        </p:spPr>
        <p:txBody>
          <a:bodyPr wrap="square">
            <a:spAutoFit/>
          </a:bodyPr>
          <a:lstStyle/>
          <a:p>
            <a:r>
              <a:rPr lang="en-AU" sz="2800" dirty="0">
                <a:solidFill>
                  <a:schemeClr val="accent1">
                    <a:lumMod val="20000"/>
                    <a:lumOff val="80000"/>
                  </a:schemeClr>
                </a:solidFill>
                <a:latin typeface="Century Gothic" panose="020B0502020202020204" pitchFamily="34" charset="0"/>
              </a:rPr>
              <a:t>Why aren't baby birds born with their feathers?</a:t>
            </a:r>
          </a:p>
        </p:txBody>
      </p:sp>
    </p:spTree>
    <p:extLst>
      <p:ext uri="{BB962C8B-B14F-4D97-AF65-F5344CB8AC3E}">
        <p14:creationId xmlns:p14="http://schemas.microsoft.com/office/powerpoint/2010/main" val="212070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3858749" cy="246221"/>
          </a:xfrm>
          <a:prstGeom prst="rect">
            <a:avLst/>
          </a:prstGeom>
        </p:spPr>
        <p:txBody>
          <a:bodyPr wrap="none">
            <a:spAutoFit/>
          </a:bodyPr>
          <a:lstStyle/>
          <a:p>
            <a:pPr fontAlgn="base"/>
            <a:r>
              <a:rPr lang="en-AU" sz="1000" dirty="0"/>
              <a:t>Image found on Pinterest via </a:t>
            </a:r>
            <a:r>
              <a:rPr lang="en-AU" sz="1000" b="1" dirty="0" smtClean="0">
                <a:solidFill>
                  <a:srgbClr val="444444"/>
                </a:solidFill>
                <a:latin typeface="Helvetica Neue"/>
                <a:hlinkClick r:id="rId3"/>
              </a:rPr>
              <a:t>blooming-inspiration.tumblr.com</a:t>
            </a:r>
            <a:r>
              <a:rPr lang="en-AU" sz="1000" b="1" dirty="0" smtClean="0"/>
              <a:t> </a:t>
            </a:r>
            <a:endParaRPr lang="en-AU" sz="1000" dirty="0"/>
          </a:p>
        </p:txBody>
      </p:sp>
      <p:sp>
        <p:nvSpPr>
          <p:cNvPr id="7" name="Rectangle 6"/>
          <p:cNvSpPr/>
          <p:nvPr/>
        </p:nvSpPr>
        <p:spPr>
          <a:xfrm>
            <a:off x="5034382" y="581726"/>
            <a:ext cx="4981634" cy="707886"/>
          </a:xfrm>
          <a:prstGeom prst="rect">
            <a:avLst/>
          </a:prstGeom>
        </p:spPr>
        <p:txBody>
          <a:bodyPr wrap="square">
            <a:spAutoFit/>
          </a:bodyPr>
          <a:lstStyle/>
          <a:p>
            <a:r>
              <a:rPr lang="en-AU" sz="4000" dirty="0" smtClean="0">
                <a:solidFill>
                  <a:schemeClr val="accent1">
                    <a:lumMod val="20000"/>
                    <a:lumOff val="80000"/>
                  </a:schemeClr>
                </a:solidFill>
                <a:latin typeface="Century Gothic" panose="020B0502020202020204" pitchFamily="34" charset="0"/>
              </a:rPr>
              <a:t>Tell this story.</a:t>
            </a:r>
            <a:endParaRPr lang="en-AU" dirty="0" smtClean="0">
              <a:solidFill>
                <a:schemeClr val="accent1">
                  <a:lumMod val="20000"/>
                  <a:lumOff val="80000"/>
                </a:schemeClr>
              </a:solidFill>
              <a:latin typeface="Century Gothic" panose="020B0502020202020204" pitchFamily="34" charset="0"/>
            </a:endParaRPr>
          </a:p>
        </p:txBody>
      </p:sp>
      <p:sp>
        <p:nvSpPr>
          <p:cNvPr id="2" name="Rectangle 1"/>
          <p:cNvSpPr/>
          <p:nvPr/>
        </p:nvSpPr>
        <p:spPr>
          <a:xfrm>
            <a:off x="322912" y="5227599"/>
            <a:ext cx="10896599" cy="1169551"/>
          </a:xfrm>
          <a:prstGeom prst="rect">
            <a:avLst/>
          </a:prstGeom>
        </p:spPr>
        <p:txBody>
          <a:bodyPr wrap="square">
            <a:spAutoFit/>
          </a:bodyPr>
          <a:lstStyle/>
          <a:p>
            <a:r>
              <a:rPr lang="en-AU" sz="1400" b="1" dirty="0">
                <a:solidFill>
                  <a:schemeClr val="tx1">
                    <a:lumMod val="65000"/>
                    <a:lumOff val="35000"/>
                  </a:schemeClr>
                </a:solidFill>
                <a:latin typeface="Century Gothic" panose="020B0502020202020204" pitchFamily="34" charset="0"/>
              </a:rPr>
              <a:t>Remember to:</a:t>
            </a:r>
            <a:endParaRPr lang="en-AU" sz="1400" dirty="0">
              <a:solidFill>
                <a:schemeClr val="tx1">
                  <a:lumMod val="65000"/>
                  <a:lumOff val="35000"/>
                </a:schemeClr>
              </a:solidFill>
              <a:latin typeface="Century Gothic" panose="020B0502020202020204" pitchFamily="34" charset="0"/>
            </a:endParaRPr>
          </a:p>
          <a:p>
            <a:r>
              <a:rPr lang="en-AU" sz="1400" dirty="0">
                <a:solidFill>
                  <a:schemeClr val="tx1">
                    <a:lumMod val="65000"/>
                    <a:lumOff val="35000"/>
                  </a:schemeClr>
                </a:solidFill>
                <a:latin typeface="Century Gothic" panose="020B0502020202020204" pitchFamily="34" charset="0"/>
              </a:rPr>
              <a:t>•plan your story before you start</a:t>
            </a:r>
          </a:p>
          <a:p>
            <a:r>
              <a:rPr lang="en-AU" sz="1400" dirty="0">
                <a:solidFill>
                  <a:schemeClr val="tx1">
                    <a:lumMod val="65000"/>
                    <a:lumOff val="35000"/>
                  </a:schemeClr>
                </a:solidFill>
                <a:latin typeface="Century Gothic" panose="020B0502020202020204" pitchFamily="34" charset="0"/>
              </a:rPr>
              <a:t>•write in sentences</a:t>
            </a:r>
          </a:p>
          <a:p>
            <a:r>
              <a:rPr lang="en-AU" sz="1400" dirty="0">
                <a:solidFill>
                  <a:schemeClr val="tx1">
                    <a:lumMod val="65000"/>
                    <a:lumOff val="35000"/>
                  </a:schemeClr>
                </a:solidFill>
                <a:latin typeface="Century Gothic" panose="020B0502020202020204" pitchFamily="34" charset="0"/>
              </a:rPr>
              <a:t>•pay attention to the words you choose, your spelling and punctuation, and paragraphs</a:t>
            </a:r>
          </a:p>
          <a:p>
            <a:r>
              <a:rPr lang="en-AU" sz="1400" dirty="0">
                <a:solidFill>
                  <a:schemeClr val="tx1">
                    <a:lumMod val="65000"/>
                    <a:lumOff val="35000"/>
                  </a:schemeClr>
                </a:solidFill>
                <a:latin typeface="Century Gothic" panose="020B0502020202020204" pitchFamily="34" charset="0"/>
              </a:rPr>
              <a:t>•check and edit your writing when you have finished.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401" y="1643058"/>
            <a:ext cx="4503394" cy="4236158"/>
          </a:xfrm>
          <a:prstGeom prst="ellipse">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707" y="3102285"/>
            <a:ext cx="3525764" cy="3561668"/>
          </a:xfrm>
          <a:prstGeom prst="ellipse">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8279"/>
            <a:ext cx="4790834" cy="3691445"/>
          </a:xfrm>
          <a:prstGeom prst="ellipse">
            <a:avLst/>
          </a:prstGeom>
          <a:ln>
            <a:noFill/>
          </a:ln>
          <a:effectLst>
            <a:softEdge rad="112500"/>
          </a:effectLst>
        </p:spPr>
      </p:pic>
    </p:spTree>
    <p:extLst>
      <p:ext uri="{BB962C8B-B14F-4D97-AF65-F5344CB8AC3E}">
        <p14:creationId xmlns:p14="http://schemas.microsoft.com/office/powerpoint/2010/main" val="322432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2965877" cy="246221"/>
          </a:xfrm>
          <a:prstGeom prst="rect">
            <a:avLst/>
          </a:prstGeom>
        </p:spPr>
        <p:txBody>
          <a:bodyPr wrap="none">
            <a:spAutoFit/>
          </a:bodyPr>
          <a:lstStyle/>
          <a:p>
            <a:pPr fontAlgn="base"/>
            <a:r>
              <a:rPr lang="en-AU" sz="1000" dirty="0"/>
              <a:t>Image found on Pinterest via </a:t>
            </a:r>
            <a:r>
              <a:rPr lang="en-AU" sz="1000" b="1" dirty="0" smtClean="0">
                <a:solidFill>
                  <a:srgbClr val="444444"/>
                </a:solidFill>
                <a:latin typeface="Helvetica Neue"/>
                <a:hlinkClick r:id="rId3"/>
              </a:rPr>
              <a:t>designspotter.com</a:t>
            </a:r>
            <a:endParaRPr lang="en-AU" sz="1000" dirty="0"/>
          </a:p>
        </p:txBody>
      </p:sp>
      <p:sp>
        <p:nvSpPr>
          <p:cNvPr id="2" name="Rectangle 1"/>
          <p:cNvSpPr/>
          <p:nvPr/>
        </p:nvSpPr>
        <p:spPr>
          <a:xfrm>
            <a:off x="322912" y="5227599"/>
            <a:ext cx="10896599" cy="1169551"/>
          </a:xfrm>
          <a:prstGeom prst="rect">
            <a:avLst/>
          </a:prstGeom>
        </p:spPr>
        <p:txBody>
          <a:bodyPr wrap="square">
            <a:spAutoFit/>
          </a:bodyPr>
          <a:lstStyle/>
          <a:p>
            <a:r>
              <a:rPr lang="en-AU" sz="1400" b="1" dirty="0">
                <a:solidFill>
                  <a:schemeClr val="tx1">
                    <a:lumMod val="65000"/>
                    <a:lumOff val="35000"/>
                  </a:schemeClr>
                </a:solidFill>
                <a:latin typeface="Century Gothic" panose="020B0502020202020204" pitchFamily="34" charset="0"/>
              </a:rPr>
              <a:t>Remember to:</a:t>
            </a:r>
            <a:endParaRPr lang="en-AU" sz="1400" dirty="0">
              <a:solidFill>
                <a:schemeClr val="tx1">
                  <a:lumMod val="65000"/>
                  <a:lumOff val="35000"/>
                </a:schemeClr>
              </a:solidFill>
              <a:latin typeface="Century Gothic" panose="020B0502020202020204" pitchFamily="34" charset="0"/>
            </a:endParaRPr>
          </a:p>
          <a:p>
            <a:r>
              <a:rPr lang="en-AU" sz="1400" dirty="0">
                <a:solidFill>
                  <a:schemeClr val="tx1">
                    <a:lumMod val="65000"/>
                    <a:lumOff val="35000"/>
                  </a:schemeClr>
                </a:solidFill>
                <a:latin typeface="Century Gothic" panose="020B0502020202020204" pitchFamily="34" charset="0"/>
              </a:rPr>
              <a:t>•plan your story before you start</a:t>
            </a:r>
          </a:p>
          <a:p>
            <a:r>
              <a:rPr lang="en-AU" sz="1400" dirty="0">
                <a:solidFill>
                  <a:schemeClr val="tx1">
                    <a:lumMod val="65000"/>
                    <a:lumOff val="35000"/>
                  </a:schemeClr>
                </a:solidFill>
                <a:latin typeface="Century Gothic" panose="020B0502020202020204" pitchFamily="34" charset="0"/>
              </a:rPr>
              <a:t>•write in sentences</a:t>
            </a:r>
          </a:p>
          <a:p>
            <a:r>
              <a:rPr lang="en-AU" sz="1400" dirty="0">
                <a:solidFill>
                  <a:schemeClr val="tx1">
                    <a:lumMod val="65000"/>
                    <a:lumOff val="35000"/>
                  </a:schemeClr>
                </a:solidFill>
                <a:latin typeface="Century Gothic" panose="020B0502020202020204" pitchFamily="34" charset="0"/>
              </a:rPr>
              <a:t>•pay attention to the words you choose, your spelling and punctuation, and paragraphs</a:t>
            </a:r>
          </a:p>
          <a:p>
            <a:r>
              <a:rPr lang="en-AU" sz="1400" dirty="0">
                <a:solidFill>
                  <a:schemeClr val="tx1">
                    <a:lumMod val="65000"/>
                    <a:lumOff val="35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356" y="754245"/>
            <a:ext cx="7525622" cy="4633832"/>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322912" y="1301446"/>
            <a:ext cx="3550998" cy="3539430"/>
          </a:xfrm>
          <a:prstGeom prst="rect">
            <a:avLst/>
          </a:prstGeom>
        </p:spPr>
        <p:txBody>
          <a:bodyPr wrap="square">
            <a:spAutoFit/>
          </a:bodyPr>
          <a:lstStyle/>
          <a:p>
            <a:r>
              <a:rPr lang="en-AU" sz="3200" dirty="0">
                <a:latin typeface="Century Gothic" panose="020B0502020202020204" pitchFamily="34" charset="0"/>
              </a:rPr>
              <a:t>There are hungry piranhas in the water. </a:t>
            </a:r>
            <a:endParaRPr lang="en-AU" sz="3200" dirty="0" smtClean="0">
              <a:latin typeface="Century Gothic" panose="020B0502020202020204" pitchFamily="34" charset="0"/>
            </a:endParaRPr>
          </a:p>
          <a:p>
            <a:endParaRPr lang="en-AU" sz="3200" dirty="0">
              <a:latin typeface="Century Gothic" panose="020B0502020202020204" pitchFamily="34" charset="0"/>
            </a:endParaRPr>
          </a:p>
          <a:p>
            <a:r>
              <a:rPr lang="en-AU" sz="3200" dirty="0" smtClean="0">
                <a:latin typeface="Century Gothic" panose="020B0502020202020204" pitchFamily="34" charset="0"/>
              </a:rPr>
              <a:t>How </a:t>
            </a:r>
            <a:r>
              <a:rPr lang="en-AU" sz="3200" dirty="0">
                <a:latin typeface="Century Gothic" panose="020B0502020202020204" pitchFamily="34" charset="0"/>
              </a:rPr>
              <a:t>will this man get to the shore safely?</a:t>
            </a:r>
          </a:p>
        </p:txBody>
      </p:sp>
    </p:spTree>
    <p:extLst>
      <p:ext uri="{BB962C8B-B14F-4D97-AF65-F5344CB8AC3E}">
        <p14:creationId xmlns:p14="http://schemas.microsoft.com/office/powerpoint/2010/main" val="62065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2" name="Rectangle 1"/>
          <p:cNvSpPr/>
          <p:nvPr/>
        </p:nvSpPr>
        <p:spPr>
          <a:xfrm>
            <a:off x="391700" y="5247070"/>
            <a:ext cx="6223803"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spelling and 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037" y="467644"/>
            <a:ext cx="3637929" cy="5670508"/>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391700" y="467644"/>
            <a:ext cx="6252986" cy="4524315"/>
          </a:xfrm>
          <a:prstGeom prst="rect">
            <a:avLst/>
          </a:prstGeom>
        </p:spPr>
        <p:txBody>
          <a:bodyPr wrap="square">
            <a:spAutoFit/>
          </a:bodyPr>
          <a:lstStyle/>
          <a:p>
            <a:r>
              <a:rPr lang="en-AU" sz="3600" dirty="0">
                <a:latin typeface="Century Gothic" panose="020B0502020202020204" pitchFamily="34" charset="0"/>
              </a:rPr>
              <a:t>What is this? Where was it found? How did it get there? Use at least 10 action verbs, 10 adjectives, and 10 descriptive phrases. Answer the Who, What, Why, When, Where, and How questions.</a:t>
            </a:r>
            <a:endParaRPr lang="en-AU" sz="3600" dirty="0">
              <a:solidFill>
                <a:srgbClr val="FFFFCC"/>
              </a:solidFill>
              <a:latin typeface="Century Gothic" panose="020B0502020202020204" pitchFamily="34" charset="0"/>
            </a:endParaRPr>
          </a:p>
        </p:txBody>
      </p:sp>
      <p:sp>
        <p:nvSpPr>
          <p:cNvPr id="7" name="Rectangle 6"/>
          <p:cNvSpPr/>
          <p:nvPr/>
        </p:nvSpPr>
        <p:spPr>
          <a:xfrm>
            <a:off x="6775315" y="6508955"/>
            <a:ext cx="3629656" cy="246221"/>
          </a:xfrm>
          <a:prstGeom prst="rect">
            <a:avLst/>
          </a:prstGeom>
        </p:spPr>
        <p:txBody>
          <a:bodyPr wrap="square">
            <a:spAutoFit/>
          </a:bodyPr>
          <a:lstStyle/>
          <a:p>
            <a:pPr lvl="0" fontAlgn="base"/>
            <a:r>
              <a:rPr lang="en-AU" sz="1000" dirty="0" smtClean="0"/>
              <a:t>Image found on Pinterest via </a:t>
            </a:r>
            <a:r>
              <a:rPr lang="en-AU" sz="1000" b="1" dirty="0" smtClean="0">
                <a:hlinkClick r:id="rId4"/>
              </a:rPr>
              <a:t>rense.com</a:t>
            </a:r>
            <a:endParaRPr lang="en-AU" sz="1000" dirty="0">
              <a:solidFill>
                <a:prstClr val="white"/>
              </a:solidFill>
            </a:endParaRPr>
          </a:p>
        </p:txBody>
      </p:sp>
    </p:spTree>
    <p:extLst>
      <p:ext uri="{BB962C8B-B14F-4D97-AF65-F5344CB8AC3E}">
        <p14:creationId xmlns:p14="http://schemas.microsoft.com/office/powerpoint/2010/main" val="229820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2" name="Rectangle 1"/>
          <p:cNvSpPr/>
          <p:nvPr/>
        </p:nvSpPr>
        <p:spPr>
          <a:xfrm>
            <a:off x="4476258" y="5279711"/>
            <a:ext cx="7697036" cy="1384995"/>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spelling and 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a:t>
            </a:r>
            <a:r>
              <a:rPr lang="en-AU" sz="1400" dirty="0" smtClean="0">
                <a:solidFill>
                  <a:schemeClr val="accent1">
                    <a:lumMod val="20000"/>
                    <a:lumOff val="80000"/>
                  </a:schemeClr>
                </a:solidFill>
                <a:latin typeface="Century Gothic" panose="020B0502020202020204" pitchFamily="34" charset="0"/>
              </a:rPr>
              <a:t>finished</a:t>
            </a:r>
            <a:endParaRPr lang="en-AU" sz="1400" dirty="0">
              <a:solidFill>
                <a:schemeClr val="accent1">
                  <a:lumMod val="20000"/>
                  <a:lumOff val="80000"/>
                </a:schemeClr>
              </a:solidFill>
              <a:latin typeface="Century Gothic" panose="020B05020202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21551"/>
          <a:stretch/>
        </p:blipFill>
        <p:spPr>
          <a:xfrm>
            <a:off x="124263" y="1990931"/>
            <a:ext cx="4689987" cy="4851565"/>
          </a:xfrm>
          <a:prstGeom prst="ellipse">
            <a:avLst/>
          </a:prstGeom>
          <a:ln>
            <a:noFill/>
          </a:ln>
          <a:effectLst>
            <a:softEdge rad="112500"/>
          </a:effectLst>
        </p:spPr>
      </p:pic>
      <p:sp>
        <p:nvSpPr>
          <p:cNvPr id="5" name="TextBox 4"/>
          <p:cNvSpPr txBox="1"/>
          <p:nvPr/>
        </p:nvSpPr>
        <p:spPr>
          <a:xfrm>
            <a:off x="430901" y="236605"/>
            <a:ext cx="11761099" cy="1754326"/>
          </a:xfrm>
          <a:prstGeom prst="rect">
            <a:avLst/>
          </a:prstGeom>
          <a:noFill/>
        </p:spPr>
        <p:txBody>
          <a:bodyPr wrap="square" rtlCol="0">
            <a:spAutoFit/>
          </a:bodyPr>
          <a:lstStyle/>
          <a:p>
            <a:r>
              <a:rPr lang="en-AU" sz="3600" dirty="0" smtClean="0">
                <a:solidFill>
                  <a:schemeClr val="accent4">
                    <a:lumMod val="40000"/>
                    <a:lumOff val="60000"/>
                  </a:schemeClr>
                </a:solidFill>
                <a:latin typeface="Century Gothic" panose="020B0502020202020204" pitchFamily="34" charset="0"/>
              </a:rPr>
              <a:t>I </a:t>
            </a:r>
            <a:r>
              <a:rPr lang="en-AU" sz="3600" dirty="0">
                <a:solidFill>
                  <a:schemeClr val="accent4">
                    <a:lumMod val="40000"/>
                    <a:lumOff val="60000"/>
                  </a:schemeClr>
                </a:solidFill>
                <a:latin typeface="Century Gothic" panose="020B0502020202020204" pitchFamily="34" charset="0"/>
              </a:rPr>
              <a:t>laid down on the grass to rest my </a:t>
            </a:r>
            <a:r>
              <a:rPr lang="en-AU" sz="3600" dirty="0" smtClean="0">
                <a:solidFill>
                  <a:schemeClr val="accent4">
                    <a:lumMod val="40000"/>
                    <a:lumOff val="60000"/>
                  </a:schemeClr>
                </a:solidFill>
                <a:latin typeface="Century Gothic" panose="020B0502020202020204" pitchFamily="34" charset="0"/>
              </a:rPr>
              <a:t>head. </a:t>
            </a:r>
            <a:r>
              <a:rPr lang="en-AU" sz="3600" dirty="0">
                <a:solidFill>
                  <a:schemeClr val="accent4">
                    <a:lumMod val="40000"/>
                    <a:lumOff val="60000"/>
                  </a:schemeClr>
                </a:solidFill>
                <a:latin typeface="Century Gothic" panose="020B0502020202020204" pitchFamily="34" charset="0"/>
              </a:rPr>
              <a:t>I heard the tiny sound of water swishing and splashing. I turned over and to my surprise...</a:t>
            </a:r>
            <a:endParaRPr lang="en-AU" dirty="0">
              <a:solidFill>
                <a:schemeClr val="accent4">
                  <a:lumMod val="40000"/>
                  <a:lumOff val="60000"/>
                </a:schemeClr>
              </a:solidFill>
              <a:latin typeface="Century Gothic" panose="020B0502020202020204" pitchFamily="34" charset="0"/>
            </a:endParaRPr>
          </a:p>
        </p:txBody>
      </p:sp>
      <p:sp>
        <p:nvSpPr>
          <p:cNvPr id="7" name="Rectangle 6"/>
          <p:cNvSpPr/>
          <p:nvPr/>
        </p:nvSpPr>
        <p:spPr>
          <a:xfrm>
            <a:off x="432619" y="6513738"/>
            <a:ext cx="5671645" cy="246221"/>
          </a:xfrm>
          <a:prstGeom prst="rect">
            <a:avLst/>
          </a:prstGeom>
        </p:spPr>
        <p:txBody>
          <a:bodyPr wrap="square">
            <a:spAutoFit/>
          </a:bodyPr>
          <a:lstStyle/>
          <a:p>
            <a:pPr lvl="0" fontAlgn="base"/>
            <a:r>
              <a:rPr lang="en-AU" sz="1000" dirty="0" smtClean="0"/>
              <a:t>Image found on Pinterest via </a:t>
            </a:r>
            <a:r>
              <a:rPr lang="en-AU" sz="1000" b="1" dirty="0" smtClean="0">
                <a:hlinkClick r:id="rId4"/>
              </a:rPr>
              <a:t> </a:t>
            </a:r>
            <a:r>
              <a:rPr lang="en-AU" sz="1000" b="1" dirty="0">
                <a:hlinkClick r:id="rId4"/>
              </a:rPr>
              <a:t>thewholegardenwillbow.wordpress.com</a:t>
            </a:r>
            <a:endParaRPr lang="en-AU" sz="1000" dirty="0">
              <a:solidFill>
                <a:prstClr val="white"/>
              </a:solidFill>
            </a:endParaRPr>
          </a:p>
        </p:txBody>
      </p:sp>
      <p:sp>
        <p:nvSpPr>
          <p:cNvPr id="4" name="Rectangle 3"/>
          <p:cNvSpPr/>
          <p:nvPr/>
        </p:nvSpPr>
        <p:spPr>
          <a:xfrm>
            <a:off x="5269292" y="2463557"/>
            <a:ext cx="6110968" cy="1754326"/>
          </a:xfrm>
          <a:prstGeom prst="rect">
            <a:avLst/>
          </a:prstGeom>
        </p:spPr>
        <p:txBody>
          <a:bodyPr wrap="none">
            <a:spAutoFit/>
          </a:bodyPr>
          <a:lstStyle/>
          <a:p>
            <a:r>
              <a:rPr lang="en-AU" dirty="0"/>
              <a:t>Use words like</a:t>
            </a:r>
            <a:r>
              <a:rPr lang="en-AU" dirty="0" smtClean="0"/>
              <a:t>:</a:t>
            </a:r>
          </a:p>
          <a:p>
            <a:endParaRPr lang="en-AU" dirty="0"/>
          </a:p>
          <a:p>
            <a:r>
              <a:rPr lang="en-AU" sz="3600" dirty="0" smtClean="0">
                <a:solidFill>
                  <a:schemeClr val="tx2">
                    <a:lumMod val="40000"/>
                    <a:lumOff val="60000"/>
                  </a:schemeClr>
                </a:solidFill>
                <a:latin typeface="Century Gothic" panose="020B0502020202020204" pitchFamily="34" charset="0"/>
              </a:rPr>
              <a:t>golden, droplets, sunshine,</a:t>
            </a:r>
          </a:p>
          <a:p>
            <a:r>
              <a:rPr lang="en-AU" sz="3600" dirty="0" smtClean="0">
                <a:solidFill>
                  <a:schemeClr val="tx2">
                    <a:lumMod val="40000"/>
                    <a:lumOff val="60000"/>
                  </a:schemeClr>
                </a:solidFill>
                <a:latin typeface="Century Gothic" panose="020B0502020202020204" pitchFamily="34" charset="0"/>
              </a:rPr>
              <a:t> mirrored, microscopic</a:t>
            </a:r>
            <a:endParaRPr lang="en-AU" sz="3600" dirty="0">
              <a:solidFill>
                <a:schemeClr val="tx2">
                  <a:lumMod val="40000"/>
                  <a:lumOff val="60000"/>
                </a:schemeClr>
              </a:solidFill>
              <a:latin typeface="Century Gothic" panose="020B0502020202020204" pitchFamily="34" charset="0"/>
            </a:endParaRPr>
          </a:p>
        </p:txBody>
      </p:sp>
    </p:spTree>
    <p:extLst>
      <p:ext uri="{BB962C8B-B14F-4D97-AF65-F5344CB8AC3E}">
        <p14:creationId xmlns:p14="http://schemas.microsoft.com/office/powerpoint/2010/main" val="393271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233311" y="6591955"/>
            <a:ext cx="2937022" cy="246221"/>
          </a:xfrm>
          <a:prstGeom prst="rect">
            <a:avLst/>
          </a:prstGeom>
        </p:spPr>
        <p:txBody>
          <a:bodyPr wrap="none">
            <a:spAutoFit/>
          </a:bodyPr>
          <a:lstStyle/>
          <a:p>
            <a:pPr fontAlgn="base"/>
            <a:r>
              <a:rPr lang="en-AU" sz="1000" dirty="0" smtClean="0"/>
              <a:t>Image found on Pinterest via </a:t>
            </a:r>
            <a:r>
              <a:rPr lang="en-AU" sz="1000" b="1" dirty="0" smtClean="0">
                <a:hlinkClick r:id="rId3"/>
              </a:rPr>
              <a:t> </a:t>
            </a:r>
            <a:r>
              <a:rPr lang="en-AU" sz="1000" b="1" dirty="0">
                <a:hlinkClick r:id="rId3"/>
              </a:rPr>
              <a:t>hqwallbase.com</a:t>
            </a:r>
            <a:endParaRPr lang="en-AU" sz="1000" dirty="0"/>
          </a:p>
        </p:txBody>
      </p:sp>
      <p:sp>
        <p:nvSpPr>
          <p:cNvPr id="2" name="Rectangle 1"/>
          <p:cNvSpPr/>
          <p:nvPr/>
        </p:nvSpPr>
        <p:spPr>
          <a:xfrm>
            <a:off x="233311" y="5689235"/>
            <a:ext cx="11274509" cy="738664"/>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a:t>
            </a:r>
            <a:r>
              <a:rPr lang="en-AU" sz="1400" dirty="0" smtClean="0">
                <a:solidFill>
                  <a:schemeClr val="accent1">
                    <a:lumMod val="20000"/>
                    <a:lumOff val="80000"/>
                  </a:schemeClr>
                </a:solidFill>
                <a:latin typeface="Century Gothic" panose="020B0502020202020204" pitchFamily="34" charset="0"/>
              </a:rPr>
              <a:t>start                 •pay </a:t>
            </a:r>
            <a:r>
              <a:rPr lang="en-AU" sz="1400" dirty="0">
                <a:solidFill>
                  <a:schemeClr val="accent1">
                    <a:lumMod val="20000"/>
                    <a:lumOff val="80000"/>
                  </a:schemeClr>
                </a:solidFill>
                <a:latin typeface="Century Gothic" panose="020B0502020202020204" pitchFamily="34" charset="0"/>
              </a:rPr>
              <a:t>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 •write in sentences              </a:t>
            </a:r>
            <a:r>
              <a:rPr lang="en-AU" sz="1400" dirty="0" smtClean="0">
                <a:solidFill>
                  <a:schemeClr val="accent1">
                    <a:lumMod val="20000"/>
                    <a:lumOff val="80000"/>
                  </a:schemeClr>
                </a:solidFill>
                <a:latin typeface="Century Gothic" panose="020B0502020202020204" pitchFamily="34" charset="0"/>
              </a:rPr>
              <a:t>                          •check </a:t>
            </a:r>
            <a:r>
              <a:rPr lang="en-AU" sz="1400" dirty="0">
                <a:solidFill>
                  <a:schemeClr val="accent1">
                    <a:lumMod val="20000"/>
                    <a:lumOff val="80000"/>
                  </a:schemeClr>
                </a:solidFill>
                <a:latin typeface="Century Gothic" panose="020B0502020202020204" pitchFamily="34" charset="0"/>
              </a:rPr>
              <a:t>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63" y="508781"/>
            <a:ext cx="6570665" cy="4944480"/>
          </a:xfrm>
          <a:prstGeom prst="rect">
            <a:avLst/>
          </a:prstGeom>
          <a:ln w="190500" cap="sq">
            <a:solidFill>
              <a:schemeClr val="accent5">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p:cNvSpPr txBox="1"/>
          <p:nvPr/>
        </p:nvSpPr>
        <p:spPr>
          <a:xfrm>
            <a:off x="7063828" y="1079052"/>
            <a:ext cx="4699416" cy="3416320"/>
          </a:xfrm>
          <a:prstGeom prst="rect">
            <a:avLst/>
          </a:prstGeom>
          <a:noFill/>
        </p:spPr>
        <p:txBody>
          <a:bodyPr wrap="square" rtlCol="0">
            <a:spAutoFit/>
          </a:bodyPr>
          <a:lstStyle/>
          <a:p>
            <a:pPr algn="ctr"/>
            <a:r>
              <a:rPr lang="en-AU" sz="4800" dirty="0">
                <a:latin typeface="Century Gothic" panose="020B0502020202020204" pitchFamily="34" charset="0"/>
              </a:rPr>
              <a:t>Above and below. </a:t>
            </a:r>
            <a:endParaRPr lang="en-AU" sz="4800" dirty="0" smtClean="0">
              <a:latin typeface="Century Gothic" panose="020B0502020202020204" pitchFamily="34" charset="0"/>
            </a:endParaRPr>
          </a:p>
          <a:p>
            <a:pPr algn="ctr"/>
            <a:endParaRPr lang="en-AU" sz="4800" dirty="0">
              <a:latin typeface="Century Gothic" panose="020B0502020202020204" pitchFamily="34" charset="0"/>
            </a:endParaRPr>
          </a:p>
          <a:p>
            <a:pPr algn="ctr"/>
            <a:r>
              <a:rPr lang="en-AU" sz="3600" dirty="0" smtClean="0">
                <a:solidFill>
                  <a:schemeClr val="tx2">
                    <a:lumMod val="40000"/>
                    <a:lumOff val="60000"/>
                  </a:schemeClr>
                </a:solidFill>
                <a:latin typeface="Century Gothic" panose="020B0502020202020204" pitchFamily="34" charset="0"/>
              </a:rPr>
              <a:t>Where </a:t>
            </a:r>
            <a:r>
              <a:rPr lang="en-AU" sz="3600" dirty="0">
                <a:solidFill>
                  <a:schemeClr val="tx2">
                    <a:lumMod val="40000"/>
                    <a:lumOff val="60000"/>
                  </a:schemeClr>
                </a:solidFill>
                <a:latin typeface="Century Gothic" panose="020B0502020202020204" pitchFamily="34" charset="0"/>
              </a:rPr>
              <a:t>would you rather be and why?</a:t>
            </a:r>
          </a:p>
        </p:txBody>
      </p:sp>
    </p:spTree>
    <p:extLst>
      <p:ext uri="{BB962C8B-B14F-4D97-AF65-F5344CB8AC3E}">
        <p14:creationId xmlns:p14="http://schemas.microsoft.com/office/powerpoint/2010/main" val="54936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2" name="Rectangle 1"/>
          <p:cNvSpPr/>
          <p:nvPr/>
        </p:nvSpPr>
        <p:spPr>
          <a:xfrm>
            <a:off x="3794604" y="5422404"/>
            <a:ext cx="7851782" cy="1169551"/>
          </a:xfrm>
          <a:prstGeom prst="rect">
            <a:avLst/>
          </a:prstGeom>
        </p:spPr>
        <p:txBody>
          <a:bodyPr wrap="square">
            <a:spAutoFit/>
          </a:bodyPr>
          <a:lstStyle/>
          <a:p>
            <a:r>
              <a:rPr lang="en-AU" sz="1400" b="1" dirty="0">
                <a:solidFill>
                  <a:schemeClr val="accent1">
                    <a:lumMod val="20000"/>
                    <a:lumOff val="80000"/>
                  </a:schemeClr>
                </a:solidFill>
                <a:latin typeface="Century Gothic" panose="020B0502020202020204" pitchFamily="34" charset="0"/>
              </a:rPr>
              <a:t>Remember to:</a:t>
            </a:r>
            <a:endParaRPr lang="en-AU" sz="1400" dirty="0">
              <a:solidFill>
                <a:schemeClr val="accent1">
                  <a:lumMod val="20000"/>
                  <a:lumOff val="80000"/>
                </a:schemeClr>
              </a:solidFill>
              <a:latin typeface="Century Gothic" panose="020B0502020202020204" pitchFamily="34" charset="0"/>
            </a:endParaRPr>
          </a:p>
          <a:p>
            <a:r>
              <a:rPr lang="en-AU" sz="1400" dirty="0">
                <a:solidFill>
                  <a:schemeClr val="accent1">
                    <a:lumMod val="20000"/>
                    <a:lumOff val="80000"/>
                  </a:schemeClr>
                </a:solidFill>
                <a:latin typeface="Century Gothic" panose="020B0502020202020204" pitchFamily="34" charset="0"/>
              </a:rPr>
              <a:t>•plan your story before you start</a:t>
            </a:r>
          </a:p>
          <a:p>
            <a:r>
              <a:rPr lang="en-AU" sz="1400" dirty="0">
                <a:solidFill>
                  <a:schemeClr val="accent1">
                    <a:lumMod val="20000"/>
                    <a:lumOff val="80000"/>
                  </a:schemeClr>
                </a:solidFill>
                <a:latin typeface="Century Gothic" panose="020B0502020202020204" pitchFamily="34" charset="0"/>
              </a:rPr>
              <a:t>•write in sentences</a:t>
            </a:r>
          </a:p>
          <a:p>
            <a:r>
              <a:rPr lang="en-AU" sz="1400" dirty="0">
                <a:solidFill>
                  <a:schemeClr val="accent1">
                    <a:lumMod val="20000"/>
                    <a:lumOff val="80000"/>
                  </a:schemeClr>
                </a:solidFill>
                <a:latin typeface="Century Gothic" panose="020B0502020202020204" pitchFamily="34" charset="0"/>
              </a:rPr>
              <a:t>•pay attention to the words you choose, your </a:t>
            </a:r>
            <a:r>
              <a:rPr lang="en-AU" sz="1400" dirty="0" smtClean="0">
                <a:solidFill>
                  <a:schemeClr val="accent1">
                    <a:lumMod val="20000"/>
                    <a:lumOff val="80000"/>
                  </a:schemeClr>
                </a:solidFill>
                <a:latin typeface="Century Gothic" panose="020B0502020202020204" pitchFamily="34" charset="0"/>
              </a:rPr>
              <a:t>spelling, </a:t>
            </a:r>
            <a:r>
              <a:rPr lang="en-AU" sz="1400" dirty="0">
                <a:solidFill>
                  <a:schemeClr val="accent1">
                    <a:lumMod val="20000"/>
                    <a:lumOff val="80000"/>
                  </a:schemeClr>
                </a:solidFill>
                <a:latin typeface="Century Gothic" panose="020B0502020202020204" pitchFamily="34" charset="0"/>
              </a:rPr>
              <a:t>punctuation, and paragraphs</a:t>
            </a:r>
          </a:p>
          <a:p>
            <a:r>
              <a:rPr lang="en-AU" sz="1400" dirty="0">
                <a:solidFill>
                  <a:schemeClr val="accent1">
                    <a:lumMod val="20000"/>
                    <a:lumOff val="80000"/>
                  </a:schemeClr>
                </a:solidFill>
                <a:latin typeface="Century Gothic" panose="020B0502020202020204" pitchFamily="34" charset="0"/>
              </a:rPr>
              <a:t>•check and edit your writing when you have finished.</a:t>
            </a:r>
          </a:p>
        </p:txBody>
      </p:sp>
      <p:sp>
        <p:nvSpPr>
          <p:cNvPr id="5" name="TextBox 4"/>
          <p:cNvSpPr txBox="1"/>
          <p:nvPr/>
        </p:nvSpPr>
        <p:spPr>
          <a:xfrm>
            <a:off x="4803783" y="652585"/>
            <a:ext cx="7462683" cy="830997"/>
          </a:xfrm>
          <a:prstGeom prst="rect">
            <a:avLst/>
          </a:prstGeom>
          <a:noFill/>
        </p:spPr>
        <p:txBody>
          <a:bodyPr wrap="square" rtlCol="0">
            <a:spAutoFit/>
          </a:bodyPr>
          <a:lstStyle/>
          <a:p>
            <a:r>
              <a:rPr lang="en-AU" sz="4800" dirty="0" smtClean="0">
                <a:solidFill>
                  <a:schemeClr val="accent2">
                    <a:lumMod val="20000"/>
                    <a:lumOff val="80000"/>
                  </a:schemeClr>
                </a:solidFill>
                <a:latin typeface="Century Gothic" panose="020B0502020202020204" pitchFamily="34" charset="0"/>
              </a:rPr>
              <a:t>Mud, Glorious Mud</a:t>
            </a:r>
            <a:endParaRPr lang="en-AU" sz="4800" dirty="0">
              <a:solidFill>
                <a:schemeClr val="accent2">
                  <a:lumMod val="20000"/>
                  <a:lumOff val="80000"/>
                </a:schemeClr>
              </a:solidFill>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12" y="412248"/>
            <a:ext cx="4348666" cy="5923963"/>
          </a:xfrm>
          <a:prstGeom prst="ellipse">
            <a:avLst/>
          </a:prstGeom>
          <a:ln>
            <a:noFill/>
          </a:ln>
          <a:effectLst>
            <a:softEdge rad="112500"/>
          </a:effectLst>
        </p:spPr>
      </p:pic>
      <p:sp>
        <p:nvSpPr>
          <p:cNvPr id="8" name="Rectangle 7"/>
          <p:cNvSpPr/>
          <p:nvPr/>
        </p:nvSpPr>
        <p:spPr>
          <a:xfrm>
            <a:off x="233311" y="6591955"/>
            <a:ext cx="3918060" cy="246221"/>
          </a:xfrm>
          <a:prstGeom prst="rect">
            <a:avLst/>
          </a:prstGeom>
        </p:spPr>
        <p:txBody>
          <a:bodyPr wrap="none">
            <a:spAutoFit/>
          </a:bodyPr>
          <a:lstStyle/>
          <a:p>
            <a:pPr fontAlgn="base"/>
            <a:r>
              <a:rPr lang="en-AU" sz="1000" dirty="0" smtClean="0"/>
              <a:t>Image found on Pinterest via </a:t>
            </a:r>
            <a:r>
              <a:rPr lang="en-AU" sz="1000" b="1" dirty="0" smtClean="0">
                <a:hlinkClick r:id="rId4"/>
              </a:rPr>
              <a:t>alexhughescraft.blogspot.com.au</a:t>
            </a:r>
            <a:endParaRPr lang="en-AU" sz="1000" dirty="0"/>
          </a:p>
        </p:txBody>
      </p:sp>
      <p:sp>
        <p:nvSpPr>
          <p:cNvPr id="4" name="Rectangle 3"/>
          <p:cNvSpPr/>
          <p:nvPr/>
        </p:nvSpPr>
        <p:spPr>
          <a:xfrm>
            <a:off x="5034242" y="2209892"/>
            <a:ext cx="6511313" cy="2246769"/>
          </a:xfrm>
          <a:prstGeom prst="rect">
            <a:avLst/>
          </a:prstGeom>
        </p:spPr>
        <p:txBody>
          <a:bodyPr wrap="square">
            <a:spAutoFit/>
          </a:bodyPr>
          <a:lstStyle/>
          <a:p>
            <a:r>
              <a:rPr lang="en-AU" sz="2800" dirty="0">
                <a:solidFill>
                  <a:schemeClr val="accent1">
                    <a:lumMod val="20000"/>
                    <a:lumOff val="80000"/>
                  </a:schemeClr>
                </a:solidFill>
                <a:latin typeface="Century Gothic" panose="020B0502020202020204" pitchFamily="34" charset="0"/>
              </a:rPr>
              <a:t>When was the last time you played in the mud</a:t>
            </a:r>
            <a:r>
              <a:rPr lang="en-AU" sz="2800" dirty="0" smtClean="0">
                <a:solidFill>
                  <a:schemeClr val="accent1">
                    <a:lumMod val="20000"/>
                    <a:lumOff val="80000"/>
                  </a:schemeClr>
                </a:solidFill>
                <a:latin typeface="Century Gothic" panose="020B0502020202020204" pitchFamily="34" charset="0"/>
              </a:rPr>
              <a:t>.</a:t>
            </a:r>
          </a:p>
          <a:p>
            <a:endParaRPr lang="en-AU" sz="2800" dirty="0">
              <a:solidFill>
                <a:schemeClr val="accent1">
                  <a:lumMod val="20000"/>
                  <a:lumOff val="80000"/>
                </a:schemeClr>
              </a:solidFill>
              <a:latin typeface="Century Gothic" panose="020B0502020202020204" pitchFamily="34" charset="0"/>
            </a:endParaRPr>
          </a:p>
          <a:p>
            <a:endParaRPr lang="en-AU" sz="2800" dirty="0" smtClean="0">
              <a:solidFill>
                <a:schemeClr val="accent1">
                  <a:lumMod val="20000"/>
                  <a:lumOff val="80000"/>
                </a:schemeClr>
              </a:solidFill>
              <a:latin typeface="Century Gothic" panose="020B0502020202020204" pitchFamily="34" charset="0"/>
            </a:endParaRPr>
          </a:p>
          <a:p>
            <a:r>
              <a:rPr lang="en-AU" sz="2800" dirty="0" smtClean="0">
                <a:solidFill>
                  <a:schemeClr val="accent1">
                    <a:lumMod val="20000"/>
                    <a:lumOff val="80000"/>
                  </a:schemeClr>
                </a:solidFill>
                <a:latin typeface="Century Gothic" panose="020B0502020202020204" pitchFamily="34" charset="0"/>
              </a:rPr>
              <a:t>Use your 5 senses to describe mud.</a:t>
            </a:r>
            <a:endParaRPr lang="en-AU" sz="2800" dirty="0">
              <a:solidFill>
                <a:schemeClr val="accent1">
                  <a:lumMod val="20000"/>
                  <a:lumOff val="80000"/>
                </a:schemeClr>
              </a:solidFill>
              <a:latin typeface="Century Gothic" panose="020B0502020202020204" pitchFamily="34" charset="0"/>
            </a:endParaRPr>
          </a:p>
        </p:txBody>
      </p:sp>
    </p:spTree>
    <p:extLst>
      <p:ext uri="{BB962C8B-B14F-4D97-AF65-F5344CB8AC3E}">
        <p14:creationId xmlns:p14="http://schemas.microsoft.com/office/powerpoint/2010/main" val="376301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97&quot;/&gt;&lt;/object&gt;&lt;object type=&quot;3&quot; unique_id=&quot;10006&quot;&gt;&lt;property id=&quot;20148&quot; value=&quot;5&quot;/&gt;&lt;property id=&quot;20300&quot; value=&quot;Slide 3&quot;/&gt;&lt;property id=&quot;20307&quot; value=&quot;260&quot;/&gt;&lt;/object&gt;&lt;object type=&quot;3&quot; unique_id=&quot;10007&quot;&gt;&lt;property id=&quot;20148&quot; value=&quot;5&quot;/&gt;&lt;property id=&quot;20300&quot; value=&quot;Slide 4&quot;/&gt;&lt;property id=&quot;20307&quot; value=&quot;273&quot;/&gt;&lt;/object&gt;&lt;object type=&quot;3&quot; unique_id=&quot;10008&quot;&gt;&lt;property id=&quot;20148&quot; value=&quot;5&quot;/&gt;&lt;property id=&quot;20300&quot; value=&quot;Slide 5&quot;/&gt;&lt;property id=&quot;20307&quot; value=&quot;274&quot;/&gt;&lt;/object&gt;&lt;object type=&quot;3&quot; unique_id=&quot;10009&quot;&gt;&lt;property id=&quot;20148&quot; value=&quot;5&quot;/&gt;&lt;property id=&quot;20300&quot; value=&quot;Slide 6&quot;/&gt;&lt;property id=&quot;20307&quot; value=&quot;275&quot;/&gt;&lt;/object&gt;&lt;object type=&quot;3&quot; unique_id=&quot;10010&quot;&gt;&lt;property id=&quot;20148&quot; value=&quot;5&quot;/&gt;&lt;property id=&quot;20300&quot; value=&quot;Slide 7&quot;/&gt;&lt;property id=&quot;20307&quot; value=&quot;292&quot;/&gt;&lt;/object&gt;&lt;object type=&quot;3&quot; unique_id=&quot;10011&quot;&gt;&lt;property id=&quot;20148&quot; value=&quot;5&quot;/&gt;&lt;property id=&quot;20300&quot; value=&quot;Slide 8&quot;/&gt;&lt;property id=&quot;20307&quot; value=&quot;276&quot;/&gt;&lt;/object&gt;&lt;object type=&quot;3&quot; unique_id=&quot;10012&quot;&gt;&lt;property id=&quot;20148&quot; value=&quot;5&quot;/&gt;&lt;property id=&quot;20300&quot; value=&quot;Slide 9&quot;/&gt;&lt;property id=&quot;20307&quot; value=&quot;277&quot;/&gt;&lt;/object&gt;&lt;object type=&quot;3&quot; unique_id=&quot;10013&quot;&gt;&lt;property id=&quot;20148&quot; value=&quot;5&quot;/&gt;&lt;property id=&quot;20300&quot; value=&quot;Slide 10&quot;/&gt;&lt;property id=&quot;20307&quot; value=&quot;293&quot;/&gt;&lt;/object&gt;&lt;object type=&quot;3&quot; unique_id=&quot;10014&quot;&gt;&lt;property id=&quot;20148&quot; value=&quot;5&quot;/&gt;&lt;property id=&quot;20300&quot; value=&quot;Slide 11&quot;/&gt;&lt;property id=&quot;20307&quot; value=&quot;298&quot;/&gt;&lt;/object&gt;&lt;object type=&quot;3&quot; unique_id=&quot;10015&quot;&gt;&lt;property id=&quot;20148&quot; value=&quot;5&quot;/&gt;&lt;property id=&quot;20300&quot; value=&quot;Slide 12&quot;/&gt;&lt;property id=&quot;20307&quot; value=&quot;302&quot;/&gt;&lt;/object&gt;&lt;object type=&quot;3&quot; unique_id=&quot;10016&quot;&gt;&lt;property id=&quot;20148&quot; value=&quot;5&quot;/&gt;&lt;property id=&quot;20300&quot; value=&quot;Slide 13&quot;/&gt;&lt;property id=&quot;20307&quot; value=&quot;301&quot;/&gt;&lt;/object&gt;&lt;object type=&quot;3&quot; unique_id=&quot;10017&quot;&gt;&lt;property id=&quot;20148&quot; value=&quot;5&quot;/&gt;&lt;property id=&quot;20300&quot; value=&quot;Slide 14&quot;/&gt;&lt;property id=&quot;20307&quot; value=&quot;291&quot;/&gt;&lt;/object&gt;&lt;object type=&quot;3&quot; unique_id=&quot;10018&quot;&gt;&lt;property id=&quot;20148&quot; value=&quot;5&quot;/&gt;&lt;property id=&quot;20300&quot; value=&quot;Slide 15&quot;/&gt;&lt;property id=&quot;20307&quot; value=&quot;280&quot;/&gt;&lt;/object&gt;&lt;object type=&quot;3&quot; unique_id=&quot;10019&quot;&gt;&lt;property id=&quot;20148&quot; value=&quot;5&quot;/&gt;&lt;property id=&quot;20300&quot; value=&quot;Slide 16&quot;/&gt;&lt;property id=&quot;20307&quot; value=&quot;295&quot;/&gt;&lt;/object&gt;&lt;object type=&quot;3&quot; unique_id=&quot;10020&quot;&gt;&lt;property id=&quot;20148&quot; value=&quot;5&quot;/&gt;&lt;property id=&quot;20300&quot; value=&quot;Slide 17&quot;/&gt;&lt;property id=&quot;20307&quot; value=&quot;296&quot;/&gt;&lt;/object&gt;&lt;object type=&quot;3&quot; unique_id=&quot;10021&quot;&gt;&lt;property id=&quot;20148&quot; value=&quot;5&quot;/&gt;&lt;property id=&quot;20300&quot; value=&quot;Slide 18&quot;/&gt;&lt;property id=&quot;20307&quot; value=&quot;303&quot;/&gt;&lt;/object&gt;&lt;object type=&quot;3&quot; unique_id=&quot;10022&quot;&gt;&lt;property id=&quot;20148&quot; value=&quot;5&quot;/&gt;&lt;property id=&quot;20300&quot; value=&quot;Slide 19&quot;/&gt;&lt;property id=&quot;20307&quot; value=&quot;300&quot;/&gt;&lt;/object&gt;&lt;object type=&quot;3&quot; unique_id=&quot;10023&quot;&gt;&lt;property id=&quot;20148&quot; value=&quot;5&quot;/&gt;&lt;property id=&quot;20300&quot; value=&quot;Slide 20&quot;/&gt;&lt;property id=&quot;20307&quot; value=&quot;299&quot;/&gt;&lt;/object&gt;&lt;object type=&quot;3&quot; unique_id=&quot;10024&quot;&gt;&lt;property id=&quot;20148&quot; value=&quot;5&quot;/&gt;&lt;property id=&quot;20300&quot; value=&quot;Slide 21&quot;/&gt;&lt;property id=&quot;20307&quot; value=&quot;294&quot;/&gt;&lt;/objec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21">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extLst>
    <a:ext uri="{05A4C25C-085E-4340-85A3-A5531E510DB2}">
      <thm15:themeFamily xmlns:thm15="http://schemas.microsoft.com/office/thememl/2012/main" xmlns="" name="Theme21" id="{E8DFA1A6-9A09-4B37-96F4-27A48871496E}" vid="{6FBED9A2-0C60-4D7B-830D-47AA901CF7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Theme21</Template>
  <TotalTime>1221</TotalTime>
  <Words>2498</Words>
  <Application>Microsoft Office PowerPoint</Application>
  <PresentationFormat>Custom</PresentationFormat>
  <Paragraphs>349</Paragraphs>
  <Slides>21</Slides>
  <Notes>20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Theme21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 westwood</dc:creator>
  <cp:lastModifiedBy>karen</cp:lastModifiedBy>
  <cp:revision>121</cp:revision>
  <dcterms:created xsi:type="dcterms:W3CDTF">2014-04-20T05:37:59Z</dcterms:created>
  <dcterms:modified xsi:type="dcterms:W3CDTF">2015-06-16T23:38:07Z</dcterms:modified>
</cp:coreProperties>
</file>