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9" r:id="rId1"/>
  </p:sldMasterIdLst>
  <p:notesMasterIdLst>
    <p:notesMasterId r:id="rId17"/>
  </p:notesMasterIdLst>
  <p:sldIdLst>
    <p:sldId id="256" r:id="rId2"/>
    <p:sldId id="304" r:id="rId3"/>
    <p:sldId id="326" r:id="rId4"/>
    <p:sldId id="305" r:id="rId5"/>
    <p:sldId id="306" r:id="rId6"/>
    <p:sldId id="307" r:id="rId7"/>
    <p:sldId id="309" r:id="rId8"/>
    <p:sldId id="308" r:id="rId9"/>
    <p:sldId id="310" r:id="rId10"/>
    <p:sldId id="311" r:id="rId11"/>
    <p:sldId id="312" r:id="rId12"/>
    <p:sldId id="313" r:id="rId13"/>
    <p:sldId id="315" r:id="rId14"/>
    <p:sldId id="318" r:id="rId15"/>
    <p:sldId id="32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99CCFF"/>
    <a:srgbClr val="FFFFCC"/>
    <a:srgbClr val="33CCFF"/>
    <a:srgbClr val="008000"/>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1" autoAdjust="0"/>
    <p:restoredTop sz="86215" autoAdjust="0"/>
  </p:normalViewPr>
  <p:slideViewPr>
    <p:cSldViewPr snapToGrid="0">
      <p:cViewPr>
        <p:scale>
          <a:sx n="70" d="100"/>
          <a:sy n="70" d="100"/>
        </p:scale>
        <p:origin x="-702"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B34E5-B41F-4F10-87F0-8A2A1CBE2E63}" type="datetimeFigureOut">
              <a:rPr lang="en-AU" smtClean="0"/>
              <a:t>13/07/2015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1DD530-7709-4431-AA44-C54B37FD5FC1}" type="slidenum">
              <a:rPr lang="en-AU" smtClean="0"/>
              <a:t>‹#›</a:t>
            </a:fld>
            <a:endParaRPr lang="en-AU"/>
          </a:p>
        </p:txBody>
      </p:sp>
    </p:spTree>
    <p:extLst>
      <p:ext uri="{BB962C8B-B14F-4D97-AF65-F5344CB8AC3E}">
        <p14:creationId xmlns:p14="http://schemas.microsoft.com/office/powerpoint/2010/main" val="2773797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llabus.bos.nsw.edu.au/glossary/eng/multimodal/?ajax"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yllabus.bos.nsw.edu.au/glossary/eng/modality/?ajax"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llabus.bos.nsw.edu.au/glossary/eng/multimodal/?ajax"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yllabus.bos.nsw.edu.au/glossary/eng/modality/?ajax"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 </a:t>
            </a:r>
            <a:r>
              <a:rPr lang="en-AU" sz="1200" b="1" i="0" u="none" strike="noStrike" kern="1200" baseline="0" dirty="0" smtClean="0">
                <a:solidFill>
                  <a:schemeClr val="tx1"/>
                </a:solidFill>
                <a:latin typeface="+mn-lt"/>
                <a:ea typeface="+mn-ea"/>
                <a:cs typeface="+mn-cs"/>
              </a:rPr>
              <a:t>Remember to:</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•plan your story before you start</a:t>
            </a:r>
          </a:p>
          <a:p>
            <a:r>
              <a:rPr lang="en-AU" sz="1200" b="0" i="0" u="none" strike="noStrike" kern="1200" baseline="0" dirty="0" smtClean="0">
                <a:solidFill>
                  <a:schemeClr val="tx1"/>
                </a:solidFill>
                <a:latin typeface="+mn-lt"/>
                <a:ea typeface="+mn-ea"/>
                <a:cs typeface="+mn-cs"/>
              </a:rPr>
              <a:t>•write in sentences</a:t>
            </a:r>
          </a:p>
          <a:p>
            <a:r>
              <a:rPr lang="en-AU" sz="1200" b="0" i="0" u="none" strike="noStrike" kern="1200" baseline="0" dirty="0" smtClean="0">
                <a:solidFill>
                  <a:schemeClr val="tx1"/>
                </a:solidFill>
                <a:latin typeface="+mn-lt"/>
                <a:ea typeface="+mn-ea"/>
                <a:cs typeface="+mn-cs"/>
              </a:rPr>
              <a:t>•pay attention to the words you choose, your spelling and punctuation, and paragraphs</a:t>
            </a:r>
          </a:p>
          <a:p>
            <a:r>
              <a:rPr lang="en-AU" sz="1200" b="0" i="0" u="none" strike="noStrike" kern="1200" baseline="0" dirty="0" smtClean="0">
                <a:solidFill>
                  <a:schemeClr val="tx1"/>
                </a:solidFill>
                <a:latin typeface="+mn-lt"/>
                <a:ea typeface="+mn-ea"/>
                <a:cs typeface="+mn-cs"/>
              </a:rPr>
              <a:t>•check and edit your writing when you have finished.</a:t>
            </a:r>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a:t>
            </a:fld>
            <a:endParaRPr lang="en-AU"/>
          </a:p>
        </p:txBody>
      </p:sp>
    </p:spTree>
    <p:extLst>
      <p:ext uri="{BB962C8B-B14F-4D97-AF65-F5344CB8AC3E}">
        <p14:creationId xmlns:p14="http://schemas.microsoft.com/office/powerpoint/2010/main" val="2825022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smtClean="0"/>
              <a:t>‘Persuasive texts need to make a point, or persuade the reader to agree with a particular point of view. As such, their introductions need to be clear and summarise the main message. The writer may use a title that is bold, inspiring or controversial. They must engage the reader and their emotions so that they want to keep on reading.’  Merryn Whitfield</a:t>
            </a:r>
          </a:p>
          <a:p>
            <a:endParaRPr lang="en-AU" sz="1200" b="1"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Remind students to: </a:t>
            </a: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work so that it is clear to the reader </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Click on the PDF to access worksheets for students.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Outcomes</a:t>
            </a:r>
          </a:p>
          <a:p>
            <a:pPr fontAlgn="t"/>
            <a:r>
              <a:rPr lang="en-AU" sz="1200" b="0" i="0" kern="1200" dirty="0" smtClean="0">
                <a:solidFill>
                  <a:schemeClr val="tx1"/>
                </a:solidFill>
                <a:effectLst/>
                <a:latin typeface="+mn-lt"/>
                <a:ea typeface="+mn-ea"/>
                <a:cs typeface="+mn-cs"/>
              </a:rPr>
              <a:t>EN3-2A composes, edits and presents well-structured and coherent texts</a:t>
            </a:r>
          </a:p>
          <a:p>
            <a:pPr fontAlgn="t"/>
            <a:r>
              <a:rPr lang="en-AU" sz="1200" b="0" i="0" kern="1200" dirty="0" smtClean="0">
                <a:solidFill>
                  <a:schemeClr val="tx1"/>
                </a:solidFill>
                <a:effectLst/>
                <a:latin typeface="+mn-lt"/>
                <a:ea typeface="+mn-ea"/>
                <a:cs typeface="+mn-cs"/>
              </a:rPr>
              <a:t>EN3-5B discusses how language is used to achieve a widening range of purposes for a widening range of audiences and contexts</a:t>
            </a:r>
          </a:p>
          <a:p>
            <a:pPr fontAlgn="t"/>
            <a:r>
              <a:rPr lang="en-AU" sz="1200" b="0" i="0" kern="1200" dirty="0" smtClean="0">
                <a:solidFill>
                  <a:schemeClr val="tx1"/>
                </a:solidFill>
                <a:effectLst/>
                <a:latin typeface="+mn-lt"/>
                <a:ea typeface="+mn-ea"/>
                <a:cs typeface="+mn-cs"/>
              </a:rPr>
              <a:t>EN3-4A draws on appropriate strategies to accurately spell familiar and unfamiliar words when composing texts</a:t>
            </a:r>
            <a:r>
              <a:rPr lang="en-AU" sz="1200" b="1" i="0" kern="1200" dirty="0" smtClean="0">
                <a:solidFill>
                  <a:schemeClr val="tx1"/>
                </a:solidFill>
                <a:effectLst/>
                <a:latin typeface="+mn-lt"/>
                <a:ea typeface="+mn-ea"/>
                <a:cs typeface="+mn-cs"/>
              </a:rPr>
              <a:t> </a:t>
            </a:r>
          </a:p>
          <a:p>
            <a:pPr fontAlgn="t"/>
            <a:r>
              <a:rPr lang="en-AU" sz="1200" b="0" i="0" kern="1200" dirty="0" smtClean="0">
                <a:solidFill>
                  <a:schemeClr val="tx1"/>
                </a:solidFill>
                <a:effectLst/>
                <a:latin typeface="+mn-lt"/>
                <a:ea typeface="+mn-ea"/>
                <a:cs typeface="+mn-cs"/>
              </a:rPr>
              <a:t>EN3-6B uses knowledge of sentence structure, grammar, punctuation and vocabulary to respond to and compose clear and cohesive texts in different media and technologies</a:t>
            </a:r>
          </a:p>
          <a:p>
            <a:pPr marL="0" marR="0" indent="0" algn="l" defTabSz="914400" rtl="0" eaLnBrk="1" fontAlgn="t" latinLnBrk="0" hangingPunct="1">
              <a:lnSpc>
                <a:spcPct val="100000"/>
              </a:lnSpc>
              <a:spcBef>
                <a:spcPts val="0"/>
              </a:spcBef>
              <a:spcAft>
                <a:spcPts val="0"/>
              </a:spcAft>
              <a:buClrTx/>
              <a:buSzTx/>
              <a:buFontTx/>
              <a:buNone/>
              <a:tabLst/>
              <a:defRPr/>
            </a:pPr>
            <a:r>
              <a:rPr lang="en-AU" sz="1200" b="0" i="0" kern="1200" dirty="0" smtClean="0">
                <a:solidFill>
                  <a:schemeClr val="tx1"/>
                </a:solidFill>
                <a:effectLst/>
                <a:latin typeface="+mn-lt"/>
                <a:ea typeface="+mn-ea"/>
                <a:cs typeface="+mn-cs"/>
              </a:rPr>
              <a:t>EN3-7C thinks imaginatively, creatively, interpretively and critically about information and ideas and identifies connections between texts when responding to and composing texts</a:t>
            </a:r>
          </a:p>
          <a:p>
            <a:pPr marL="0" marR="0" indent="0" algn="l" defTabSz="914400" rtl="0" eaLnBrk="1" fontAlgn="t" latinLnBrk="0" hangingPunct="1">
              <a:lnSpc>
                <a:spcPct val="100000"/>
              </a:lnSpc>
              <a:spcBef>
                <a:spcPts val="0"/>
              </a:spcBef>
              <a:spcAft>
                <a:spcPts val="0"/>
              </a:spcAft>
              <a:buClrTx/>
              <a:buSzTx/>
              <a:buFontTx/>
              <a:buNone/>
              <a:tabLst/>
              <a:defRPr/>
            </a:pPr>
            <a:endParaRPr lang="en-AU" sz="1200" b="0" i="0" kern="1200" dirty="0" smtClean="0">
              <a:solidFill>
                <a:schemeClr val="tx1"/>
              </a:solidFill>
              <a:effectLst/>
              <a:latin typeface="+mn-lt"/>
              <a:ea typeface="+mn-ea"/>
              <a:cs typeface="+mn-cs"/>
            </a:endParaRP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Criteria for assessing learning</a:t>
            </a:r>
          </a:p>
          <a:p>
            <a:r>
              <a:rPr lang="en-AU" sz="1200" b="0" i="0" kern="1200" dirty="0" smtClean="0">
                <a:solidFill>
                  <a:schemeClr val="tx1"/>
                </a:solidFill>
                <a:effectLst/>
                <a:latin typeface="+mn-lt"/>
                <a:ea typeface="+mn-ea"/>
                <a:cs typeface="+mn-cs"/>
              </a:rPr>
              <a:t>(These criteria would normally be communicated to students with the activity.)</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Students will be assessed on their ability to:</a:t>
            </a:r>
          </a:p>
          <a:p>
            <a:r>
              <a:rPr lang="en-AU" sz="1200" b="0" i="0" kern="1200" dirty="0" smtClean="0">
                <a:solidFill>
                  <a:schemeClr val="tx1"/>
                </a:solidFill>
                <a:effectLst/>
                <a:latin typeface="+mn-lt"/>
                <a:ea typeface="+mn-ea"/>
                <a:cs typeface="+mn-cs"/>
              </a:rPr>
              <a:t>Logically sequence information</a:t>
            </a:r>
          </a:p>
          <a:p>
            <a:r>
              <a:rPr lang="en-AU" sz="1200" b="0" i="0" kern="1200" dirty="0" smtClean="0">
                <a:solidFill>
                  <a:schemeClr val="tx1"/>
                </a:solidFill>
                <a:effectLst/>
                <a:latin typeface="+mn-lt"/>
                <a:ea typeface="+mn-ea"/>
                <a:cs typeface="+mn-cs"/>
              </a:rPr>
              <a:t>Use appropriate language for an explanation</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kern="1200" dirty="0" smtClean="0">
                <a:solidFill>
                  <a:schemeClr val="tx1"/>
                </a:solidFill>
                <a:effectLst/>
                <a:latin typeface="+mn-lt"/>
                <a:ea typeface="+mn-ea"/>
                <a:cs typeface="+mn-cs"/>
              </a:rPr>
              <a:t>Express a point of view in writing with supporting statements</a:t>
            </a:r>
          </a:p>
          <a:p>
            <a:r>
              <a:rPr lang="en-AU" sz="1200" b="0" i="0" kern="1200" dirty="0" smtClean="0">
                <a:solidFill>
                  <a:schemeClr val="tx1"/>
                </a:solidFill>
                <a:effectLst/>
                <a:latin typeface="+mn-lt"/>
                <a:ea typeface="+mn-ea"/>
                <a:cs typeface="+mn-cs"/>
              </a:rPr>
              <a:t>Use grammatical features, sentence structure and punctuation appropriate for an explanation</a:t>
            </a:r>
          </a:p>
          <a:p>
            <a:r>
              <a:rPr lang="en-AU" sz="1200" b="0" i="0" kern="1200" dirty="0" smtClean="0">
                <a:solidFill>
                  <a:schemeClr val="tx1"/>
                </a:solidFill>
                <a:effectLst/>
                <a:latin typeface="+mn-lt"/>
                <a:ea typeface="+mn-ea"/>
                <a:cs typeface="+mn-cs"/>
              </a:rPr>
              <a:t>Consistently make informed attempts at spelling using a multi-strategy approach.</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10</a:t>
            </a:fld>
            <a:endParaRPr lang="en-AU"/>
          </a:p>
        </p:txBody>
      </p:sp>
    </p:spTree>
    <p:extLst>
      <p:ext uri="{BB962C8B-B14F-4D97-AF65-F5344CB8AC3E}">
        <p14:creationId xmlns:p14="http://schemas.microsoft.com/office/powerpoint/2010/main" val="1801876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‘Persuasive texts need to make a point, or persuade the reader to agree with a particular point of view. As such, their introductions need to be clear and summarise the main message. The writer may use a title that is bold, inspiring or controversial. They must engage the reader and their emotions so that they want to keep on reading.’  Merryn Whitfield</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Remind students to: </a:t>
            </a: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work so that it is clear to the reader </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Click on the PDF to access worksheets for students.</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Outcomes</a:t>
            </a:r>
          </a:p>
          <a:p>
            <a:r>
              <a:rPr lang="en-AU" sz="1200" b="0" i="0" u="none" strike="noStrike" kern="1200" baseline="0" dirty="0" smtClean="0">
                <a:solidFill>
                  <a:schemeClr val="tx1"/>
                </a:solidFill>
                <a:latin typeface="+mn-lt"/>
                <a:ea typeface="+mn-ea"/>
                <a:cs typeface="+mn-cs"/>
              </a:rPr>
              <a:t>EN3-2A composes, edits and presents well-structured and coherent texts</a:t>
            </a:r>
          </a:p>
          <a:p>
            <a:r>
              <a:rPr lang="en-AU" sz="1200" b="0" i="0" u="none" strike="noStrike" kern="1200" baseline="0" dirty="0" smtClean="0">
                <a:solidFill>
                  <a:schemeClr val="tx1"/>
                </a:solidFill>
                <a:latin typeface="+mn-lt"/>
                <a:ea typeface="+mn-ea"/>
                <a:cs typeface="+mn-cs"/>
              </a:rPr>
              <a:t>EN3-5B discusses how language is used to achieve a widening range of purposes for a widening range of audiences and contexts</a:t>
            </a:r>
          </a:p>
          <a:p>
            <a:r>
              <a:rPr lang="en-AU" sz="1200" b="0" i="0" u="none" strike="noStrike" kern="1200" baseline="0" dirty="0" smtClean="0">
                <a:solidFill>
                  <a:schemeClr val="tx1"/>
                </a:solidFill>
                <a:latin typeface="+mn-lt"/>
                <a:ea typeface="+mn-ea"/>
                <a:cs typeface="+mn-cs"/>
              </a:rPr>
              <a:t>EN3-4A draws on appropriate strategies to accurately spell familiar and unfamiliar words when composing texts </a:t>
            </a:r>
          </a:p>
          <a:p>
            <a:r>
              <a:rPr lang="en-AU" sz="1200" b="0" i="0" u="none" strike="noStrike" kern="1200" baseline="0" dirty="0" smtClean="0">
                <a:solidFill>
                  <a:schemeClr val="tx1"/>
                </a:solidFill>
                <a:latin typeface="+mn-lt"/>
                <a:ea typeface="+mn-ea"/>
                <a:cs typeface="+mn-cs"/>
              </a:rPr>
              <a:t>EN3-6B uses knowledge of sentence structure, grammar, punctuation and vocabulary to respond to and compose clear and cohesive texts in different media and technologies</a:t>
            </a:r>
          </a:p>
          <a:p>
            <a:r>
              <a:rPr lang="en-AU" sz="1200" b="0" i="0" u="none" strike="noStrike" kern="1200" baseline="0" dirty="0" smtClean="0">
                <a:solidFill>
                  <a:schemeClr val="tx1"/>
                </a:solidFill>
                <a:latin typeface="+mn-lt"/>
                <a:ea typeface="+mn-ea"/>
                <a:cs typeface="+mn-cs"/>
              </a:rPr>
              <a:t>EN3-7C thinks imaginatively, creatively, interpretively and critically about information and ideas and identifies connections between texts when responding to and composing texts</a:t>
            </a:r>
          </a:p>
          <a:p>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Criteria for assessing learning</a:t>
            </a:r>
          </a:p>
          <a:p>
            <a:r>
              <a:rPr lang="en-AU" sz="1200" b="0" i="0" u="none" strike="noStrike" kern="1200" baseline="0" dirty="0" smtClean="0">
                <a:solidFill>
                  <a:schemeClr val="tx1"/>
                </a:solidFill>
                <a:latin typeface="+mn-lt"/>
                <a:ea typeface="+mn-ea"/>
                <a:cs typeface="+mn-cs"/>
              </a:rPr>
              <a:t>(These criteria would normally be communicated to students with the activity.)</a:t>
            </a:r>
            <a:br>
              <a:rPr lang="en-AU" sz="1200" b="0" i="0" u="none" strike="noStrike" kern="1200" baseline="0" dirty="0" smtClean="0">
                <a:solidFill>
                  <a:schemeClr val="tx1"/>
                </a:solidFill>
                <a:latin typeface="+mn-lt"/>
                <a:ea typeface="+mn-ea"/>
                <a:cs typeface="+mn-cs"/>
              </a:rPr>
            </a:b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Students will be assessed on their ability to:</a:t>
            </a:r>
          </a:p>
          <a:p>
            <a:r>
              <a:rPr lang="en-AU" sz="1200" b="0" i="0" u="none" strike="noStrike" kern="1200" baseline="0" dirty="0" smtClean="0">
                <a:solidFill>
                  <a:schemeClr val="tx1"/>
                </a:solidFill>
                <a:latin typeface="+mn-lt"/>
                <a:ea typeface="+mn-ea"/>
                <a:cs typeface="+mn-cs"/>
              </a:rPr>
              <a:t>Logically sequence information</a:t>
            </a:r>
          </a:p>
          <a:p>
            <a:r>
              <a:rPr lang="en-AU" sz="1200" b="0" i="0" u="none" strike="noStrike" kern="1200" baseline="0" dirty="0" smtClean="0">
                <a:solidFill>
                  <a:schemeClr val="tx1"/>
                </a:solidFill>
                <a:latin typeface="+mn-lt"/>
                <a:ea typeface="+mn-ea"/>
                <a:cs typeface="+mn-cs"/>
              </a:rPr>
              <a:t>Use appropriate language for an explanation</a:t>
            </a:r>
          </a:p>
          <a:p>
            <a:r>
              <a:rPr lang="en-AU" sz="1200" b="0" i="0" u="none" strike="noStrike" kern="1200" baseline="0" dirty="0" smtClean="0">
                <a:solidFill>
                  <a:schemeClr val="tx1"/>
                </a:solidFill>
                <a:latin typeface="+mn-lt"/>
                <a:ea typeface="+mn-ea"/>
                <a:cs typeface="+mn-cs"/>
              </a:rPr>
              <a:t>Express a point of view in writing with supporting statements</a:t>
            </a:r>
          </a:p>
          <a:p>
            <a:r>
              <a:rPr lang="en-AU" sz="1200" b="0" i="0" u="none" strike="noStrike" kern="1200" baseline="0" dirty="0" smtClean="0">
                <a:solidFill>
                  <a:schemeClr val="tx1"/>
                </a:solidFill>
                <a:latin typeface="+mn-lt"/>
                <a:ea typeface="+mn-ea"/>
                <a:cs typeface="+mn-cs"/>
              </a:rPr>
              <a:t>Use grammatical features, sentence structure and punctuation appropriate for an explanation</a:t>
            </a:r>
          </a:p>
          <a:p>
            <a:r>
              <a:rPr lang="en-AU" sz="1200" b="0" i="0" u="none" strike="noStrike" kern="1200" baseline="0" dirty="0" smtClean="0">
                <a:solidFill>
                  <a:schemeClr val="tx1"/>
                </a:solidFill>
                <a:latin typeface="+mn-lt"/>
                <a:ea typeface="+mn-ea"/>
                <a:cs typeface="+mn-cs"/>
              </a:rPr>
              <a:t>Consistently make informed attempts at spelling using a multi-strategy approach.</a:t>
            </a:r>
          </a:p>
          <a:p>
            <a:endParaRPr lang="en-AU"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31DD530-7709-4431-AA44-C54B37FD5FC1}" type="slidenum">
              <a:rPr lang="en-AU" smtClean="0"/>
              <a:t>11</a:t>
            </a:fld>
            <a:endParaRPr lang="en-AU"/>
          </a:p>
        </p:txBody>
      </p:sp>
    </p:spTree>
    <p:extLst>
      <p:ext uri="{BB962C8B-B14F-4D97-AF65-F5344CB8AC3E}">
        <p14:creationId xmlns:p14="http://schemas.microsoft.com/office/powerpoint/2010/main" val="2944357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i="1" dirty="0" smtClean="0"/>
              <a:t>‘Persuasive texts need to make a point, or persuade the reader to agree with a particular point of view. As such, their introductions need to be clear and summarise the main message. The writer may use a title that is bold, inspiring or controversial. They must engage the reader and their emotions so that they want to keep on reading.’  Merryn Whitfield</a:t>
            </a:r>
          </a:p>
          <a:p>
            <a:endParaRPr lang="en-AU" sz="1200" b="1"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Remind students to: </a:t>
            </a: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work so that it is clear to the reader </a:t>
            </a:r>
          </a:p>
          <a:p>
            <a:endParaRPr lang="en-AU" dirty="0" smtClean="0"/>
          </a:p>
          <a:p>
            <a:r>
              <a:rPr lang="en-AU" sz="1200" b="1" i="0" u="none" strike="noStrike" kern="1200" baseline="0" dirty="0" smtClean="0">
                <a:solidFill>
                  <a:schemeClr val="tx1"/>
                </a:solidFill>
                <a:latin typeface="+mn-lt"/>
                <a:ea typeface="+mn-ea"/>
                <a:cs typeface="+mn-cs"/>
              </a:rPr>
              <a:t>Click on the PDF to access worksheets for students.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Outcomes</a:t>
            </a:r>
          </a:p>
          <a:p>
            <a:pPr fontAlgn="t"/>
            <a:r>
              <a:rPr lang="en-AU" sz="1200" b="0" i="0" kern="1200" dirty="0" smtClean="0">
                <a:solidFill>
                  <a:schemeClr val="tx1"/>
                </a:solidFill>
                <a:effectLst/>
                <a:latin typeface="+mn-lt"/>
                <a:ea typeface="+mn-ea"/>
                <a:cs typeface="+mn-cs"/>
              </a:rPr>
              <a:t>EN3-2A composes, edits and presents well-structured and coherent texts</a:t>
            </a:r>
          </a:p>
          <a:p>
            <a:pPr fontAlgn="t"/>
            <a:r>
              <a:rPr lang="en-AU" sz="1200" b="0" i="0" kern="1200" dirty="0" smtClean="0">
                <a:solidFill>
                  <a:schemeClr val="tx1"/>
                </a:solidFill>
                <a:effectLst/>
                <a:latin typeface="+mn-lt"/>
                <a:ea typeface="+mn-ea"/>
                <a:cs typeface="+mn-cs"/>
              </a:rPr>
              <a:t>EN3-5B discusses how language is used to achieve a widening range of purposes for a widening range of audiences and contexts</a:t>
            </a:r>
          </a:p>
          <a:p>
            <a:pPr fontAlgn="t"/>
            <a:r>
              <a:rPr lang="en-AU" sz="1200" b="0" i="0" kern="1200" dirty="0" smtClean="0">
                <a:solidFill>
                  <a:schemeClr val="tx1"/>
                </a:solidFill>
                <a:effectLst/>
                <a:latin typeface="+mn-lt"/>
                <a:ea typeface="+mn-ea"/>
                <a:cs typeface="+mn-cs"/>
              </a:rPr>
              <a:t>EN3-4A draws on appropriate strategies to accurately spell familiar and unfamiliar words when composing texts</a:t>
            </a:r>
            <a:r>
              <a:rPr lang="en-AU" sz="1200" b="1" i="0" kern="1200" dirty="0" smtClean="0">
                <a:solidFill>
                  <a:schemeClr val="tx1"/>
                </a:solidFill>
                <a:effectLst/>
                <a:latin typeface="+mn-lt"/>
                <a:ea typeface="+mn-ea"/>
                <a:cs typeface="+mn-cs"/>
              </a:rPr>
              <a:t> </a:t>
            </a:r>
          </a:p>
          <a:p>
            <a:pPr fontAlgn="t"/>
            <a:r>
              <a:rPr lang="en-AU" sz="1200" b="0" i="0" kern="1200" dirty="0" smtClean="0">
                <a:solidFill>
                  <a:schemeClr val="tx1"/>
                </a:solidFill>
                <a:effectLst/>
                <a:latin typeface="+mn-lt"/>
                <a:ea typeface="+mn-ea"/>
                <a:cs typeface="+mn-cs"/>
              </a:rPr>
              <a:t>EN3-6B uses knowledge of sentence structure, grammar, punctuation and vocabulary to respond to and compose clear and cohesive texts in different media and technologies</a:t>
            </a:r>
          </a:p>
          <a:p>
            <a:pPr marL="0" marR="0" indent="0" algn="l" defTabSz="914400" rtl="0" eaLnBrk="1" fontAlgn="t" latinLnBrk="0" hangingPunct="1">
              <a:lnSpc>
                <a:spcPct val="100000"/>
              </a:lnSpc>
              <a:spcBef>
                <a:spcPts val="0"/>
              </a:spcBef>
              <a:spcAft>
                <a:spcPts val="0"/>
              </a:spcAft>
              <a:buClrTx/>
              <a:buSzTx/>
              <a:buFontTx/>
              <a:buNone/>
              <a:tabLst/>
              <a:defRPr/>
            </a:pPr>
            <a:r>
              <a:rPr lang="en-AU" sz="1200" b="0" i="0" kern="1200" dirty="0" smtClean="0">
                <a:solidFill>
                  <a:schemeClr val="tx1"/>
                </a:solidFill>
                <a:effectLst/>
                <a:latin typeface="+mn-lt"/>
                <a:ea typeface="+mn-ea"/>
                <a:cs typeface="+mn-cs"/>
              </a:rPr>
              <a:t>EN3-7C thinks imaginatively, creatively, interpretively and critically about information and ideas and identifies connections between texts when responding to and composing texts</a:t>
            </a:r>
          </a:p>
          <a:p>
            <a:pPr fontAlgn="t"/>
            <a:r>
              <a:rPr lang="en-AU" sz="1200" b="0" i="0" kern="1200" dirty="0" smtClean="0">
                <a:solidFill>
                  <a:schemeClr val="tx1"/>
                </a:solidFill>
                <a:effectLst/>
                <a:latin typeface="+mn-lt"/>
                <a:ea typeface="+mn-ea"/>
                <a:cs typeface="+mn-cs"/>
              </a:rPr>
              <a:t>EN3-1A communicates effectively for a variety of audiences and purposes using increasingly challenging topics, ideas, issues and language forms and features</a:t>
            </a:r>
          </a:p>
          <a:p>
            <a:pPr fontAlgn="t"/>
            <a:r>
              <a:rPr lang="en-AU" sz="1200" b="0" i="0" kern="1200" dirty="0" smtClean="0">
                <a:solidFill>
                  <a:schemeClr val="tx1"/>
                </a:solidFill>
                <a:effectLst/>
                <a:latin typeface="+mn-lt"/>
                <a:ea typeface="+mn-ea"/>
                <a:cs typeface="+mn-cs"/>
              </a:rPr>
              <a:t>            -plan, rehearse and deliver presentations, selecting and sequencing appropriate content and </a:t>
            </a:r>
            <a:r>
              <a:rPr lang="en-AU" sz="1200" b="0" i="0" u="none" strike="noStrike" kern="1200" dirty="0" smtClean="0">
                <a:solidFill>
                  <a:schemeClr val="tx1"/>
                </a:solidFill>
                <a:effectLst/>
                <a:latin typeface="+mn-lt"/>
                <a:ea typeface="+mn-ea"/>
                <a:cs typeface="+mn-cs"/>
                <a:hlinkClick r:id="rId3" tooltip="Click for more information about 'multimodal'"/>
              </a:rPr>
              <a:t>multimodal</a:t>
            </a:r>
            <a:r>
              <a:rPr lang="en-AU" sz="1200" b="0" i="0" kern="1200" dirty="0" smtClean="0">
                <a:solidFill>
                  <a:schemeClr val="tx1"/>
                </a:solidFill>
                <a:effectLst/>
                <a:latin typeface="+mn-lt"/>
                <a:ea typeface="+mn-ea"/>
                <a:cs typeface="+mn-cs"/>
              </a:rPr>
              <a:t> elements for defined audiences and purposes, making appropriate choices for </a:t>
            </a:r>
            <a:r>
              <a:rPr lang="en-AU" sz="1200" b="0" i="0" u="none" strike="noStrike" kern="1200" dirty="0" smtClean="0">
                <a:solidFill>
                  <a:schemeClr val="tx1"/>
                </a:solidFill>
                <a:effectLst/>
                <a:latin typeface="+mn-lt"/>
                <a:ea typeface="+mn-ea"/>
                <a:cs typeface="+mn-cs"/>
                <a:hlinkClick r:id="rId4" tooltip="Click for more information about 'modality'"/>
              </a:rPr>
              <a:t>modality</a:t>
            </a:r>
            <a:r>
              <a:rPr lang="en-AU" sz="1200" b="0" i="0" kern="1200" dirty="0" smtClean="0">
                <a:solidFill>
                  <a:schemeClr val="tx1"/>
                </a:solidFill>
                <a:effectLst/>
                <a:latin typeface="+mn-lt"/>
                <a:ea typeface="+mn-ea"/>
                <a:cs typeface="+mn-cs"/>
              </a:rPr>
              <a:t> and emphasis (ACELY1700, ACELY1710)</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Criteria for assessing learning</a:t>
            </a:r>
          </a:p>
          <a:p>
            <a:r>
              <a:rPr lang="en-AU" sz="1200" b="0" i="0" kern="1200" dirty="0" smtClean="0">
                <a:solidFill>
                  <a:schemeClr val="tx1"/>
                </a:solidFill>
                <a:effectLst/>
                <a:latin typeface="+mn-lt"/>
                <a:ea typeface="+mn-ea"/>
                <a:cs typeface="+mn-cs"/>
              </a:rPr>
              <a:t>(These criteria would normally be communicated to students with the activity.)</a:t>
            </a:r>
            <a:br>
              <a:rPr lang="en-AU" sz="1200" b="0" i="0" kern="1200" dirty="0" smtClean="0">
                <a:solidFill>
                  <a:schemeClr val="tx1"/>
                </a:solidFill>
                <a:effectLst/>
                <a:latin typeface="+mn-lt"/>
                <a:ea typeface="+mn-ea"/>
                <a:cs typeface="+mn-cs"/>
              </a:rPr>
            </a:br>
            <a:endParaRPr lang="en-AU" sz="1200" b="0" i="0" kern="120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Students will be assessed on their ability to:</a:t>
            </a:r>
          </a:p>
          <a:p>
            <a:r>
              <a:rPr lang="en-AU" sz="1200" b="0" i="0" kern="1200" dirty="0" smtClean="0">
                <a:solidFill>
                  <a:schemeClr val="tx1"/>
                </a:solidFill>
                <a:effectLst/>
                <a:latin typeface="+mn-lt"/>
                <a:ea typeface="+mn-ea"/>
                <a:cs typeface="+mn-cs"/>
              </a:rPr>
              <a:t>Plan, draft , edit and write a persuasive text and storyboard a film</a:t>
            </a:r>
          </a:p>
          <a:p>
            <a:r>
              <a:rPr lang="en-AU" sz="1200" b="0" i="0" kern="1200" dirty="0" smtClean="0">
                <a:solidFill>
                  <a:schemeClr val="tx1"/>
                </a:solidFill>
                <a:effectLst/>
                <a:latin typeface="+mn-lt"/>
                <a:ea typeface="+mn-ea"/>
                <a:cs typeface="+mn-cs"/>
              </a:rPr>
              <a:t>Create a movie clip</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kern="1200" dirty="0" smtClean="0">
                <a:solidFill>
                  <a:schemeClr val="tx1"/>
                </a:solidFill>
                <a:effectLst/>
                <a:latin typeface="+mn-lt"/>
                <a:ea typeface="+mn-ea"/>
                <a:cs typeface="+mn-cs"/>
              </a:rPr>
              <a:t>Demonstrate an understanding of characters and plot in a literary text</a:t>
            </a:r>
          </a:p>
          <a:p>
            <a:r>
              <a:rPr lang="en-AU" sz="1200" b="0" i="0" kern="1200" dirty="0" smtClean="0">
                <a:solidFill>
                  <a:schemeClr val="tx1"/>
                </a:solidFill>
                <a:effectLst/>
                <a:latin typeface="+mn-lt"/>
                <a:ea typeface="+mn-ea"/>
                <a:cs typeface="+mn-cs"/>
              </a:rPr>
              <a:t>Use written language features and conventions appropriate to this</a:t>
            </a:r>
            <a:r>
              <a:rPr lang="en-AU" sz="1200" b="0" i="0" kern="1200" baseline="0" dirty="0" smtClean="0">
                <a:solidFill>
                  <a:schemeClr val="tx1"/>
                </a:solidFill>
                <a:effectLst/>
                <a:latin typeface="+mn-lt"/>
                <a:ea typeface="+mn-ea"/>
                <a:cs typeface="+mn-cs"/>
              </a:rPr>
              <a:t> </a:t>
            </a:r>
            <a:r>
              <a:rPr lang="en-AU" sz="1200" b="0" i="0" kern="1200" dirty="0" smtClean="0">
                <a:solidFill>
                  <a:schemeClr val="tx1"/>
                </a:solidFill>
                <a:effectLst/>
                <a:latin typeface="+mn-lt"/>
                <a:ea typeface="+mn-ea"/>
                <a:cs typeface="+mn-cs"/>
              </a:rPr>
              <a:t>text</a:t>
            </a:r>
          </a:p>
          <a:p>
            <a:r>
              <a:rPr lang="en-AU" sz="1200" b="0" i="0" kern="1200" dirty="0" smtClean="0">
                <a:solidFill>
                  <a:schemeClr val="tx1"/>
                </a:solidFill>
                <a:effectLst/>
                <a:latin typeface="+mn-lt"/>
                <a:ea typeface="+mn-ea"/>
                <a:cs typeface="+mn-cs"/>
              </a:rPr>
              <a:t>Use detail to help a reader imagine what is being described</a:t>
            </a:r>
          </a:p>
          <a:p>
            <a:r>
              <a:rPr lang="en-AU" sz="1200" b="0" i="0" kern="1200" dirty="0" smtClean="0">
                <a:solidFill>
                  <a:schemeClr val="tx1"/>
                </a:solidFill>
                <a:effectLst/>
                <a:latin typeface="+mn-lt"/>
                <a:ea typeface="+mn-ea"/>
                <a:cs typeface="+mn-cs"/>
              </a:rPr>
              <a:t>Use a range of adjectives to describe an image</a:t>
            </a:r>
          </a:p>
          <a:p>
            <a:r>
              <a:rPr lang="en-AU" sz="1200" b="0" i="0" kern="1200" dirty="0" smtClean="0">
                <a:solidFill>
                  <a:schemeClr val="tx1"/>
                </a:solidFill>
                <a:effectLst/>
                <a:latin typeface="+mn-lt"/>
                <a:ea typeface="+mn-ea"/>
                <a:cs typeface="+mn-cs"/>
              </a:rPr>
              <a:t>Use a variety of verbs, adjectives and conjunctions</a:t>
            </a:r>
          </a:p>
          <a:p>
            <a:r>
              <a:rPr lang="en-AU" sz="1200" b="0" i="0" kern="1200" dirty="0" smtClean="0">
                <a:solidFill>
                  <a:schemeClr val="tx1"/>
                </a:solidFill>
                <a:effectLst/>
                <a:latin typeface="+mn-lt"/>
                <a:ea typeface="+mn-ea"/>
                <a:cs typeface="+mn-cs"/>
              </a:rPr>
              <a:t>Use a multi-strategy approach to spelling.</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12</a:t>
            </a:fld>
            <a:endParaRPr lang="en-AU"/>
          </a:p>
        </p:txBody>
      </p:sp>
    </p:spTree>
    <p:extLst>
      <p:ext uri="{BB962C8B-B14F-4D97-AF65-F5344CB8AC3E}">
        <p14:creationId xmlns:p14="http://schemas.microsoft.com/office/powerpoint/2010/main" val="1096250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smtClean="0">
                <a:solidFill>
                  <a:schemeClr val="tx1"/>
                </a:solidFill>
                <a:effectLst/>
                <a:latin typeface="+mn-lt"/>
                <a:ea typeface="+mn-ea"/>
                <a:cs typeface="+mn-cs"/>
              </a:rPr>
              <a:t>Diaries are a wonderful way to keep track of life - and hold onto memories. </a:t>
            </a:r>
            <a:endParaRPr lang="en-AU" sz="1200" b="1"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Remind students to: </a:t>
            </a: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work so that it is clear to the reader </a:t>
            </a:r>
          </a:p>
          <a:p>
            <a:endParaRPr lang="en-AU" dirty="0" smtClean="0"/>
          </a:p>
          <a:p>
            <a:r>
              <a:rPr lang="en-AU" sz="1200" b="1" i="0" u="none" strike="noStrike" kern="1200" baseline="0" dirty="0" smtClean="0">
                <a:solidFill>
                  <a:schemeClr val="tx1"/>
                </a:solidFill>
                <a:latin typeface="+mn-lt"/>
                <a:ea typeface="+mn-ea"/>
                <a:cs typeface="+mn-cs"/>
              </a:rPr>
              <a:t>Click on the PDF to access worksheets for students.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Outcomes</a:t>
            </a:r>
          </a:p>
          <a:p>
            <a:pPr fontAlgn="t"/>
            <a:r>
              <a:rPr lang="en-AU" sz="1200" b="0" i="0" kern="1200" dirty="0" smtClean="0">
                <a:solidFill>
                  <a:schemeClr val="tx1"/>
                </a:solidFill>
                <a:effectLst/>
                <a:latin typeface="+mn-lt"/>
                <a:ea typeface="+mn-ea"/>
                <a:cs typeface="+mn-cs"/>
              </a:rPr>
              <a:t>EN3-2A composes, edits and presents well-structured and coherent texts</a:t>
            </a:r>
          </a:p>
          <a:p>
            <a:pPr fontAlgn="t"/>
            <a:r>
              <a:rPr lang="en-AU" sz="1200" b="0" i="0" kern="1200" dirty="0" smtClean="0">
                <a:solidFill>
                  <a:schemeClr val="tx1"/>
                </a:solidFill>
                <a:effectLst/>
                <a:latin typeface="+mn-lt"/>
                <a:ea typeface="+mn-ea"/>
                <a:cs typeface="+mn-cs"/>
              </a:rPr>
              <a:t>EN3-5B discusses how language is used to achieve a widening range of purposes for a widening range of audiences and contexts</a:t>
            </a:r>
          </a:p>
          <a:p>
            <a:pPr fontAlgn="t"/>
            <a:r>
              <a:rPr lang="en-AU" sz="1200" b="0" i="0" kern="1200" dirty="0" smtClean="0">
                <a:solidFill>
                  <a:schemeClr val="tx1"/>
                </a:solidFill>
                <a:effectLst/>
                <a:latin typeface="+mn-lt"/>
                <a:ea typeface="+mn-ea"/>
                <a:cs typeface="+mn-cs"/>
              </a:rPr>
              <a:t>EN3-4A draws on appropriate strategies to accurately spell familiar and unfamiliar words when composing texts</a:t>
            </a:r>
            <a:r>
              <a:rPr lang="en-AU" sz="1200" b="1" i="0" kern="1200" dirty="0" smtClean="0">
                <a:solidFill>
                  <a:schemeClr val="tx1"/>
                </a:solidFill>
                <a:effectLst/>
                <a:latin typeface="+mn-lt"/>
                <a:ea typeface="+mn-ea"/>
                <a:cs typeface="+mn-cs"/>
              </a:rPr>
              <a:t> </a:t>
            </a:r>
          </a:p>
          <a:p>
            <a:pPr fontAlgn="t"/>
            <a:r>
              <a:rPr lang="en-AU" sz="1200" b="0" i="0" kern="1200" dirty="0" smtClean="0">
                <a:solidFill>
                  <a:schemeClr val="tx1"/>
                </a:solidFill>
                <a:effectLst/>
                <a:latin typeface="+mn-lt"/>
                <a:ea typeface="+mn-ea"/>
                <a:cs typeface="+mn-cs"/>
              </a:rPr>
              <a:t>EN3-6B uses knowledge of sentence structure, grammar, punctuation and vocabulary to respond to and compose clear and cohesive texts in different media and technologies</a:t>
            </a:r>
          </a:p>
          <a:p>
            <a:pPr marL="0" marR="0" indent="0" algn="l" defTabSz="914400" rtl="0" eaLnBrk="1" fontAlgn="t" latinLnBrk="0" hangingPunct="1">
              <a:lnSpc>
                <a:spcPct val="100000"/>
              </a:lnSpc>
              <a:spcBef>
                <a:spcPts val="0"/>
              </a:spcBef>
              <a:spcAft>
                <a:spcPts val="0"/>
              </a:spcAft>
              <a:buClrTx/>
              <a:buSzTx/>
              <a:buFontTx/>
              <a:buNone/>
              <a:tabLst/>
              <a:defRPr/>
            </a:pPr>
            <a:r>
              <a:rPr lang="en-AU" sz="1200" b="0" i="0" kern="1200" dirty="0" smtClean="0">
                <a:solidFill>
                  <a:schemeClr val="tx1"/>
                </a:solidFill>
                <a:effectLst/>
                <a:latin typeface="+mn-lt"/>
                <a:ea typeface="+mn-ea"/>
                <a:cs typeface="+mn-cs"/>
              </a:rPr>
              <a:t>EN3-7C thinks imaginatively, creatively, interpretively and critically about information and ideas and identifies connections between texts when responding to and composing texts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Criteria for assessing learning</a:t>
            </a:r>
          </a:p>
          <a:p>
            <a:r>
              <a:rPr lang="en-AU" sz="1200" b="0" i="0" kern="1200" dirty="0" smtClean="0">
                <a:solidFill>
                  <a:schemeClr val="tx1"/>
                </a:solidFill>
                <a:effectLst/>
                <a:latin typeface="+mn-lt"/>
                <a:ea typeface="+mn-ea"/>
                <a:cs typeface="+mn-cs"/>
              </a:rPr>
              <a:t>(These criteria would normally be communicated to students with the activity.)</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Students will be assessed on their ability to:</a:t>
            </a:r>
          </a:p>
          <a:p>
            <a:r>
              <a:rPr lang="en-AU" sz="1200" b="0" i="0" kern="1200" dirty="0" smtClean="0">
                <a:solidFill>
                  <a:schemeClr val="tx1"/>
                </a:solidFill>
                <a:effectLst/>
                <a:latin typeface="+mn-lt"/>
                <a:ea typeface="+mn-ea"/>
                <a:cs typeface="+mn-cs"/>
              </a:rPr>
              <a:t>Plan, draft and edit their own writing</a:t>
            </a:r>
          </a:p>
          <a:p>
            <a:r>
              <a:rPr lang="en-AU" sz="1200" b="0" i="0" kern="1200" dirty="0" smtClean="0">
                <a:solidFill>
                  <a:schemeClr val="tx1"/>
                </a:solidFill>
                <a:effectLst/>
                <a:latin typeface="+mn-lt"/>
                <a:ea typeface="+mn-ea"/>
                <a:cs typeface="+mn-cs"/>
              </a:rPr>
              <a:t>Use written language features and conventions appropriate to a narrative text</a:t>
            </a:r>
          </a:p>
          <a:p>
            <a:r>
              <a:rPr lang="en-AU" sz="1200" b="0" i="0" kern="1200" dirty="0" smtClean="0">
                <a:solidFill>
                  <a:schemeClr val="tx1"/>
                </a:solidFill>
                <a:effectLst/>
                <a:latin typeface="+mn-lt"/>
                <a:ea typeface="+mn-ea"/>
                <a:cs typeface="+mn-cs"/>
              </a:rPr>
              <a:t>Use a variety of verbs, adjectives and conjunctions</a:t>
            </a:r>
          </a:p>
          <a:p>
            <a:r>
              <a:rPr lang="en-AU" sz="1200" b="0" i="0" kern="1200" dirty="0" smtClean="0">
                <a:solidFill>
                  <a:schemeClr val="tx1"/>
                </a:solidFill>
                <a:effectLst/>
                <a:latin typeface="+mn-lt"/>
                <a:ea typeface="+mn-ea"/>
                <a:cs typeface="+mn-cs"/>
              </a:rPr>
              <a:t>Use a multi-strategy approach to spelling.</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13</a:t>
            </a:fld>
            <a:endParaRPr lang="en-AU"/>
          </a:p>
        </p:txBody>
      </p:sp>
    </p:spTree>
    <p:extLst>
      <p:ext uri="{BB962C8B-B14F-4D97-AF65-F5344CB8AC3E}">
        <p14:creationId xmlns:p14="http://schemas.microsoft.com/office/powerpoint/2010/main" val="1190695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pPr marL="0" indent="0">
              <a:buFont typeface="Arial" panose="020B0604020202020204" pitchFamily="34" charset="0"/>
              <a:buNone/>
            </a:pPr>
            <a:r>
              <a:rPr lang="en-AU" sz="1200" b="0" i="0" u="none" strike="noStrike" kern="1200" baseline="0" dirty="0" smtClean="0">
                <a:solidFill>
                  <a:schemeClr val="tx1"/>
                </a:solidFill>
                <a:latin typeface="+mn-lt"/>
                <a:ea typeface="+mn-ea"/>
                <a:cs typeface="+mn-cs"/>
              </a:rPr>
              <a:t>*Check and edit work so that it is clear to the reader </a:t>
            </a:r>
          </a:p>
          <a:p>
            <a:endParaRPr lang="en-AU" sz="1200" b="1"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Click on the PDF to access worksheets for students.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Outcomes</a:t>
            </a:r>
          </a:p>
          <a:p>
            <a:pPr fontAlgn="t"/>
            <a:r>
              <a:rPr lang="en-AU" sz="1200" b="0" i="0" kern="1200" dirty="0" smtClean="0">
                <a:solidFill>
                  <a:schemeClr val="tx1"/>
                </a:solidFill>
                <a:effectLst/>
                <a:latin typeface="+mn-lt"/>
                <a:ea typeface="+mn-ea"/>
                <a:cs typeface="+mn-cs"/>
              </a:rPr>
              <a:t>EN3-2A composes, edits and presents well-structured and coherent texts</a:t>
            </a:r>
          </a:p>
          <a:p>
            <a:pPr fontAlgn="t"/>
            <a:r>
              <a:rPr lang="en-AU" sz="1200" b="0" i="0" kern="1200" dirty="0" smtClean="0">
                <a:solidFill>
                  <a:schemeClr val="tx1"/>
                </a:solidFill>
                <a:effectLst/>
                <a:latin typeface="+mn-lt"/>
                <a:ea typeface="+mn-ea"/>
                <a:cs typeface="+mn-cs"/>
              </a:rPr>
              <a:t>EN3-5B discusses how language is used to achieve a widening range of purposes for a widening range of audiences and contexts</a:t>
            </a:r>
          </a:p>
          <a:p>
            <a:pPr fontAlgn="t"/>
            <a:r>
              <a:rPr lang="en-AU" sz="1200" b="0" i="0" kern="1200" dirty="0" smtClean="0">
                <a:solidFill>
                  <a:schemeClr val="tx1"/>
                </a:solidFill>
                <a:effectLst/>
                <a:latin typeface="+mn-lt"/>
                <a:ea typeface="+mn-ea"/>
                <a:cs typeface="+mn-cs"/>
              </a:rPr>
              <a:t>EN3-4A draws on appropriate strategies to accurately spell familiar and unfamiliar words when composing texts</a:t>
            </a:r>
            <a:r>
              <a:rPr lang="en-AU" sz="1200" b="1" i="0" kern="1200" dirty="0" smtClean="0">
                <a:solidFill>
                  <a:schemeClr val="tx1"/>
                </a:solidFill>
                <a:effectLst/>
                <a:latin typeface="+mn-lt"/>
                <a:ea typeface="+mn-ea"/>
                <a:cs typeface="+mn-cs"/>
              </a:rPr>
              <a:t> </a:t>
            </a:r>
          </a:p>
          <a:p>
            <a:pPr fontAlgn="t"/>
            <a:r>
              <a:rPr lang="en-AU" sz="1200" b="0" i="0" kern="1200" dirty="0" smtClean="0">
                <a:solidFill>
                  <a:schemeClr val="tx1"/>
                </a:solidFill>
                <a:effectLst/>
                <a:latin typeface="+mn-lt"/>
                <a:ea typeface="+mn-ea"/>
                <a:cs typeface="+mn-cs"/>
              </a:rPr>
              <a:t>EN3-6B uses knowledge of sentence structure, grammar, punctuation and vocabulary to respond to and compose clear and cohesive texts in different media and technologies</a:t>
            </a:r>
          </a:p>
          <a:p>
            <a:pPr marL="0" marR="0" indent="0" algn="l" defTabSz="914400" rtl="0" eaLnBrk="1" fontAlgn="t" latinLnBrk="0" hangingPunct="1">
              <a:lnSpc>
                <a:spcPct val="100000"/>
              </a:lnSpc>
              <a:spcBef>
                <a:spcPts val="0"/>
              </a:spcBef>
              <a:spcAft>
                <a:spcPts val="0"/>
              </a:spcAft>
              <a:buClrTx/>
              <a:buSzTx/>
              <a:buFontTx/>
              <a:buNone/>
              <a:tabLst/>
              <a:defRPr/>
            </a:pPr>
            <a:r>
              <a:rPr lang="en-AU" sz="1200" b="0" i="0" kern="1200" dirty="0" smtClean="0">
                <a:solidFill>
                  <a:schemeClr val="tx1"/>
                </a:solidFill>
                <a:effectLst/>
                <a:latin typeface="+mn-lt"/>
                <a:ea typeface="+mn-ea"/>
                <a:cs typeface="+mn-cs"/>
              </a:rPr>
              <a:t>EN3-7C thinks imaginatively, creatively, interpretively and critically about information and ideas and identifies connections between texts when responding to and composing texts</a:t>
            </a:r>
          </a:p>
          <a:p>
            <a:pPr fontAlgn="t"/>
            <a:r>
              <a:rPr lang="en-AU" sz="1200" b="0" i="0" kern="1200" dirty="0" smtClean="0">
                <a:solidFill>
                  <a:schemeClr val="tx1"/>
                </a:solidFill>
                <a:effectLst/>
                <a:latin typeface="+mn-lt"/>
                <a:ea typeface="+mn-ea"/>
                <a:cs typeface="+mn-cs"/>
              </a:rPr>
              <a:t>EN3-1A communicates effectively for a variety of audiences and purposes using increasingly challenging topics, ideas, issues and language forms and features</a:t>
            </a:r>
          </a:p>
          <a:p>
            <a:pPr fontAlgn="t"/>
            <a:r>
              <a:rPr lang="en-AU" sz="1200" b="0" i="0" kern="1200" dirty="0" smtClean="0">
                <a:solidFill>
                  <a:schemeClr val="tx1"/>
                </a:solidFill>
                <a:effectLst/>
                <a:latin typeface="+mn-lt"/>
                <a:ea typeface="+mn-ea"/>
                <a:cs typeface="+mn-cs"/>
              </a:rPr>
              <a:t>            -plan, rehearse and deliver presentations, selecting and sequencing appropriate content and </a:t>
            </a:r>
            <a:r>
              <a:rPr lang="en-AU" sz="1200" b="0" i="0" u="none" strike="noStrike" kern="1200" dirty="0" smtClean="0">
                <a:solidFill>
                  <a:schemeClr val="tx1"/>
                </a:solidFill>
                <a:effectLst/>
                <a:latin typeface="+mn-lt"/>
                <a:ea typeface="+mn-ea"/>
                <a:cs typeface="+mn-cs"/>
                <a:hlinkClick r:id="rId3" tooltip="Click for more information about 'multimodal'"/>
              </a:rPr>
              <a:t>multimodal</a:t>
            </a:r>
            <a:r>
              <a:rPr lang="en-AU" sz="1200" b="0" i="0" kern="1200" dirty="0" smtClean="0">
                <a:solidFill>
                  <a:schemeClr val="tx1"/>
                </a:solidFill>
                <a:effectLst/>
                <a:latin typeface="+mn-lt"/>
                <a:ea typeface="+mn-ea"/>
                <a:cs typeface="+mn-cs"/>
              </a:rPr>
              <a:t> elements for defined audiences and purposes, making appropriate choices for </a:t>
            </a:r>
            <a:r>
              <a:rPr lang="en-AU" sz="1200" b="0" i="0" u="none" strike="noStrike" kern="1200" dirty="0" smtClean="0">
                <a:solidFill>
                  <a:schemeClr val="tx1"/>
                </a:solidFill>
                <a:effectLst/>
                <a:latin typeface="+mn-lt"/>
                <a:ea typeface="+mn-ea"/>
                <a:cs typeface="+mn-cs"/>
                <a:hlinkClick r:id="rId4" tooltip="Click for more information about 'modality'"/>
              </a:rPr>
              <a:t>modality</a:t>
            </a:r>
            <a:r>
              <a:rPr lang="en-AU" sz="1200" b="0" i="0" kern="1200" dirty="0" smtClean="0">
                <a:solidFill>
                  <a:schemeClr val="tx1"/>
                </a:solidFill>
                <a:effectLst/>
                <a:latin typeface="+mn-lt"/>
                <a:ea typeface="+mn-ea"/>
                <a:cs typeface="+mn-cs"/>
              </a:rPr>
              <a:t> and emphasis (ACELY1700, ACELY1710)</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Criteria for assessing learning</a:t>
            </a:r>
          </a:p>
          <a:p>
            <a:r>
              <a:rPr lang="en-AU" sz="1200" b="0" i="0" kern="1200" dirty="0" smtClean="0">
                <a:solidFill>
                  <a:schemeClr val="tx1"/>
                </a:solidFill>
                <a:effectLst/>
                <a:latin typeface="+mn-lt"/>
                <a:ea typeface="+mn-ea"/>
                <a:cs typeface="+mn-cs"/>
              </a:rPr>
              <a:t>(These criteria would normally be communicated to students with the activity.)</a:t>
            </a:r>
            <a:br>
              <a:rPr lang="en-AU" sz="1200" b="0" i="0" kern="1200" dirty="0" smtClean="0">
                <a:solidFill>
                  <a:schemeClr val="tx1"/>
                </a:solidFill>
                <a:effectLst/>
                <a:latin typeface="+mn-lt"/>
                <a:ea typeface="+mn-ea"/>
                <a:cs typeface="+mn-cs"/>
              </a:rPr>
            </a:br>
            <a:endParaRPr lang="en-AU" sz="1200" b="0" i="0" kern="120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Students will be assessed on their ability to:</a:t>
            </a:r>
          </a:p>
          <a:p>
            <a:r>
              <a:rPr lang="en-AU" sz="1200" b="0" i="0" kern="1200" dirty="0" smtClean="0">
                <a:solidFill>
                  <a:schemeClr val="tx1"/>
                </a:solidFill>
                <a:effectLst/>
                <a:latin typeface="+mn-lt"/>
                <a:ea typeface="+mn-ea"/>
                <a:cs typeface="+mn-cs"/>
              </a:rPr>
              <a:t>Plan, draft , edit and write a persuasive text and storyboard a film</a:t>
            </a:r>
          </a:p>
          <a:p>
            <a:r>
              <a:rPr lang="en-AU" sz="1200" b="0" i="0" kern="1200" dirty="0" smtClean="0">
                <a:solidFill>
                  <a:schemeClr val="tx1"/>
                </a:solidFill>
                <a:effectLst/>
                <a:latin typeface="+mn-lt"/>
                <a:ea typeface="+mn-ea"/>
                <a:cs typeface="+mn-cs"/>
              </a:rPr>
              <a:t>Create a movie clip</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kern="1200" dirty="0" smtClean="0">
                <a:solidFill>
                  <a:schemeClr val="tx1"/>
                </a:solidFill>
                <a:effectLst/>
                <a:latin typeface="+mn-lt"/>
                <a:ea typeface="+mn-ea"/>
                <a:cs typeface="+mn-cs"/>
              </a:rPr>
              <a:t>Demonstrate an understanding of characters and plot in a literary text</a:t>
            </a:r>
          </a:p>
          <a:p>
            <a:r>
              <a:rPr lang="en-AU" sz="1200" b="0" i="0" kern="1200" dirty="0" smtClean="0">
                <a:solidFill>
                  <a:schemeClr val="tx1"/>
                </a:solidFill>
                <a:effectLst/>
                <a:latin typeface="+mn-lt"/>
                <a:ea typeface="+mn-ea"/>
                <a:cs typeface="+mn-cs"/>
              </a:rPr>
              <a:t>Use written language features and conventions appropriate to this</a:t>
            </a:r>
            <a:r>
              <a:rPr lang="en-AU" sz="1200" b="0" i="0" kern="1200" baseline="0" dirty="0" smtClean="0">
                <a:solidFill>
                  <a:schemeClr val="tx1"/>
                </a:solidFill>
                <a:effectLst/>
                <a:latin typeface="+mn-lt"/>
                <a:ea typeface="+mn-ea"/>
                <a:cs typeface="+mn-cs"/>
              </a:rPr>
              <a:t> </a:t>
            </a:r>
            <a:r>
              <a:rPr lang="en-AU" sz="1200" b="0" i="0" kern="1200" dirty="0" smtClean="0">
                <a:solidFill>
                  <a:schemeClr val="tx1"/>
                </a:solidFill>
                <a:effectLst/>
                <a:latin typeface="+mn-lt"/>
                <a:ea typeface="+mn-ea"/>
                <a:cs typeface="+mn-cs"/>
              </a:rPr>
              <a:t>text</a:t>
            </a:r>
          </a:p>
          <a:p>
            <a:r>
              <a:rPr lang="en-AU" sz="1200" b="0" i="0" kern="1200" dirty="0" smtClean="0">
                <a:solidFill>
                  <a:schemeClr val="tx1"/>
                </a:solidFill>
                <a:effectLst/>
                <a:latin typeface="+mn-lt"/>
                <a:ea typeface="+mn-ea"/>
                <a:cs typeface="+mn-cs"/>
              </a:rPr>
              <a:t>Use detail to help a reader imagine what is being described</a:t>
            </a:r>
          </a:p>
          <a:p>
            <a:r>
              <a:rPr lang="en-AU" sz="1200" b="0" i="0" kern="1200" dirty="0" smtClean="0">
                <a:solidFill>
                  <a:schemeClr val="tx1"/>
                </a:solidFill>
                <a:effectLst/>
                <a:latin typeface="+mn-lt"/>
                <a:ea typeface="+mn-ea"/>
                <a:cs typeface="+mn-cs"/>
              </a:rPr>
              <a:t>Use a range of adjectives to describe an image</a:t>
            </a:r>
          </a:p>
          <a:p>
            <a:r>
              <a:rPr lang="en-AU" sz="1200" b="0" i="0" kern="1200" dirty="0" smtClean="0">
                <a:solidFill>
                  <a:schemeClr val="tx1"/>
                </a:solidFill>
                <a:effectLst/>
                <a:latin typeface="+mn-lt"/>
                <a:ea typeface="+mn-ea"/>
                <a:cs typeface="+mn-cs"/>
              </a:rPr>
              <a:t>Use a variety of verbs, adjectives and conjunctions</a:t>
            </a:r>
          </a:p>
          <a:p>
            <a:r>
              <a:rPr lang="en-AU" sz="1200" b="0" i="0" kern="1200" dirty="0" smtClean="0">
                <a:solidFill>
                  <a:schemeClr val="tx1"/>
                </a:solidFill>
                <a:effectLst/>
                <a:latin typeface="+mn-lt"/>
                <a:ea typeface="+mn-ea"/>
                <a:cs typeface="+mn-cs"/>
              </a:rPr>
              <a:t>Use a multi-strategy approach to spelling.</a:t>
            </a:r>
          </a:p>
        </p:txBody>
      </p:sp>
      <p:sp>
        <p:nvSpPr>
          <p:cNvPr id="4" name="Slide Number Placeholder 3"/>
          <p:cNvSpPr>
            <a:spLocks noGrp="1"/>
          </p:cNvSpPr>
          <p:nvPr>
            <p:ph type="sldNum" sz="quarter" idx="10"/>
          </p:nvPr>
        </p:nvSpPr>
        <p:spPr/>
        <p:txBody>
          <a:bodyPr/>
          <a:lstStyle/>
          <a:p>
            <a:fld id="{931DD530-7709-4431-AA44-C54B37FD5FC1}" type="slidenum">
              <a:rPr lang="en-AU" smtClean="0"/>
              <a:t>14</a:t>
            </a:fld>
            <a:endParaRPr lang="en-AU"/>
          </a:p>
        </p:txBody>
      </p:sp>
    </p:spTree>
    <p:extLst>
      <p:ext uri="{BB962C8B-B14F-4D97-AF65-F5344CB8AC3E}">
        <p14:creationId xmlns:p14="http://schemas.microsoft.com/office/powerpoint/2010/main" val="275500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smtClean="0">
                <a:solidFill>
                  <a:schemeClr val="tx1"/>
                </a:solidFill>
                <a:effectLst/>
                <a:latin typeface="+mn-lt"/>
                <a:ea typeface="+mn-ea"/>
                <a:cs typeface="+mn-cs"/>
              </a:rPr>
              <a:t>The purpose of a procedure is to describe a set of instructions/steps, required to achieve a goal or outcome. It is useful in planning investigations and allowing repetition of investigations. It can also be used in Technology to record the steps required for production. The goal is stated in the title, materials are listed in order of use, steps/instructions are written in chronological order using numbers.</a:t>
            </a:r>
          </a:p>
          <a:p>
            <a:endParaRPr lang="en-AU" sz="1200" b="0" i="0" u="none" strike="noStrike" kern="1200" baseline="0" dirty="0" smtClean="0">
              <a:solidFill>
                <a:schemeClr val="tx1"/>
              </a:solidFill>
              <a:effectLst/>
              <a:latin typeface="+mn-lt"/>
              <a:ea typeface="+mn-ea"/>
              <a:cs typeface="+mn-cs"/>
            </a:endParaRPr>
          </a:p>
          <a:p>
            <a:r>
              <a:rPr lang="en-AU" sz="1200" b="1" i="0" u="none" strike="noStrike" kern="1200" baseline="0" dirty="0" smtClean="0">
                <a:solidFill>
                  <a:schemeClr val="tx1"/>
                </a:solidFill>
                <a:latin typeface="+mn-lt"/>
                <a:ea typeface="+mn-ea"/>
                <a:cs typeface="+mn-cs"/>
              </a:rPr>
              <a:t>Remind students to: </a:t>
            </a: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pPr marL="0" indent="0">
              <a:buFont typeface="Arial" panose="020B0604020202020204" pitchFamily="34" charset="0"/>
              <a:buNone/>
            </a:pPr>
            <a:r>
              <a:rPr lang="en-AU" sz="1200" b="0" i="0" u="none" strike="noStrike" kern="1200" baseline="0" dirty="0" smtClean="0">
                <a:solidFill>
                  <a:schemeClr val="tx1"/>
                </a:solidFill>
                <a:latin typeface="+mn-lt"/>
                <a:ea typeface="+mn-ea"/>
                <a:cs typeface="+mn-cs"/>
              </a:rPr>
              <a:t>*Check and edit work so that it is clear to the reader </a:t>
            </a:r>
          </a:p>
          <a:p>
            <a:pPr marL="171450" indent="-171450">
              <a:buFont typeface="Arial" panose="020B0604020202020204" pitchFamily="34" charset="0"/>
              <a:buChar char="•"/>
            </a:pPr>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Click on the PDF to access worksheets for students.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Outcomes</a:t>
            </a:r>
          </a:p>
          <a:p>
            <a:pPr fontAlgn="t"/>
            <a:r>
              <a:rPr lang="en-AU" sz="1200" b="0" i="0" kern="1200" dirty="0" smtClean="0">
                <a:solidFill>
                  <a:schemeClr val="tx1"/>
                </a:solidFill>
                <a:effectLst/>
                <a:latin typeface="+mn-lt"/>
                <a:ea typeface="+mn-ea"/>
                <a:cs typeface="+mn-cs"/>
              </a:rPr>
              <a:t>EN3-2A composes, edits and presents well-structured and coherent texts</a:t>
            </a:r>
          </a:p>
          <a:p>
            <a:pPr fontAlgn="t"/>
            <a:r>
              <a:rPr lang="en-AU" sz="1200" b="0" i="0" kern="1200" dirty="0" smtClean="0">
                <a:solidFill>
                  <a:schemeClr val="tx1"/>
                </a:solidFill>
                <a:effectLst/>
                <a:latin typeface="+mn-lt"/>
                <a:ea typeface="+mn-ea"/>
                <a:cs typeface="+mn-cs"/>
              </a:rPr>
              <a:t>EN3-5B discusses how language is used to achieve a widening range of purposes for a widening range of audiences and contexts</a:t>
            </a:r>
          </a:p>
          <a:p>
            <a:pPr fontAlgn="t"/>
            <a:r>
              <a:rPr lang="en-AU" sz="1200" b="0" i="0" kern="1200" dirty="0" smtClean="0">
                <a:solidFill>
                  <a:schemeClr val="tx1"/>
                </a:solidFill>
                <a:effectLst/>
                <a:latin typeface="+mn-lt"/>
                <a:ea typeface="+mn-ea"/>
                <a:cs typeface="+mn-cs"/>
              </a:rPr>
              <a:t>EN3-4A draws on appropriate strategies to accurately spell familiar and unfamiliar words when composing texts</a:t>
            </a:r>
            <a:r>
              <a:rPr lang="en-AU" sz="1200" b="1" i="0" kern="1200" dirty="0" smtClean="0">
                <a:solidFill>
                  <a:schemeClr val="tx1"/>
                </a:solidFill>
                <a:effectLst/>
                <a:latin typeface="+mn-lt"/>
                <a:ea typeface="+mn-ea"/>
                <a:cs typeface="+mn-cs"/>
              </a:rPr>
              <a:t> </a:t>
            </a:r>
          </a:p>
          <a:p>
            <a:pPr fontAlgn="t"/>
            <a:r>
              <a:rPr lang="en-AU" sz="1200" b="0" i="0" kern="1200" dirty="0" smtClean="0">
                <a:solidFill>
                  <a:schemeClr val="tx1"/>
                </a:solidFill>
                <a:effectLst/>
                <a:latin typeface="+mn-lt"/>
                <a:ea typeface="+mn-ea"/>
                <a:cs typeface="+mn-cs"/>
              </a:rPr>
              <a:t>EN3-6B uses knowledge of sentence structure, grammar, punctuation and vocabulary to respond to and compose clear and cohesive texts in different media and technologies</a:t>
            </a:r>
          </a:p>
          <a:p>
            <a:pPr marL="0" marR="0" indent="0" algn="l" defTabSz="914400" rtl="0" eaLnBrk="1" fontAlgn="t" latinLnBrk="0" hangingPunct="1">
              <a:lnSpc>
                <a:spcPct val="100000"/>
              </a:lnSpc>
              <a:spcBef>
                <a:spcPts val="0"/>
              </a:spcBef>
              <a:spcAft>
                <a:spcPts val="0"/>
              </a:spcAft>
              <a:buClrTx/>
              <a:buSzTx/>
              <a:buFontTx/>
              <a:buNone/>
              <a:tabLst/>
              <a:defRPr/>
            </a:pPr>
            <a:r>
              <a:rPr lang="en-AU" sz="1200" b="0" i="0" kern="1200" dirty="0" smtClean="0">
                <a:solidFill>
                  <a:schemeClr val="tx1"/>
                </a:solidFill>
                <a:effectLst/>
                <a:latin typeface="+mn-lt"/>
                <a:ea typeface="+mn-ea"/>
                <a:cs typeface="+mn-cs"/>
              </a:rPr>
              <a:t>EN3-7C thinks imaginatively, creatively, interpretively and critically about information and ideas and identifies connections between texts when responding to and composing texts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Criteria for assessing learning</a:t>
            </a:r>
          </a:p>
          <a:p>
            <a:r>
              <a:rPr lang="en-AU" sz="1200" b="0" i="0" kern="1200" dirty="0" smtClean="0">
                <a:solidFill>
                  <a:schemeClr val="tx1"/>
                </a:solidFill>
                <a:effectLst/>
                <a:latin typeface="+mn-lt"/>
                <a:ea typeface="+mn-ea"/>
                <a:cs typeface="+mn-cs"/>
              </a:rPr>
              <a:t>(These criteria would normally be communicated to students with the activity.)</a:t>
            </a:r>
            <a:br>
              <a:rPr lang="en-AU" sz="1200" b="0" i="0" kern="1200" dirty="0" smtClean="0">
                <a:solidFill>
                  <a:schemeClr val="tx1"/>
                </a:solidFill>
                <a:effectLst/>
                <a:latin typeface="+mn-lt"/>
                <a:ea typeface="+mn-ea"/>
                <a:cs typeface="+mn-cs"/>
              </a:rPr>
            </a:br>
            <a:endParaRPr lang="en-AU" sz="1200" b="0" i="0" kern="120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Students will be assessed on their ability to:</a:t>
            </a:r>
          </a:p>
          <a:p>
            <a:r>
              <a:rPr lang="en-AU" sz="1200" b="0" i="0" kern="1200" dirty="0" smtClean="0">
                <a:solidFill>
                  <a:schemeClr val="tx1"/>
                </a:solidFill>
                <a:effectLst/>
                <a:latin typeface="+mn-lt"/>
                <a:ea typeface="+mn-ea"/>
                <a:cs typeface="+mn-cs"/>
              </a:rPr>
              <a:t>*Write a procedure in chronological order</a:t>
            </a:r>
          </a:p>
          <a:p>
            <a:r>
              <a:rPr lang="en-AU" sz="1200" b="0" i="0" kern="1200" dirty="0" smtClean="0">
                <a:solidFill>
                  <a:schemeClr val="tx1"/>
                </a:solidFill>
                <a:effectLst/>
                <a:latin typeface="+mn-lt"/>
                <a:ea typeface="+mn-ea"/>
                <a:cs typeface="+mn-cs"/>
              </a:rPr>
              <a:t>*Use numbers to indicate sequence in a procedure</a:t>
            </a:r>
          </a:p>
          <a:p>
            <a:r>
              <a:rPr lang="en-AU" sz="1200" b="0" i="0" kern="1200" dirty="0" smtClean="0">
                <a:solidFill>
                  <a:schemeClr val="tx1"/>
                </a:solidFill>
                <a:effectLst/>
                <a:latin typeface="+mn-lt"/>
                <a:ea typeface="+mn-ea"/>
                <a:cs typeface="+mn-cs"/>
              </a:rPr>
              <a:t>*Use action verbs and commands</a:t>
            </a:r>
          </a:p>
          <a:p>
            <a:r>
              <a:rPr lang="en-AU" sz="1200" b="0" i="0" kern="1200" dirty="0" smtClean="0">
                <a:solidFill>
                  <a:schemeClr val="tx1"/>
                </a:solidFill>
                <a:effectLst/>
                <a:latin typeface="+mn-lt"/>
                <a:ea typeface="+mn-ea"/>
                <a:cs typeface="+mn-cs"/>
              </a:rPr>
              <a:t>*Use adverbial phrases and adjectives as appropriate to the text</a:t>
            </a:r>
          </a:p>
          <a:p>
            <a:r>
              <a:rPr lang="en-AU" sz="1200" b="0" i="0" kern="1200" dirty="0" smtClean="0">
                <a:solidFill>
                  <a:schemeClr val="tx1"/>
                </a:solidFill>
                <a:effectLst/>
                <a:latin typeface="+mn-lt"/>
                <a:ea typeface="+mn-ea"/>
                <a:cs typeface="+mn-cs"/>
              </a:rPr>
              <a:t>*Apply knowledge of spelling conventions and strategies</a:t>
            </a:r>
          </a:p>
          <a:p>
            <a:r>
              <a:rPr lang="en-AU" sz="1200" b="0" i="0" kern="1200" dirty="0" smtClean="0">
                <a:solidFill>
                  <a:schemeClr val="tx1"/>
                </a:solidFill>
                <a:effectLst/>
                <a:latin typeface="+mn-lt"/>
                <a:ea typeface="+mn-ea"/>
                <a:cs typeface="+mn-cs"/>
              </a:rPr>
              <a:t>*Use joined letters in the NSW Foundation style</a:t>
            </a:r>
          </a:p>
          <a:p>
            <a:r>
              <a:rPr lang="en-AU" sz="1200" b="0" i="0" kern="1200" dirty="0" smtClean="0">
                <a:solidFill>
                  <a:schemeClr val="tx1"/>
                </a:solidFill>
                <a:effectLst/>
                <a:latin typeface="+mn-lt"/>
                <a:ea typeface="+mn-ea"/>
                <a:cs typeface="+mn-cs"/>
              </a:rPr>
              <a:t>*Demonstrate basic desktop publishing skills using a computer.</a:t>
            </a:r>
          </a:p>
          <a:p>
            <a:endParaRPr lang="en-AU" sz="1200" b="0" i="0" kern="1200" dirty="0" smtClean="0">
              <a:solidFill>
                <a:schemeClr val="tx1"/>
              </a:solidFill>
              <a:effectLst/>
              <a:latin typeface="+mn-lt"/>
              <a:ea typeface="+mn-ea"/>
              <a:cs typeface="+mn-cs"/>
            </a:endParaRPr>
          </a:p>
          <a:p>
            <a:r>
              <a:rPr lang="en-AU" sz="1200" b="1" i="0" kern="1200" dirty="0" smtClean="0">
                <a:solidFill>
                  <a:schemeClr val="tx1"/>
                </a:solidFill>
                <a:effectLst/>
                <a:latin typeface="+mn-lt"/>
                <a:ea typeface="+mn-ea"/>
                <a:cs typeface="+mn-cs"/>
              </a:rPr>
              <a:t>At Stage 3 students:</a:t>
            </a:r>
          </a:p>
          <a:p>
            <a:r>
              <a:rPr lang="en-AU" sz="1200" b="0" i="0" kern="1200" dirty="0" smtClean="0">
                <a:solidFill>
                  <a:schemeClr val="tx1"/>
                </a:solidFill>
                <a:effectLst/>
                <a:latin typeface="+mn-lt"/>
                <a:ea typeface="+mn-ea"/>
                <a:cs typeface="+mn-cs"/>
              </a:rPr>
              <a:t>*Use complex and technical language</a:t>
            </a:r>
          </a:p>
          <a:p>
            <a:r>
              <a:rPr lang="en-AU" sz="1200" b="0" i="0" kern="1200" dirty="0" smtClean="0">
                <a:solidFill>
                  <a:schemeClr val="tx1"/>
                </a:solidFill>
                <a:effectLst/>
                <a:latin typeface="+mn-lt"/>
                <a:ea typeface="+mn-ea"/>
                <a:cs typeface="+mn-cs"/>
              </a:rPr>
              <a:t>*Include simple and complex sentences</a:t>
            </a:r>
          </a:p>
          <a:p>
            <a:r>
              <a:rPr lang="en-AU" sz="1200" b="0" i="0" kern="1200" dirty="0" smtClean="0">
                <a:solidFill>
                  <a:schemeClr val="tx1"/>
                </a:solidFill>
                <a:effectLst/>
                <a:latin typeface="+mn-lt"/>
                <a:ea typeface="+mn-ea"/>
                <a:cs typeface="+mn-cs"/>
              </a:rPr>
              <a:t>*Include  visual aids to complement text, e.g. diagrams, charts</a:t>
            </a:r>
          </a:p>
          <a:p>
            <a:r>
              <a:rPr lang="en-AU" sz="1200" b="0" i="0" kern="1200" dirty="0" smtClean="0">
                <a:solidFill>
                  <a:schemeClr val="tx1"/>
                </a:solidFill>
                <a:effectLst/>
                <a:latin typeface="+mn-lt"/>
                <a:ea typeface="+mn-ea"/>
                <a:cs typeface="+mn-cs"/>
              </a:rPr>
              <a:t>*Include  annotated sketches and drawings using scale to indicate size</a:t>
            </a:r>
          </a:p>
          <a:p>
            <a:r>
              <a:rPr lang="en-AU" sz="1200" b="0" i="0" kern="1200" dirty="0" smtClean="0">
                <a:solidFill>
                  <a:schemeClr val="tx1"/>
                </a:solidFill>
                <a:effectLst/>
                <a:latin typeface="+mn-lt"/>
                <a:ea typeface="+mn-ea"/>
                <a:cs typeface="+mn-cs"/>
              </a:rPr>
              <a:t>*Make reference to variables</a:t>
            </a:r>
          </a:p>
          <a:p>
            <a:r>
              <a:rPr lang="en-AU" sz="1200" b="0" i="0" kern="1200" dirty="0" smtClean="0">
                <a:solidFill>
                  <a:schemeClr val="tx1"/>
                </a:solidFill>
                <a:effectLst/>
                <a:latin typeface="+mn-lt"/>
                <a:ea typeface="+mn-ea"/>
                <a:cs typeface="+mn-cs"/>
              </a:rPr>
              <a:t>*Identify form of recording data</a:t>
            </a:r>
          </a:p>
          <a:p>
            <a:r>
              <a:rPr lang="en-AU" sz="1200" b="0" i="0" kern="1200" dirty="0" smtClean="0">
                <a:solidFill>
                  <a:schemeClr val="tx1"/>
                </a:solidFill>
                <a:effectLst/>
                <a:latin typeface="+mn-lt"/>
                <a:ea typeface="+mn-ea"/>
                <a:cs typeface="+mn-cs"/>
              </a:rPr>
              <a:t>*Identify selection of tools for success and efficiency.</a:t>
            </a:r>
          </a:p>
          <a:p>
            <a:endParaRPr lang="en-AU"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DD530-7709-4431-AA44-C54B37FD5FC1}" type="slidenum">
              <a:rPr lang="en-AU" smtClean="0"/>
              <a:t>15</a:t>
            </a:fld>
            <a:endParaRPr lang="en-AU"/>
          </a:p>
        </p:txBody>
      </p:sp>
    </p:spTree>
    <p:extLst>
      <p:ext uri="{BB962C8B-B14F-4D97-AF65-F5344CB8AC3E}">
        <p14:creationId xmlns:p14="http://schemas.microsoft.com/office/powerpoint/2010/main" val="685307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work so that it is clear to the reader </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Click on the PDF to access worksheets for students.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Outcomes</a:t>
            </a:r>
          </a:p>
          <a:p>
            <a:pPr fontAlgn="t"/>
            <a:r>
              <a:rPr lang="en-AU" sz="1200" b="0" i="0" kern="1200" dirty="0" smtClean="0">
                <a:solidFill>
                  <a:schemeClr val="tx1"/>
                </a:solidFill>
                <a:effectLst/>
                <a:latin typeface="+mn-lt"/>
                <a:ea typeface="+mn-ea"/>
                <a:cs typeface="+mn-cs"/>
              </a:rPr>
              <a:t>EN3-2A composes, edits and presents well-structured and coherent texts</a:t>
            </a:r>
          </a:p>
          <a:p>
            <a:pPr fontAlgn="t"/>
            <a:r>
              <a:rPr lang="en-AU" sz="1200" b="0" i="0" kern="1200" dirty="0" smtClean="0">
                <a:solidFill>
                  <a:schemeClr val="tx1"/>
                </a:solidFill>
                <a:effectLst/>
                <a:latin typeface="+mn-lt"/>
                <a:ea typeface="+mn-ea"/>
                <a:cs typeface="+mn-cs"/>
              </a:rPr>
              <a:t>EN3-5B discusses how language is used to achieve a widening range of purposes for a widening range of audiences and contexts</a:t>
            </a:r>
          </a:p>
          <a:p>
            <a:pPr fontAlgn="t"/>
            <a:r>
              <a:rPr lang="en-AU" sz="1200" b="0" i="0" kern="1200" dirty="0" smtClean="0">
                <a:solidFill>
                  <a:schemeClr val="tx1"/>
                </a:solidFill>
                <a:effectLst/>
                <a:latin typeface="+mn-lt"/>
                <a:ea typeface="+mn-ea"/>
                <a:cs typeface="+mn-cs"/>
              </a:rPr>
              <a:t>EN3-4A draws on appropriate strategies to accurately spell familiar and unfamiliar words when composing texts</a:t>
            </a:r>
            <a:r>
              <a:rPr lang="en-AU" sz="1200" b="1" i="0" kern="1200" dirty="0" smtClean="0">
                <a:solidFill>
                  <a:schemeClr val="tx1"/>
                </a:solidFill>
                <a:effectLst/>
                <a:latin typeface="+mn-lt"/>
                <a:ea typeface="+mn-ea"/>
                <a:cs typeface="+mn-cs"/>
              </a:rPr>
              <a:t> </a:t>
            </a:r>
          </a:p>
          <a:p>
            <a:pPr fontAlgn="t"/>
            <a:r>
              <a:rPr lang="en-AU" sz="1200" b="0" i="0" kern="1200" dirty="0" smtClean="0">
                <a:solidFill>
                  <a:schemeClr val="tx1"/>
                </a:solidFill>
                <a:effectLst/>
                <a:latin typeface="+mn-lt"/>
                <a:ea typeface="+mn-ea"/>
                <a:cs typeface="+mn-cs"/>
              </a:rPr>
              <a:t>EN3-6B uses knowledge of sentence structure, grammar, punctuation and vocabulary to respond to and compose clear and cohesive texts in different media and technologies</a:t>
            </a:r>
          </a:p>
          <a:p>
            <a:pPr marL="0" marR="0" indent="0" algn="l" defTabSz="914400" rtl="0" eaLnBrk="1" fontAlgn="t" latinLnBrk="0" hangingPunct="1">
              <a:lnSpc>
                <a:spcPct val="100000"/>
              </a:lnSpc>
              <a:spcBef>
                <a:spcPts val="0"/>
              </a:spcBef>
              <a:spcAft>
                <a:spcPts val="0"/>
              </a:spcAft>
              <a:buClrTx/>
              <a:buSzTx/>
              <a:buFontTx/>
              <a:buNone/>
              <a:tabLst/>
              <a:defRPr/>
            </a:pPr>
            <a:r>
              <a:rPr lang="en-AU" sz="1200" b="0" i="0" kern="1200" dirty="0" smtClean="0">
                <a:solidFill>
                  <a:schemeClr val="tx1"/>
                </a:solidFill>
                <a:effectLst/>
                <a:latin typeface="+mn-lt"/>
                <a:ea typeface="+mn-ea"/>
                <a:cs typeface="+mn-cs"/>
              </a:rPr>
              <a:t>EN3-7C thinks imaginatively, creatively, interpretively and critically about information and ideas and identifies connections between texts when responding to and composing texts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Criteria for assessing learning</a:t>
            </a:r>
          </a:p>
          <a:p>
            <a:r>
              <a:rPr lang="en-AU" sz="1200" b="0" i="0" kern="1200" dirty="0" smtClean="0">
                <a:solidFill>
                  <a:schemeClr val="tx1"/>
                </a:solidFill>
                <a:effectLst/>
                <a:latin typeface="+mn-lt"/>
                <a:ea typeface="+mn-ea"/>
                <a:cs typeface="+mn-cs"/>
              </a:rPr>
              <a:t>(These criteria would normally be communicated to students with the activity.)</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Students will be assessed on their ability to:</a:t>
            </a:r>
          </a:p>
          <a:p>
            <a:r>
              <a:rPr lang="en-AU" sz="1200" b="0" i="0" kern="1200" dirty="0" smtClean="0">
                <a:solidFill>
                  <a:schemeClr val="tx1"/>
                </a:solidFill>
                <a:effectLst/>
                <a:latin typeface="+mn-lt"/>
                <a:ea typeface="+mn-ea"/>
                <a:cs typeface="+mn-cs"/>
              </a:rPr>
              <a:t>Plan, draft and edit their own writing</a:t>
            </a:r>
          </a:p>
          <a:p>
            <a:r>
              <a:rPr lang="en-AU" sz="1200" b="0" i="0" kern="1200" dirty="0" smtClean="0">
                <a:solidFill>
                  <a:schemeClr val="tx1"/>
                </a:solidFill>
                <a:effectLst/>
                <a:latin typeface="+mn-lt"/>
                <a:ea typeface="+mn-ea"/>
                <a:cs typeface="+mn-cs"/>
              </a:rPr>
              <a:t>Use written language features and conventions appropriate to a narrative text</a:t>
            </a:r>
          </a:p>
          <a:p>
            <a:r>
              <a:rPr lang="en-AU" sz="1200" b="0" i="0" kern="1200" dirty="0" smtClean="0">
                <a:solidFill>
                  <a:schemeClr val="tx1"/>
                </a:solidFill>
                <a:effectLst/>
                <a:latin typeface="+mn-lt"/>
                <a:ea typeface="+mn-ea"/>
                <a:cs typeface="+mn-cs"/>
              </a:rPr>
              <a:t>Use a variety of verbs, adjectives and conjunctions</a:t>
            </a:r>
          </a:p>
          <a:p>
            <a:r>
              <a:rPr lang="en-AU" sz="1200" b="0" i="0" kern="1200" dirty="0" smtClean="0">
                <a:solidFill>
                  <a:schemeClr val="tx1"/>
                </a:solidFill>
                <a:effectLst/>
                <a:latin typeface="+mn-lt"/>
                <a:ea typeface="+mn-ea"/>
                <a:cs typeface="+mn-cs"/>
              </a:rPr>
              <a:t>Use a multi-strategy approach to spelling.</a:t>
            </a:r>
          </a:p>
          <a:p>
            <a:endParaRPr lang="en-AU" sz="1200" b="0" i="0" kern="1200" dirty="0" smtClean="0">
              <a:solidFill>
                <a:schemeClr val="tx1"/>
              </a:solidFill>
              <a:effectLst/>
              <a:latin typeface="+mn-lt"/>
              <a:ea typeface="+mn-ea"/>
              <a:cs typeface="+mn-cs"/>
            </a:endParaRPr>
          </a:p>
          <a:p>
            <a:r>
              <a:rPr lang="en-AU" sz="1200" b="1" i="0" u="none" strike="noStrike" kern="1200" baseline="0" dirty="0" smtClean="0">
                <a:solidFill>
                  <a:schemeClr val="tx1"/>
                </a:solidFill>
                <a:latin typeface="+mn-lt"/>
                <a:ea typeface="+mn-ea"/>
                <a:cs typeface="+mn-cs"/>
              </a:rPr>
              <a:t>Click on the PDF to access worksheets for students.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Criteria for assessing learning</a:t>
            </a:r>
          </a:p>
          <a:p>
            <a:r>
              <a:rPr lang="en-AU" sz="1200" b="0" i="0" kern="1200" dirty="0" smtClean="0">
                <a:solidFill>
                  <a:schemeClr val="tx1"/>
                </a:solidFill>
                <a:effectLst/>
                <a:latin typeface="+mn-lt"/>
                <a:ea typeface="+mn-ea"/>
                <a:cs typeface="+mn-cs"/>
              </a:rPr>
              <a:t>(These criteria would normally be communicated to students with the activity.)</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Students will be assessed on their ability to:</a:t>
            </a:r>
          </a:p>
          <a:p>
            <a:r>
              <a:rPr lang="en-AU" sz="1200" b="0" i="0" kern="1200" dirty="0" smtClean="0">
                <a:solidFill>
                  <a:schemeClr val="tx1"/>
                </a:solidFill>
                <a:effectLst/>
                <a:latin typeface="+mn-lt"/>
                <a:ea typeface="+mn-ea"/>
                <a:cs typeface="+mn-cs"/>
              </a:rPr>
              <a:t>Plan, draft and edit their own writing</a:t>
            </a:r>
          </a:p>
          <a:p>
            <a:r>
              <a:rPr lang="en-AU" sz="1200" b="0" i="0" kern="1200" dirty="0" smtClean="0">
                <a:solidFill>
                  <a:schemeClr val="tx1"/>
                </a:solidFill>
                <a:effectLst/>
                <a:latin typeface="+mn-lt"/>
                <a:ea typeface="+mn-ea"/>
                <a:cs typeface="+mn-cs"/>
              </a:rPr>
              <a:t>Use written language features and conventions appropriate to a narrative text</a:t>
            </a:r>
          </a:p>
          <a:p>
            <a:r>
              <a:rPr lang="en-AU" sz="1200" b="0" i="0" kern="1200" dirty="0" smtClean="0">
                <a:solidFill>
                  <a:schemeClr val="tx1"/>
                </a:solidFill>
                <a:effectLst/>
                <a:latin typeface="+mn-lt"/>
                <a:ea typeface="+mn-ea"/>
                <a:cs typeface="+mn-cs"/>
              </a:rPr>
              <a:t>Use a variety of verbs, adjectives and conjunctions</a:t>
            </a:r>
          </a:p>
          <a:p>
            <a:r>
              <a:rPr lang="en-AU" sz="1200" b="0" i="0" kern="1200" dirty="0" smtClean="0">
                <a:solidFill>
                  <a:schemeClr val="tx1"/>
                </a:solidFill>
                <a:effectLst/>
                <a:latin typeface="+mn-lt"/>
                <a:ea typeface="+mn-ea"/>
                <a:cs typeface="+mn-cs"/>
              </a:rPr>
              <a:t>Use a multi-strategy approach to spelling.</a:t>
            </a:r>
          </a:p>
          <a:p>
            <a:endParaRPr lang="en-AU" sz="1200" b="0" i="0" u="none" strike="noStrike" kern="1200" baseline="0" dirty="0" smtClean="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2</a:t>
            </a:fld>
            <a:endParaRPr lang="en-AU"/>
          </a:p>
        </p:txBody>
      </p:sp>
    </p:spTree>
    <p:extLst>
      <p:ext uri="{BB962C8B-B14F-4D97-AF65-F5344CB8AC3E}">
        <p14:creationId xmlns:p14="http://schemas.microsoft.com/office/powerpoint/2010/main" val="354212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smtClean="0">
                <a:latin typeface="Century Gothic" panose="020B0502020202020204" pitchFamily="34" charset="0"/>
              </a:rPr>
              <a:t>Write a complete thought about the subject for each letter</a:t>
            </a:r>
          </a:p>
          <a:p>
            <a:r>
              <a:rPr lang="en-AU" sz="1200" dirty="0" smtClean="0">
                <a:latin typeface="Century Gothic" panose="020B0502020202020204" pitchFamily="34" charset="0"/>
              </a:rPr>
              <a:t>Your acrostic should be a summary</a:t>
            </a:r>
            <a:r>
              <a:rPr lang="en-AU" sz="1200" baseline="0" dirty="0" smtClean="0">
                <a:latin typeface="Century Gothic" panose="020B0502020202020204" pitchFamily="34" charset="0"/>
              </a:rPr>
              <a:t> </a:t>
            </a:r>
            <a:r>
              <a:rPr lang="en-AU" sz="1200" dirty="0" smtClean="0">
                <a:latin typeface="Century Gothic" panose="020B0502020202020204" pitchFamily="34" charset="0"/>
              </a:rPr>
              <a:t>of the most important information</a:t>
            </a:r>
            <a:r>
              <a:rPr lang="en-AU" sz="1200" baseline="0" dirty="0" smtClean="0">
                <a:latin typeface="Century Gothic" panose="020B0502020202020204" pitchFamily="34" charset="0"/>
              </a:rPr>
              <a:t> </a:t>
            </a:r>
            <a:r>
              <a:rPr lang="en-AU" sz="1200" dirty="0" smtClean="0">
                <a:latin typeface="Century Gothic" panose="020B0502020202020204" pitchFamily="34" charset="0"/>
              </a:rPr>
              <a:t>about the topic.</a:t>
            </a:r>
          </a:p>
          <a:p>
            <a:r>
              <a:rPr lang="en-AU" sz="1200" dirty="0" smtClean="0">
                <a:latin typeface="Century Gothic" panose="020B0502020202020204" pitchFamily="34" charset="0"/>
              </a:rPr>
              <a:t>Include an illustration – it can be</a:t>
            </a:r>
            <a:r>
              <a:rPr lang="en-AU" sz="1200" baseline="0" dirty="0" smtClean="0">
                <a:latin typeface="Century Gothic" panose="020B0502020202020204" pitchFamily="34" charset="0"/>
              </a:rPr>
              <a:t> </a:t>
            </a:r>
            <a:r>
              <a:rPr lang="en-AU" sz="1200" dirty="0" smtClean="0">
                <a:latin typeface="Century Gothic" panose="020B0502020202020204" pitchFamily="34" charset="0"/>
              </a:rPr>
              <a:t>something important about the topic</a:t>
            </a:r>
            <a:r>
              <a:rPr lang="en-AU" sz="1200" baseline="0" dirty="0" smtClean="0">
                <a:latin typeface="Century Gothic" panose="020B0502020202020204" pitchFamily="34" charset="0"/>
              </a:rPr>
              <a:t> </a:t>
            </a:r>
            <a:r>
              <a:rPr lang="en-AU" sz="1200" dirty="0" smtClean="0">
                <a:latin typeface="Century Gothic" panose="020B0502020202020204" pitchFamily="34" charset="0"/>
              </a:rPr>
              <a:t>that you were not able to fit in.</a:t>
            </a:r>
          </a:p>
          <a:p>
            <a:endParaRPr lang="en-AU" sz="1200" b="1"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Remind students to: </a:t>
            </a: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work so that it is clear to the reader </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Click on the PDF to access worksheets for students.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Outcomes</a:t>
            </a:r>
          </a:p>
          <a:p>
            <a:pPr fontAlgn="t"/>
            <a:r>
              <a:rPr lang="en-AU" sz="1200" b="0" i="0" kern="1200" dirty="0" smtClean="0">
                <a:solidFill>
                  <a:schemeClr val="tx1"/>
                </a:solidFill>
                <a:effectLst/>
                <a:latin typeface="+mn-lt"/>
                <a:ea typeface="+mn-ea"/>
                <a:cs typeface="+mn-cs"/>
              </a:rPr>
              <a:t>EN3-2A composes, edits and presents well-structured and coherent texts</a:t>
            </a:r>
          </a:p>
          <a:p>
            <a:pPr fontAlgn="t"/>
            <a:r>
              <a:rPr lang="en-AU" sz="1200" b="0" i="0" kern="1200" dirty="0" smtClean="0">
                <a:solidFill>
                  <a:schemeClr val="tx1"/>
                </a:solidFill>
                <a:effectLst/>
                <a:latin typeface="+mn-lt"/>
                <a:ea typeface="+mn-ea"/>
                <a:cs typeface="+mn-cs"/>
              </a:rPr>
              <a:t>EN3-5B discusses how language is used to achieve a widening range of purposes for a widening range of audiences and contexts</a:t>
            </a:r>
          </a:p>
          <a:p>
            <a:pPr fontAlgn="t"/>
            <a:r>
              <a:rPr lang="en-AU" sz="1200" b="0" i="0" kern="1200" dirty="0" smtClean="0">
                <a:solidFill>
                  <a:schemeClr val="tx1"/>
                </a:solidFill>
                <a:effectLst/>
                <a:latin typeface="+mn-lt"/>
                <a:ea typeface="+mn-ea"/>
                <a:cs typeface="+mn-cs"/>
              </a:rPr>
              <a:t>EN3-4A draws on appropriate strategies to accurately spell familiar and unfamiliar words when composing texts</a:t>
            </a:r>
            <a:r>
              <a:rPr lang="en-AU" sz="1200" b="1" i="0" kern="1200" dirty="0" smtClean="0">
                <a:solidFill>
                  <a:schemeClr val="tx1"/>
                </a:solidFill>
                <a:effectLst/>
                <a:latin typeface="+mn-lt"/>
                <a:ea typeface="+mn-ea"/>
                <a:cs typeface="+mn-cs"/>
              </a:rPr>
              <a:t> </a:t>
            </a:r>
          </a:p>
          <a:p>
            <a:pPr fontAlgn="t"/>
            <a:r>
              <a:rPr lang="en-AU" sz="1200" b="0" i="0" kern="1200" dirty="0" smtClean="0">
                <a:solidFill>
                  <a:schemeClr val="tx1"/>
                </a:solidFill>
                <a:effectLst/>
                <a:latin typeface="+mn-lt"/>
                <a:ea typeface="+mn-ea"/>
                <a:cs typeface="+mn-cs"/>
              </a:rPr>
              <a:t>EN3-6B uses knowledge of sentence structure, grammar, punctuation and vocabulary to respond to and compose clear and cohesive texts in different media and technologies</a:t>
            </a:r>
          </a:p>
          <a:p>
            <a:pPr marL="0" marR="0" indent="0" algn="l" defTabSz="914400" rtl="0" eaLnBrk="1" fontAlgn="t" latinLnBrk="0" hangingPunct="1">
              <a:lnSpc>
                <a:spcPct val="100000"/>
              </a:lnSpc>
              <a:spcBef>
                <a:spcPts val="0"/>
              </a:spcBef>
              <a:spcAft>
                <a:spcPts val="0"/>
              </a:spcAft>
              <a:buClrTx/>
              <a:buSzTx/>
              <a:buFontTx/>
              <a:buNone/>
              <a:tabLst/>
              <a:defRPr/>
            </a:pPr>
            <a:r>
              <a:rPr lang="en-AU" sz="1200" b="0" i="0" kern="1200" dirty="0" smtClean="0">
                <a:solidFill>
                  <a:schemeClr val="tx1"/>
                </a:solidFill>
                <a:effectLst/>
                <a:latin typeface="+mn-lt"/>
                <a:ea typeface="+mn-ea"/>
                <a:cs typeface="+mn-cs"/>
              </a:rPr>
              <a:t>EN3-7C thinks imaginatively, creatively, interpretively and critically about information and ideas and identifies connections between texts when responding to and composing texts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Criteria for assessing learning</a:t>
            </a:r>
          </a:p>
          <a:p>
            <a:r>
              <a:rPr lang="en-AU" sz="1200" b="0" i="0" kern="1200" dirty="0" smtClean="0">
                <a:solidFill>
                  <a:schemeClr val="tx1"/>
                </a:solidFill>
                <a:effectLst/>
                <a:latin typeface="+mn-lt"/>
                <a:ea typeface="+mn-ea"/>
                <a:cs typeface="+mn-cs"/>
              </a:rPr>
              <a:t>(These criteria would normally be communicated to students with the activity.)</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Students will be assessed on their ability to:</a:t>
            </a:r>
          </a:p>
          <a:p>
            <a:r>
              <a:rPr lang="en-AU" sz="1200" b="0" i="0" kern="1200" dirty="0" smtClean="0">
                <a:solidFill>
                  <a:schemeClr val="tx1"/>
                </a:solidFill>
                <a:effectLst/>
                <a:latin typeface="+mn-lt"/>
                <a:ea typeface="+mn-ea"/>
                <a:cs typeface="+mn-cs"/>
              </a:rPr>
              <a:t>Plan, draft and edit their own writing</a:t>
            </a:r>
          </a:p>
          <a:p>
            <a:r>
              <a:rPr lang="en-AU" sz="1200" b="0" i="0" kern="1200" dirty="0" smtClean="0">
                <a:solidFill>
                  <a:schemeClr val="tx1"/>
                </a:solidFill>
                <a:effectLst/>
                <a:latin typeface="+mn-lt"/>
                <a:ea typeface="+mn-ea"/>
                <a:cs typeface="+mn-cs"/>
              </a:rPr>
              <a:t>Use written language features and conventions appropriate to a narrative text</a:t>
            </a:r>
          </a:p>
          <a:p>
            <a:r>
              <a:rPr lang="en-AU" sz="1200" b="0" i="0" kern="1200" dirty="0" smtClean="0">
                <a:solidFill>
                  <a:schemeClr val="tx1"/>
                </a:solidFill>
                <a:effectLst/>
                <a:latin typeface="+mn-lt"/>
                <a:ea typeface="+mn-ea"/>
                <a:cs typeface="+mn-cs"/>
              </a:rPr>
              <a:t>Use a variety of verbs, adjectives and conjunctions</a:t>
            </a:r>
          </a:p>
          <a:p>
            <a:r>
              <a:rPr lang="en-AU" sz="1200" b="0" i="0" kern="1200" dirty="0" smtClean="0">
                <a:solidFill>
                  <a:schemeClr val="tx1"/>
                </a:solidFill>
                <a:effectLst/>
                <a:latin typeface="+mn-lt"/>
                <a:ea typeface="+mn-ea"/>
                <a:cs typeface="+mn-cs"/>
              </a:rPr>
              <a:t>Use a multi-strategy approach to spelling.</a:t>
            </a:r>
          </a:p>
          <a:p>
            <a:endParaRPr lang="en-AU" sz="1200" b="0" i="0" kern="1200" dirty="0" smtClean="0">
              <a:solidFill>
                <a:schemeClr val="tx1"/>
              </a:solidFill>
              <a:effectLst/>
              <a:latin typeface="+mn-lt"/>
              <a:ea typeface="+mn-ea"/>
              <a:cs typeface="+mn-cs"/>
            </a:endParaRPr>
          </a:p>
          <a:p>
            <a:r>
              <a:rPr lang="en-AU" sz="1200" b="1" i="0" u="none" strike="noStrike" kern="1200" baseline="0" dirty="0" smtClean="0">
                <a:solidFill>
                  <a:schemeClr val="tx1"/>
                </a:solidFill>
                <a:latin typeface="+mn-lt"/>
                <a:ea typeface="+mn-ea"/>
                <a:cs typeface="+mn-cs"/>
              </a:rPr>
              <a:t>Click on the PDF to access worksheets for students.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Criteria for assessing learning</a:t>
            </a:r>
          </a:p>
          <a:p>
            <a:r>
              <a:rPr lang="en-AU" sz="1200" b="0" i="0" kern="1200" dirty="0" smtClean="0">
                <a:solidFill>
                  <a:schemeClr val="tx1"/>
                </a:solidFill>
                <a:effectLst/>
                <a:latin typeface="+mn-lt"/>
                <a:ea typeface="+mn-ea"/>
                <a:cs typeface="+mn-cs"/>
              </a:rPr>
              <a:t>(These criteria would normally be communicated to students with the activity.)</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Students will be assessed on their ability to:</a:t>
            </a:r>
          </a:p>
          <a:p>
            <a:r>
              <a:rPr lang="en-AU" sz="1200" b="0" i="0" kern="1200" dirty="0" smtClean="0">
                <a:solidFill>
                  <a:schemeClr val="tx1"/>
                </a:solidFill>
                <a:effectLst/>
                <a:latin typeface="+mn-lt"/>
                <a:ea typeface="+mn-ea"/>
                <a:cs typeface="+mn-cs"/>
              </a:rPr>
              <a:t>Plan, draft and edit their own writing</a:t>
            </a:r>
          </a:p>
          <a:p>
            <a:r>
              <a:rPr lang="en-AU" sz="1200" b="0" i="0" kern="1200" dirty="0" smtClean="0">
                <a:solidFill>
                  <a:schemeClr val="tx1"/>
                </a:solidFill>
                <a:effectLst/>
                <a:latin typeface="+mn-lt"/>
                <a:ea typeface="+mn-ea"/>
                <a:cs typeface="+mn-cs"/>
              </a:rPr>
              <a:t>Use written language features and conventions appropriate to a narrative text</a:t>
            </a:r>
          </a:p>
          <a:p>
            <a:r>
              <a:rPr lang="en-AU" sz="1200" b="0" i="0" kern="1200" dirty="0" smtClean="0">
                <a:solidFill>
                  <a:schemeClr val="tx1"/>
                </a:solidFill>
                <a:effectLst/>
                <a:latin typeface="+mn-lt"/>
                <a:ea typeface="+mn-ea"/>
                <a:cs typeface="+mn-cs"/>
              </a:rPr>
              <a:t>Use a variety of verbs, adjectives and conjunctions</a:t>
            </a:r>
          </a:p>
          <a:p>
            <a:r>
              <a:rPr lang="en-AU" sz="1200" b="0" i="0" kern="1200" dirty="0" smtClean="0">
                <a:solidFill>
                  <a:schemeClr val="tx1"/>
                </a:solidFill>
                <a:effectLst/>
                <a:latin typeface="+mn-lt"/>
                <a:ea typeface="+mn-ea"/>
                <a:cs typeface="+mn-cs"/>
              </a:rPr>
              <a:t>Use a multi-strategy approach to spelling.</a:t>
            </a:r>
          </a:p>
          <a:p>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smtClean="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3</a:t>
            </a:fld>
            <a:endParaRPr lang="en-AU"/>
          </a:p>
        </p:txBody>
      </p:sp>
    </p:spTree>
    <p:extLst>
      <p:ext uri="{BB962C8B-B14F-4D97-AF65-F5344CB8AC3E}">
        <p14:creationId xmlns:p14="http://schemas.microsoft.com/office/powerpoint/2010/main" val="4146659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work so that it is clear to the reader </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Your add should include:</a:t>
            </a:r>
          </a:p>
          <a:p>
            <a:r>
              <a:rPr lang="en-AU" sz="1200" b="0" i="0" u="none" strike="noStrike" kern="1200" baseline="0" dirty="0" smtClean="0">
                <a:solidFill>
                  <a:schemeClr val="tx1"/>
                </a:solidFill>
                <a:latin typeface="+mn-lt"/>
                <a:ea typeface="+mn-ea"/>
                <a:cs typeface="+mn-cs"/>
              </a:rPr>
              <a:t>*A colour picture of the app / icon</a:t>
            </a:r>
          </a:p>
          <a:p>
            <a:r>
              <a:rPr lang="en-AU" sz="1200" b="0" i="0" u="none" strike="noStrike" kern="1200" baseline="0" dirty="0" smtClean="0">
                <a:solidFill>
                  <a:schemeClr val="tx1"/>
                </a:solidFill>
                <a:latin typeface="+mn-lt"/>
                <a:ea typeface="+mn-ea"/>
                <a:cs typeface="+mn-cs"/>
              </a:rPr>
              <a:t>*A price, if appropriate, and remember that does not always mean money.</a:t>
            </a:r>
          </a:p>
          <a:p>
            <a:r>
              <a:rPr lang="en-AU" sz="1200" b="0" i="0" u="none" strike="noStrike" kern="1200" baseline="0" dirty="0" smtClean="0">
                <a:solidFill>
                  <a:schemeClr val="tx1"/>
                </a:solidFill>
                <a:latin typeface="+mn-lt"/>
                <a:ea typeface="+mn-ea"/>
                <a:cs typeface="+mn-cs"/>
              </a:rPr>
              <a:t>*Brief description of what your app will be about</a:t>
            </a:r>
          </a:p>
          <a:p>
            <a:r>
              <a:rPr lang="en-AU" sz="1200" b="0" i="0" u="none" strike="noStrike" kern="1200" baseline="0" dirty="0" smtClean="0">
                <a:solidFill>
                  <a:schemeClr val="tx1"/>
                </a:solidFill>
                <a:latin typeface="+mn-lt"/>
                <a:ea typeface="+mn-ea"/>
                <a:cs typeface="+mn-cs"/>
              </a:rPr>
              <a:t>*Designers name </a:t>
            </a:r>
          </a:p>
          <a:p>
            <a:r>
              <a:rPr lang="en-AU" sz="1200" b="0" i="0" u="none" strike="noStrike" kern="1200" baseline="0" dirty="0" smtClean="0">
                <a:solidFill>
                  <a:schemeClr val="tx1"/>
                </a:solidFill>
                <a:latin typeface="+mn-lt"/>
                <a:ea typeface="+mn-ea"/>
                <a:cs typeface="+mn-cs"/>
              </a:rPr>
              <a:t>*Optional ideas – testimonials, slogan, related products</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Click on the PDF to access worksheets for students.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Outcomes</a:t>
            </a:r>
          </a:p>
          <a:p>
            <a:pPr fontAlgn="t"/>
            <a:r>
              <a:rPr lang="en-AU" sz="1200" b="0" i="0" kern="1200" dirty="0" smtClean="0">
                <a:solidFill>
                  <a:schemeClr val="tx1"/>
                </a:solidFill>
                <a:effectLst/>
                <a:latin typeface="+mn-lt"/>
                <a:ea typeface="+mn-ea"/>
                <a:cs typeface="+mn-cs"/>
              </a:rPr>
              <a:t>EN3-2A composes, edits and presents well-structured and coherent texts</a:t>
            </a:r>
          </a:p>
          <a:p>
            <a:pPr fontAlgn="t"/>
            <a:r>
              <a:rPr lang="en-AU" sz="1200" b="0" i="0" kern="1200" dirty="0" smtClean="0">
                <a:solidFill>
                  <a:schemeClr val="tx1"/>
                </a:solidFill>
                <a:effectLst/>
                <a:latin typeface="+mn-lt"/>
                <a:ea typeface="+mn-ea"/>
                <a:cs typeface="+mn-cs"/>
              </a:rPr>
              <a:t>         *Plan, draft and publish imaginative, informative and persuasive print and multimodal texts, choosing text structures, language features, images and sound appropriate to purpose and audience (ACELY1704, ACELY1714)</a:t>
            </a:r>
          </a:p>
          <a:p>
            <a:pPr fontAlgn="t"/>
            <a:r>
              <a:rPr lang="en-AU" sz="1200" b="0" i="0" kern="1200" dirty="0" smtClean="0">
                <a:solidFill>
                  <a:schemeClr val="tx1"/>
                </a:solidFill>
                <a:effectLst/>
                <a:latin typeface="+mn-lt"/>
                <a:ea typeface="+mn-ea"/>
                <a:cs typeface="+mn-cs"/>
              </a:rPr>
              <a:t>EN3-5B discusses how language is used to achieve a widening range of purposes for a widening range of audiences and contexts</a:t>
            </a:r>
          </a:p>
          <a:p>
            <a:pPr fontAlgn="t"/>
            <a:r>
              <a:rPr lang="en-AU" sz="1200" b="0" i="0" kern="1200" dirty="0" smtClean="0">
                <a:solidFill>
                  <a:schemeClr val="tx1"/>
                </a:solidFill>
                <a:effectLst/>
                <a:latin typeface="+mn-lt"/>
                <a:ea typeface="+mn-ea"/>
                <a:cs typeface="+mn-cs"/>
              </a:rPr>
              <a:t>EN3-4A draws on appropriate strategies to accurately spell familiar and unfamiliar words when composing texts</a:t>
            </a:r>
            <a:r>
              <a:rPr lang="en-AU" sz="1200" b="1" i="0" kern="1200" dirty="0" smtClean="0">
                <a:solidFill>
                  <a:schemeClr val="tx1"/>
                </a:solidFill>
                <a:effectLst/>
                <a:latin typeface="+mn-lt"/>
                <a:ea typeface="+mn-ea"/>
                <a:cs typeface="+mn-cs"/>
              </a:rPr>
              <a:t> </a:t>
            </a:r>
          </a:p>
          <a:p>
            <a:pPr fontAlgn="t"/>
            <a:r>
              <a:rPr lang="en-AU" sz="1200" b="0" i="0" kern="1200" dirty="0" smtClean="0">
                <a:solidFill>
                  <a:schemeClr val="tx1"/>
                </a:solidFill>
                <a:effectLst/>
                <a:latin typeface="+mn-lt"/>
                <a:ea typeface="+mn-ea"/>
                <a:cs typeface="+mn-cs"/>
              </a:rPr>
              <a:t>EN3-6B uses knowledge of sentence structure, grammar, punctuation and vocabulary to respond to and compose clear and cohesive texts in different media and technologies</a:t>
            </a:r>
          </a:p>
          <a:p>
            <a:pPr marL="0" marR="0" indent="0" algn="l" defTabSz="914400" rtl="0" eaLnBrk="1" fontAlgn="t" latinLnBrk="0" hangingPunct="1">
              <a:lnSpc>
                <a:spcPct val="100000"/>
              </a:lnSpc>
              <a:spcBef>
                <a:spcPts val="0"/>
              </a:spcBef>
              <a:spcAft>
                <a:spcPts val="0"/>
              </a:spcAft>
              <a:buClrTx/>
              <a:buSzTx/>
              <a:buFontTx/>
              <a:buNone/>
              <a:tabLst/>
              <a:defRPr/>
            </a:pPr>
            <a:r>
              <a:rPr lang="en-AU" sz="1200" b="0" i="0" kern="1200" dirty="0" smtClean="0">
                <a:solidFill>
                  <a:schemeClr val="tx1"/>
                </a:solidFill>
                <a:effectLst/>
                <a:latin typeface="+mn-lt"/>
                <a:ea typeface="+mn-ea"/>
                <a:cs typeface="+mn-cs"/>
              </a:rPr>
              <a:t>EN3-7C thinks imaginatively, creatively, interpretively and critically about information and ideas and identifies connections between texts when responding to and composing texts</a:t>
            </a:r>
          </a:p>
          <a:p>
            <a:pPr fontAlgn="t"/>
            <a:endParaRPr lang="en-AU" sz="1200" b="0"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Criteria for assessing learning</a:t>
            </a:r>
          </a:p>
          <a:p>
            <a:r>
              <a:rPr lang="en-AU" sz="1200" b="0" i="0" kern="1200" dirty="0" smtClean="0">
                <a:solidFill>
                  <a:schemeClr val="tx1"/>
                </a:solidFill>
                <a:effectLst/>
                <a:latin typeface="+mn-lt"/>
                <a:ea typeface="+mn-ea"/>
                <a:cs typeface="+mn-cs"/>
              </a:rPr>
              <a:t>(These criteria would normally be communicated to students with the activity.)</a:t>
            </a:r>
            <a:br>
              <a:rPr lang="en-AU" sz="1200" b="0" i="0" kern="1200" dirty="0" smtClean="0">
                <a:solidFill>
                  <a:schemeClr val="tx1"/>
                </a:solidFill>
                <a:effectLst/>
                <a:latin typeface="+mn-lt"/>
                <a:ea typeface="+mn-ea"/>
                <a:cs typeface="+mn-cs"/>
              </a:rPr>
            </a:br>
            <a:endParaRPr lang="en-AU" sz="1200" b="0" i="0" kern="120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Students will be assessed on their ability to:</a:t>
            </a:r>
          </a:p>
          <a:p>
            <a:r>
              <a:rPr lang="en-AU" sz="1200" b="0" i="0" kern="1200" dirty="0" smtClean="0">
                <a:solidFill>
                  <a:schemeClr val="tx1"/>
                </a:solidFill>
                <a:effectLst/>
                <a:latin typeface="+mn-lt"/>
                <a:ea typeface="+mn-ea"/>
                <a:cs typeface="+mn-cs"/>
              </a:rPr>
              <a:t>Plan, draft and edit their own writing</a:t>
            </a:r>
          </a:p>
          <a:p>
            <a:r>
              <a:rPr lang="en-AU" sz="1200" b="0" i="0" kern="1200" dirty="0" smtClean="0">
                <a:solidFill>
                  <a:schemeClr val="tx1"/>
                </a:solidFill>
                <a:effectLst/>
                <a:latin typeface="+mn-lt"/>
                <a:ea typeface="+mn-ea"/>
                <a:cs typeface="+mn-cs"/>
              </a:rPr>
              <a:t>Use written language features and conventions appropriate to a persuasive text</a:t>
            </a:r>
          </a:p>
          <a:p>
            <a:r>
              <a:rPr lang="en-AU" sz="1200" b="0" i="0" kern="1200" dirty="0" smtClean="0">
                <a:solidFill>
                  <a:schemeClr val="tx1"/>
                </a:solidFill>
                <a:effectLst/>
                <a:latin typeface="+mn-lt"/>
                <a:ea typeface="+mn-ea"/>
                <a:cs typeface="+mn-cs"/>
              </a:rPr>
              <a:t>Use a variety of verbs, adjectives and conjunctions</a:t>
            </a:r>
          </a:p>
          <a:p>
            <a:r>
              <a:rPr lang="en-AU" sz="1200" b="0" i="0" kern="1200" dirty="0" smtClean="0">
                <a:solidFill>
                  <a:schemeClr val="tx1"/>
                </a:solidFill>
                <a:effectLst/>
                <a:latin typeface="+mn-lt"/>
                <a:ea typeface="+mn-ea"/>
                <a:cs typeface="+mn-cs"/>
              </a:rPr>
              <a:t>Use a multi-strategy approach to spelling.</a:t>
            </a:r>
          </a:p>
          <a:p>
            <a:r>
              <a:rPr lang="en-AU" sz="1200" b="0" i="0" kern="1200" dirty="0" smtClean="0">
                <a:solidFill>
                  <a:schemeClr val="tx1"/>
                </a:solidFill>
                <a:effectLst/>
                <a:latin typeface="+mn-lt"/>
                <a:ea typeface="+mn-ea"/>
                <a:cs typeface="+mn-cs"/>
              </a:rPr>
              <a:t>Develop a concept design for an advertisement</a:t>
            </a:r>
          </a:p>
          <a:p>
            <a:r>
              <a:rPr lang="en-AU" sz="1200" b="0" i="0" kern="1200" dirty="0" smtClean="0">
                <a:solidFill>
                  <a:schemeClr val="tx1"/>
                </a:solidFill>
                <a:effectLst/>
                <a:latin typeface="+mn-lt"/>
                <a:ea typeface="+mn-ea"/>
                <a:cs typeface="+mn-cs"/>
              </a:rPr>
              <a:t>Demonstrate an awareness of the target audience.</a:t>
            </a:r>
          </a:p>
        </p:txBody>
      </p:sp>
      <p:sp>
        <p:nvSpPr>
          <p:cNvPr id="4" name="Slide Number Placeholder 3"/>
          <p:cNvSpPr>
            <a:spLocks noGrp="1"/>
          </p:cNvSpPr>
          <p:nvPr>
            <p:ph type="sldNum" sz="quarter" idx="10"/>
          </p:nvPr>
        </p:nvSpPr>
        <p:spPr/>
        <p:txBody>
          <a:bodyPr/>
          <a:lstStyle/>
          <a:p>
            <a:fld id="{931DD530-7709-4431-AA44-C54B37FD5FC1}" type="slidenum">
              <a:rPr lang="en-AU" smtClean="0"/>
              <a:t>4</a:t>
            </a:fld>
            <a:endParaRPr lang="en-AU"/>
          </a:p>
        </p:txBody>
      </p:sp>
    </p:spTree>
    <p:extLst>
      <p:ext uri="{BB962C8B-B14F-4D97-AF65-F5344CB8AC3E}">
        <p14:creationId xmlns:p14="http://schemas.microsoft.com/office/powerpoint/2010/main" val="293471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pPr marL="0" indent="0">
              <a:buFont typeface="Arial" panose="020B0604020202020204" pitchFamily="34" charset="0"/>
              <a:buNone/>
            </a:pPr>
            <a:r>
              <a:rPr lang="en-AU" sz="1200" b="0" i="0" u="none" strike="noStrike" kern="1200" baseline="0" dirty="0" smtClean="0">
                <a:solidFill>
                  <a:schemeClr val="tx1"/>
                </a:solidFill>
                <a:latin typeface="+mn-lt"/>
                <a:ea typeface="+mn-ea"/>
                <a:cs typeface="+mn-cs"/>
              </a:rPr>
              <a:t>*Check and edit work so that it is clear to the reader </a:t>
            </a:r>
          </a:p>
          <a:p>
            <a:pPr marL="171450" indent="-171450">
              <a:buFont typeface="Arial" panose="020B0604020202020204" pitchFamily="34" charset="0"/>
              <a:buChar char="•"/>
            </a:pPr>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Click on the PDF to access worksheets for students.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Outcomes</a:t>
            </a:r>
          </a:p>
          <a:p>
            <a:pPr fontAlgn="t"/>
            <a:r>
              <a:rPr lang="en-AU" sz="1200" b="0" i="0" kern="1200" dirty="0" smtClean="0">
                <a:solidFill>
                  <a:schemeClr val="tx1"/>
                </a:solidFill>
                <a:effectLst/>
                <a:latin typeface="+mn-lt"/>
                <a:ea typeface="+mn-ea"/>
                <a:cs typeface="+mn-cs"/>
              </a:rPr>
              <a:t>EN3-2A composes, edits and presents well-structured and coherent texts</a:t>
            </a:r>
          </a:p>
          <a:p>
            <a:pPr fontAlgn="t"/>
            <a:r>
              <a:rPr lang="en-AU" sz="1200" b="0" i="0" kern="1200" dirty="0" smtClean="0">
                <a:solidFill>
                  <a:schemeClr val="tx1"/>
                </a:solidFill>
                <a:effectLst/>
                <a:latin typeface="+mn-lt"/>
                <a:ea typeface="+mn-ea"/>
                <a:cs typeface="+mn-cs"/>
              </a:rPr>
              <a:t>EN3-5B discusses how language is used to achieve a widening range of purposes for a widening range of audiences and contexts</a:t>
            </a:r>
          </a:p>
          <a:p>
            <a:pPr fontAlgn="t"/>
            <a:r>
              <a:rPr lang="en-AU" sz="1200" b="0" i="0" kern="1200" dirty="0" smtClean="0">
                <a:solidFill>
                  <a:schemeClr val="tx1"/>
                </a:solidFill>
                <a:effectLst/>
                <a:latin typeface="+mn-lt"/>
                <a:ea typeface="+mn-ea"/>
                <a:cs typeface="+mn-cs"/>
              </a:rPr>
              <a:t>EN3-4A draws on appropriate strategies to accurately spell familiar and unfamiliar words when composing texts</a:t>
            </a:r>
            <a:r>
              <a:rPr lang="en-AU" sz="1200" b="1" i="0" kern="1200" dirty="0" smtClean="0">
                <a:solidFill>
                  <a:schemeClr val="tx1"/>
                </a:solidFill>
                <a:effectLst/>
                <a:latin typeface="+mn-lt"/>
                <a:ea typeface="+mn-ea"/>
                <a:cs typeface="+mn-cs"/>
              </a:rPr>
              <a:t> </a:t>
            </a:r>
          </a:p>
          <a:p>
            <a:pPr fontAlgn="t"/>
            <a:r>
              <a:rPr lang="en-AU" sz="1200" b="0" i="0" kern="1200" dirty="0" smtClean="0">
                <a:solidFill>
                  <a:schemeClr val="tx1"/>
                </a:solidFill>
                <a:effectLst/>
                <a:latin typeface="+mn-lt"/>
                <a:ea typeface="+mn-ea"/>
                <a:cs typeface="+mn-cs"/>
              </a:rPr>
              <a:t>EN3-6B uses knowledge of sentence structure, grammar, punctuation and vocabulary to respond to and compose clear and cohesive texts in different media and technologies</a:t>
            </a:r>
          </a:p>
          <a:p>
            <a:pPr marL="0" marR="0" indent="0" algn="l" defTabSz="914400" rtl="0" eaLnBrk="1" fontAlgn="t" latinLnBrk="0" hangingPunct="1">
              <a:lnSpc>
                <a:spcPct val="100000"/>
              </a:lnSpc>
              <a:spcBef>
                <a:spcPts val="0"/>
              </a:spcBef>
              <a:spcAft>
                <a:spcPts val="0"/>
              </a:spcAft>
              <a:buClrTx/>
              <a:buSzTx/>
              <a:buFontTx/>
              <a:buNone/>
              <a:tabLst/>
              <a:defRPr/>
            </a:pPr>
            <a:r>
              <a:rPr lang="en-AU" sz="1200" b="0" i="0" kern="1200" dirty="0" smtClean="0">
                <a:solidFill>
                  <a:schemeClr val="tx1"/>
                </a:solidFill>
                <a:effectLst/>
                <a:latin typeface="+mn-lt"/>
                <a:ea typeface="+mn-ea"/>
                <a:cs typeface="+mn-cs"/>
              </a:rPr>
              <a:t>EN3-7C thinks imaginatively, creatively, interpretively and critically about information and ideas and identifies connections between texts when responding to and composing texts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Criteria for assessing learning</a:t>
            </a:r>
          </a:p>
          <a:p>
            <a:r>
              <a:rPr lang="en-AU" sz="1200" b="0" i="0" kern="1200" dirty="0" smtClean="0">
                <a:solidFill>
                  <a:schemeClr val="tx1"/>
                </a:solidFill>
                <a:effectLst/>
                <a:latin typeface="+mn-lt"/>
                <a:ea typeface="+mn-ea"/>
                <a:cs typeface="+mn-cs"/>
              </a:rPr>
              <a:t>(These criteria would normally be communicated to students with the activity.)</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Students will be assessed on their ability to:</a:t>
            </a:r>
          </a:p>
          <a:p>
            <a:r>
              <a:rPr lang="en-AU" sz="1200" b="0" i="0" kern="1200" dirty="0" smtClean="0">
                <a:solidFill>
                  <a:schemeClr val="tx1"/>
                </a:solidFill>
                <a:effectLst/>
                <a:latin typeface="+mn-lt"/>
                <a:ea typeface="+mn-ea"/>
                <a:cs typeface="+mn-cs"/>
              </a:rPr>
              <a:t>Plan, draft and write a factual description</a:t>
            </a:r>
          </a:p>
          <a:p>
            <a:r>
              <a:rPr lang="en-AU" sz="1200" b="0" i="0" kern="1200" dirty="0" smtClean="0">
                <a:solidFill>
                  <a:schemeClr val="tx1"/>
                </a:solidFill>
                <a:effectLst/>
                <a:latin typeface="+mn-lt"/>
                <a:ea typeface="+mn-ea"/>
                <a:cs typeface="+mn-cs"/>
              </a:rPr>
              <a:t>Use detail to help a reader imagine what is being described</a:t>
            </a:r>
          </a:p>
          <a:p>
            <a:r>
              <a:rPr lang="en-AU" sz="1200" b="0" i="0" kern="1200" dirty="0" smtClean="0">
                <a:solidFill>
                  <a:schemeClr val="tx1"/>
                </a:solidFill>
                <a:effectLst/>
                <a:latin typeface="+mn-lt"/>
                <a:ea typeface="+mn-ea"/>
                <a:cs typeface="+mn-cs"/>
              </a:rPr>
              <a:t>Use a range of adjectives to describe an image</a:t>
            </a:r>
          </a:p>
          <a:p>
            <a:r>
              <a:rPr lang="en-AU" sz="1200" b="0" i="0" kern="1200" dirty="0" smtClean="0">
                <a:solidFill>
                  <a:schemeClr val="tx1"/>
                </a:solidFill>
                <a:effectLst/>
                <a:latin typeface="+mn-lt"/>
                <a:ea typeface="+mn-ea"/>
                <a:cs typeface="+mn-cs"/>
              </a:rPr>
              <a:t>Consistently make informed attempts at spelling using a multi-strategy approach.</a:t>
            </a:r>
            <a:endParaRPr lang="en-AU" sz="1200" b="0" i="0" u="none" strike="noStrike" kern="1200" baseline="0" dirty="0" smtClean="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5</a:t>
            </a:fld>
            <a:endParaRPr lang="en-AU"/>
          </a:p>
        </p:txBody>
      </p:sp>
    </p:spTree>
    <p:extLst>
      <p:ext uri="{BB962C8B-B14F-4D97-AF65-F5344CB8AC3E}">
        <p14:creationId xmlns:p14="http://schemas.microsoft.com/office/powerpoint/2010/main" val="3228064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smtClean="0">
                <a:solidFill>
                  <a:schemeClr val="tx1"/>
                </a:solidFill>
                <a:effectLst/>
                <a:latin typeface="+mn-lt"/>
                <a:ea typeface="+mn-ea"/>
                <a:cs typeface="+mn-cs"/>
              </a:rPr>
              <a:t>The purpose of an informative text to explain a step-by-step process, is to describe a set of instructions/steps, required to achieve a goal or outcome. It is useful in planning investigations and allowing repetition of investigations. The goal is stated in the title, materials are listed in order of use, steps/instructions are written in chronological order using numbers.</a:t>
            </a:r>
          </a:p>
          <a:p>
            <a:endParaRPr lang="en-AU" sz="1200" b="0" i="0" u="none" strike="noStrike" kern="1200" baseline="0" dirty="0" smtClean="0">
              <a:solidFill>
                <a:schemeClr val="tx1"/>
              </a:solidFill>
              <a:effectLst/>
              <a:latin typeface="+mn-lt"/>
              <a:ea typeface="+mn-ea"/>
              <a:cs typeface="+mn-cs"/>
            </a:endParaRPr>
          </a:p>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*Check and edit work so that it is clear to the reader </a:t>
            </a:r>
          </a:p>
          <a:p>
            <a:pPr marL="171450" indent="-171450">
              <a:buFont typeface="Arial" panose="020B0604020202020204" pitchFamily="34" charset="0"/>
              <a:buChar char="•"/>
            </a:pPr>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Click on the PDF to access worksheets for students.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Outcomes</a:t>
            </a:r>
          </a:p>
          <a:p>
            <a:pPr fontAlgn="t"/>
            <a:r>
              <a:rPr lang="en-AU" sz="1200" b="0" i="0" kern="1200" dirty="0" smtClean="0">
                <a:solidFill>
                  <a:schemeClr val="tx1"/>
                </a:solidFill>
                <a:effectLst/>
                <a:latin typeface="+mn-lt"/>
                <a:ea typeface="+mn-ea"/>
                <a:cs typeface="+mn-cs"/>
              </a:rPr>
              <a:t>EN3-2A composes, edits and presents well-structured and coherent texts</a:t>
            </a:r>
          </a:p>
          <a:p>
            <a:pPr fontAlgn="t"/>
            <a:r>
              <a:rPr lang="en-AU" sz="1200" b="0" i="0" kern="1200" dirty="0" smtClean="0">
                <a:solidFill>
                  <a:schemeClr val="tx1"/>
                </a:solidFill>
                <a:effectLst/>
                <a:latin typeface="+mn-lt"/>
                <a:ea typeface="+mn-ea"/>
                <a:cs typeface="+mn-cs"/>
              </a:rPr>
              <a:t>EN3-5B discusses how language is used to achieve a widening range of purposes for a widening range of audiences and contexts</a:t>
            </a:r>
          </a:p>
          <a:p>
            <a:pPr fontAlgn="t"/>
            <a:r>
              <a:rPr lang="en-AU" sz="1200" b="0" i="0" kern="1200" dirty="0" smtClean="0">
                <a:solidFill>
                  <a:schemeClr val="tx1"/>
                </a:solidFill>
                <a:effectLst/>
                <a:latin typeface="+mn-lt"/>
                <a:ea typeface="+mn-ea"/>
                <a:cs typeface="+mn-cs"/>
              </a:rPr>
              <a:t>EN3-4A draws on appropriate strategies to accurately spell familiar and unfamiliar words when composing texts</a:t>
            </a:r>
            <a:r>
              <a:rPr lang="en-AU" sz="1200" b="1" i="0" kern="1200" dirty="0" smtClean="0">
                <a:solidFill>
                  <a:schemeClr val="tx1"/>
                </a:solidFill>
                <a:effectLst/>
                <a:latin typeface="+mn-lt"/>
                <a:ea typeface="+mn-ea"/>
                <a:cs typeface="+mn-cs"/>
              </a:rPr>
              <a:t> </a:t>
            </a:r>
          </a:p>
          <a:p>
            <a:pPr fontAlgn="t"/>
            <a:r>
              <a:rPr lang="en-AU" sz="1200" b="0" i="0" kern="1200" dirty="0" smtClean="0">
                <a:solidFill>
                  <a:schemeClr val="tx1"/>
                </a:solidFill>
                <a:effectLst/>
                <a:latin typeface="+mn-lt"/>
                <a:ea typeface="+mn-ea"/>
                <a:cs typeface="+mn-cs"/>
              </a:rPr>
              <a:t>EN3-6B uses knowledge of sentence structure, grammar, punctuation and vocabulary to respond to and compose clear and cohesive texts in different media and technologies</a:t>
            </a:r>
          </a:p>
          <a:p>
            <a:pPr marL="0" marR="0" indent="0" algn="l" defTabSz="914400" rtl="0" eaLnBrk="1" fontAlgn="t" latinLnBrk="0" hangingPunct="1">
              <a:lnSpc>
                <a:spcPct val="100000"/>
              </a:lnSpc>
              <a:spcBef>
                <a:spcPts val="0"/>
              </a:spcBef>
              <a:spcAft>
                <a:spcPts val="0"/>
              </a:spcAft>
              <a:buClrTx/>
              <a:buSzTx/>
              <a:buFontTx/>
              <a:buNone/>
              <a:tabLst/>
              <a:defRPr/>
            </a:pPr>
            <a:r>
              <a:rPr lang="en-AU" sz="1200" b="0" i="0" kern="1200" dirty="0" smtClean="0">
                <a:solidFill>
                  <a:schemeClr val="tx1"/>
                </a:solidFill>
                <a:effectLst/>
                <a:latin typeface="+mn-lt"/>
                <a:ea typeface="+mn-ea"/>
                <a:cs typeface="+mn-cs"/>
              </a:rPr>
              <a:t>EN3-7C thinks imaginatively, creatively, interpretively and critically about information and ideas and identifies connections between texts when responding to and composing texts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Criteria for assessing learning</a:t>
            </a:r>
          </a:p>
          <a:p>
            <a:r>
              <a:rPr lang="en-AU" sz="1200" b="0" i="0" kern="1200" dirty="0" smtClean="0">
                <a:solidFill>
                  <a:schemeClr val="tx1"/>
                </a:solidFill>
                <a:effectLst/>
                <a:latin typeface="+mn-lt"/>
                <a:ea typeface="+mn-ea"/>
                <a:cs typeface="+mn-cs"/>
              </a:rPr>
              <a:t>(These criteria would normally be communicated to students with the activity.)</a:t>
            </a:r>
            <a:br>
              <a:rPr lang="en-AU" sz="1200" b="0" i="0" kern="1200" dirty="0" smtClean="0">
                <a:solidFill>
                  <a:schemeClr val="tx1"/>
                </a:solidFill>
                <a:effectLst/>
                <a:latin typeface="+mn-lt"/>
                <a:ea typeface="+mn-ea"/>
                <a:cs typeface="+mn-cs"/>
              </a:rPr>
            </a:br>
            <a:endParaRPr lang="en-AU" sz="1200" b="0" i="0" kern="120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Students will be assessed on their ability to:</a:t>
            </a:r>
          </a:p>
          <a:p>
            <a:r>
              <a:rPr lang="en-AU" sz="1200" b="0" i="0" kern="1200" dirty="0" smtClean="0">
                <a:solidFill>
                  <a:schemeClr val="tx1"/>
                </a:solidFill>
                <a:effectLst/>
                <a:latin typeface="+mn-lt"/>
                <a:ea typeface="+mn-ea"/>
                <a:cs typeface="+mn-cs"/>
              </a:rPr>
              <a:t>*Write a procedure in chronological order</a:t>
            </a:r>
          </a:p>
          <a:p>
            <a:r>
              <a:rPr lang="en-AU" sz="1200" b="0" i="0" kern="1200" dirty="0" smtClean="0">
                <a:solidFill>
                  <a:schemeClr val="tx1"/>
                </a:solidFill>
                <a:effectLst/>
                <a:latin typeface="+mn-lt"/>
                <a:ea typeface="+mn-ea"/>
                <a:cs typeface="+mn-cs"/>
              </a:rPr>
              <a:t>*Use numbers to indicate sequence in a procedure</a:t>
            </a:r>
          </a:p>
          <a:p>
            <a:r>
              <a:rPr lang="en-AU" sz="1200" b="0" i="0" kern="1200" dirty="0" smtClean="0">
                <a:solidFill>
                  <a:schemeClr val="tx1"/>
                </a:solidFill>
                <a:effectLst/>
                <a:latin typeface="+mn-lt"/>
                <a:ea typeface="+mn-ea"/>
                <a:cs typeface="+mn-cs"/>
              </a:rPr>
              <a:t>*Use action verbs and commands</a:t>
            </a:r>
          </a:p>
          <a:p>
            <a:r>
              <a:rPr lang="en-AU" sz="1200" b="0" i="0" kern="1200" dirty="0" smtClean="0">
                <a:solidFill>
                  <a:schemeClr val="tx1"/>
                </a:solidFill>
                <a:effectLst/>
                <a:latin typeface="+mn-lt"/>
                <a:ea typeface="+mn-ea"/>
                <a:cs typeface="+mn-cs"/>
              </a:rPr>
              <a:t>*Use adverbial phrases and adjectives as appropriate to the text</a:t>
            </a:r>
          </a:p>
          <a:p>
            <a:r>
              <a:rPr lang="en-AU" sz="1200" b="0" i="0" kern="1200" dirty="0" smtClean="0">
                <a:solidFill>
                  <a:schemeClr val="tx1"/>
                </a:solidFill>
                <a:effectLst/>
                <a:latin typeface="+mn-lt"/>
                <a:ea typeface="+mn-ea"/>
                <a:cs typeface="+mn-cs"/>
              </a:rPr>
              <a:t>*Apply knowledge of spelling conventions and strategies</a:t>
            </a:r>
          </a:p>
          <a:p>
            <a:r>
              <a:rPr lang="en-AU" sz="1200" b="0" i="0" kern="1200" dirty="0" smtClean="0">
                <a:solidFill>
                  <a:schemeClr val="tx1"/>
                </a:solidFill>
                <a:effectLst/>
                <a:latin typeface="+mn-lt"/>
                <a:ea typeface="+mn-ea"/>
                <a:cs typeface="+mn-cs"/>
              </a:rPr>
              <a:t>*Use joined letters in the NSW Foundation style</a:t>
            </a:r>
          </a:p>
          <a:p>
            <a:r>
              <a:rPr lang="en-AU" sz="1200" b="0" i="0" kern="1200" dirty="0" smtClean="0">
                <a:solidFill>
                  <a:schemeClr val="tx1"/>
                </a:solidFill>
                <a:effectLst/>
                <a:latin typeface="+mn-lt"/>
                <a:ea typeface="+mn-ea"/>
                <a:cs typeface="+mn-cs"/>
              </a:rPr>
              <a:t>*Demonstrate basic desktop publishing skills using a computer.</a:t>
            </a:r>
          </a:p>
          <a:p>
            <a:endParaRPr lang="en-AU" sz="1200" b="0" i="0" kern="1200" dirty="0" smtClean="0">
              <a:solidFill>
                <a:schemeClr val="tx1"/>
              </a:solidFill>
              <a:effectLst/>
              <a:latin typeface="+mn-lt"/>
              <a:ea typeface="+mn-ea"/>
              <a:cs typeface="+mn-cs"/>
            </a:endParaRPr>
          </a:p>
          <a:p>
            <a:r>
              <a:rPr lang="en-AU" sz="1200" b="1" i="0" kern="1200" dirty="0" smtClean="0">
                <a:solidFill>
                  <a:schemeClr val="tx1"/>
                </a:solidFill>
                <a:effectLst/>
                <a:latin typeface="+mn-lt"/>
                <a:ea typeface="+mn-ea"/>
                <a:cs typeface="+mn-cs"/>
              </a:rPr>
              <a:t>At Stage 3 students:</a:t>
            </a:r>
          </a:p>
          <a:p>
            <a:r>
              <a:rPr lang="en-AU" sz="1200" b="0" i="0" kern="1200" dirty="0" smtClean="0">
                <a:solidFill>
                  <a:schemeClr val="tx1"/>
                </a:solidFill>
                <a:effectLst/>
                <a:latin typeface="+mn-lt"/>
                <a:ea typeface="+mn-ea"/>
                <a:cs typeface="+mn-cs"/>
              </a:rPr>
              <a:t>*Use complex and technical language</a:t>
            </a:r>
          </a:p>
          <a:p>
            <a:r>
              <a:rPr lang="en-AU" sz="1200" b="0" i="0" kern="1200" dirty="0" smtClean="0">
                <a:solidFill>
                  <a:schemeClr val="tx1"/>
                </a:solidFill>
                <a:effectLst/>
                <a:latin typeface="+mn-lt"/>
                <a:ea typeface="+mn-ea"/>
                <a:cs typeface="+mn-cs"/>
              </a:rPr>
              <a:t>*Include simple and complex sentences</a:t>
            </a:r>
          </a:p>
          <a:p>
            <a:r>
              <a:rPr lang="en-AU" sz="1200" b="0" i="0" kern="1200" dirty="0" smtClean="0">
                <a:solidFill>
                  <a:schemeClr val="tx1"/>
                </a:solidFill>
                <a:effectLst/>
                <a:latin typeface="+mn-lt"/>
                <a:ea typeface="+mn-ea"/>
                <a:cs typeface="+mn-cs"/>
              </a:rPr>
              <a:t>*Include  visual aids to complement text, e.g. diagrams, charts</a:t>
            </a:r>
          </a:p>
          <a:p>
            <a:r>
              <a:rPr lang="en-AU" sz="1200" b="0" i="0" kern="1200" dirty="0" smtClean="0">
                <a:solidFill>
                  <a:schemeClr val="tx1"/>
                </a:solidFill>
                <a:effectLst/>
                <a:latin typeface="+mn-lt"/>
                <a:ea typeface="+mn-ea"/>
                <a:cs typeface="+mn-cs"/>
              </a:rPr>
              <a:t>*Include  annotated sketches and drawings using scale to indicate size</a:t>
            </a:r>
          </a:p>
          <a:p>
            <a:r>
              <a:rPr lang="en-AU" sz="1200" b="0" i="0" kern="1200" dirty="0" smtClean="0">
                <a:solidFill>
                  <a:schemeClr val="tx1"/>
                </a:solidFill>
                <a:effectLst/>
                <a:latin typeface="+mn-lt"/>
                <a:ea typeface="+mn-ea"/>
                <a:cs typeface="+mn-cs"/>
              </a:rPr>
              <a:t>*Make reference to variables</a:t>
            </a:r>
          </a:p>
          <a:p>
            <a:r>
              <a:rPr lang="en-AU" sz="1200" b="0" i="0" kern="1200" dirty="0" smtClean="0">
                <a:solidFill>
                  <a:schemeClr val="tx1"/>
                </a:solidFill>
                <a:effectLst/>
                <a:latin typeface="+mn-lt"/>
                <a:ea typeface="+mn-ea"/>
                <a:cs typeface="+mn-cs"/>
              </a:rPr>
              <a:t>*Identify form of recording data</a:t>
            </a:r>
          </a:p>
          <a:p>
            <a:r>
              <a:rPr lang="en-AU" sz="1200" b="0" i="0" kern="1200" dirty="0" smtClean="0">
                <a:solidFill>
                  <a:schemeClr val="tx1"/>
                </a:solidFill>
                <a:effectLst/>
                <a:latin typeface="+mn-lt"/>
                <a:ea typeface="+mn-ea"/>
                <a:cs typeface="+mn-cs"/>
              </a:rPr>
              <a:t>*Identify selection of tools for success and efficiency.</a:t>
            </a:r>
          </a:p>
          <a:p>
            <a:endParaRPr lang="en-AU"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DD530-7709-4431-AA44-C54B37FD5FC1}" type="slidenum">
              <a:rPr lang="en-AU" smtClean="0"/>
              <a:t>6</a:t>
            </a:fld>
            <a:endParaRPr lang="en-AU"/>
          </a:p>
        </p:txBody>
      </p:sp>
    </p:spTree>
    <p:extLst>
      <p:ext uri="{BB962C8B-B14F-4D97-AF65-F5344CB8AC3E}">
        <p14:creationId xmlns:p14="http://schemas.microsoft.com/office/powerpoint/2010/main" val="1794564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smtClean="0"/>
              <a:t>‘Persuasive texts need to make a point, or persuade the reader to agree with a particular point of view. As such, their introductions need to be clear and summarise the main message. The writer may use a title that is bold, inspiring or controversial. They must engage the reader and their emotions so that they want to keep on reading.’  Merryn Whitfield</a:t>
            </a:r>
          </a:p>
          <a:p>
            <a:endParaRPr lang="en-AU" sz="1200" b="1"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Remind students to: </a:t>
            </a: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work so that it is clear to the reader </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Click on the PDF to access worksheets for students.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Outcomes</a:t>
            </a:r>
          </a:p>
          <a:p>
            <a:pPr fontAlgn="t"/>
            <a:r>
              <a:rPr lang="en-AU" sz="1200" b="0" i="0" kern="1200" dirty="0" smtClean="0">
                <a:solidFill>
                  <a:schemeClr val="tx1"/>
                </a:solidFill>
                <a:effectLst/>
                <a:latin typeface="+mn-lt"/>
                <a:ea typeface="+mn-ea"/>
                <a:cs typeface="+mn-cs"/>
              </a:rPr>
              <a:t>EN3-2A composes, edits and presents well-structured and coherent texts</a:t>
            </a:r>
          </a:p>
          <a:p>
            <a:pPr fontAlgn="t"/>
            <a:r>
              <a:rPr lang="en-AU" sz="1200" b="0" i="0" kern="1200" dirty="0" smtClean="0">
                <a:solidFill>
                  <a:schemeClr val="tx1"/>
                </a:solidFill>
                <a:effectLst/>
                <a:latin typeface="+mn-lt"/>
                <a:ea typeface="+mn-ea"/>
                <a:cs typeface="+mn-cs"/>
              </a:rPr>
              <a:t>EN3-5B discusses how language is used to achieve a widening range of purposes for a widening range of audiences and contexts</a:t>
            </a:r>
          </a:p>
          <a:p>
            <a:pPr fontAlgn="t"/>
            <a:r>
              <a:rPr lang="en-AU" sz="1200" b="0" i="0" kern="1200" dirty="0" smtClean="0">
                <a:solidFill>
                  <a:schemeClr val="tx1"/>
                </a:solidFill>
                <a:effectLst/>
                <a:latin typeface="+mn-lt"/>
                <a:ea typeface="+mn-ea"/>
                <a:cs typeface="+mn-cs"/>
              </a:rPr>
              <a:t>EN3-4A draws on appropriate strategies to accurately spell familiar and unfamiliar words when composing texts</a:t>
            </a:r>
            <a:r>
              <a:rPr lang="en-AU" sz="1200" b="1" i="0" kern="1200" dirty="0" smtClean="0">
                <a:solidFill>
                  <a:schemeClr val="tx1"/>
                </a:solidFill>
                <a:effectLst/>
                <a:latin typeface="+mn-lt"/>
                <a:ea typeface="+mn-ea"/>
                <a:cs typeface="+mn-cs"/>
              </a:rPr>
              <a:t> </a:t>
            </a:r>
          </a:p>
          <a:p>
            <a:pPr fontAlgn="t"/>
            <a:r>
              <a:rPr lang="en-AU" sz="1200" b="0" i="0" kern="1200" dirty="0" smtClean="0">
                <a:solidFill>
                  <a:schemeClr val="tx1"/>
                </a:solidFill>
                <a:effectLst/>
                <a:latin typeface="+mn-lt"/>
                <a:ea typeface="+mn-ea"/>
                <a:cs typeface="+mn-cs"/>
              </a:rPr>
              <a:t>EN3-6B uses knowledge of sentence structure, grammar, punctuation and vocabulary to respond to and compose clear and cohesive texts in different media and technologies</a:t>
            </a:r>
          </a:p>
          <a:p>
            <a:pPr marL="0" marR="0" indent="0" algn="l" defTabSz="914400" rtl="0" eaLnBrk="1" fontAlgn="t" latinLnBrk="0" hangingPunct="1">
              <a:lnSpc>
                <a:spcPct val="100000"/>
              </a:lnSpc>
              <a:spcBef>
                <a:spcPts val="0"/>
              </a:spcBef>
              <a:spcAft>
                <a:spcPts val="0"/>
              </a:spcAft>
              <a:buClrTx/>
              <a:buSzTx/>
              <a:buFontTx/>
              <a:buNone/>
              <a:tabLst/>
              <a:defRPr/>
            </a:pPr>
            <a:r>
              <a:rPr lang="en-AU" sz="1200" b="0" i="0" kern="1200" dirty="0" smtClean="0">
                <a:solidFill>
                  <a:schemeClr val="tx1"/>
                </a:solidFill>
                <a:effectLst/>
                <a:latin typeface="+mn-lt"/>
                <a:ea typeface="+mn-ea"/>
                <a:cs typeface="+mn-cs"/>
              </a:rPr>
              <a:t>EN3-7C thinks imaginatively, creatively, interpretively and critically about information and ideas and identifies connections between texts when responding to and composing texts</a:t>
            </a:r>
          </a:p>
          <a:p>
            <a:pPr marL="0" marR="0" indent="0" algn="l" defTabSz="914400" rtl="0" eaLnBrk="1" fontAlgn="t" latinLnBrk="0" hangingPunct="1">
              <a:lnSpc>
                <a:spcPct val="100000"/>
              </a:lnSpc>
              <a:spcBef>
                <a:spcPts val="0"/>
              </a:spcBef>
              <a:spcAft>
                <a:spcPts val="0"/>
              </a:spcAft>
              <a:buClrTx/>
              <a:buSzTx/>
              <a:buFontTx/>
              <a:buNone/>
              <a:tabLst/>
              <a:defRPr/>
            </a:pPr>
            <a:endParaRPr lang="en-AU" sz="1200" b="0" i="0" kern="1200" dirty="0" smtClean="0">
              <a:solidFill>
                <a:schemeClr val="tx1"/>
              </a:solidFill>
              <a:effectLst/>
              <a:latin typeface="+mn-lt"/>
              <a:ea typeface="+mn-ea"/>
              <a:cs typeface="+mn-cs"/>
            </a:endParaRP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Criteria for assessing learning</a:t>
            </a:r>
          </a:p>
          <a:p>
            <a:r>
              <a:rPr lang="en-AU" sz="1200" b="0" i="0" kern="1200" dirty="0" smtClean="0">
                <a:solidFill>
                  <a:schemeClr val="tx1"/>
                </a:solidFill>
                <a:effectLst/>
                <a:latin typeface="+mn-lt"/>
                <a:ea typeface="+mn-ea"/>
                <a:cs typeface="+mn-cs"/>
              </a:rPr>
              <a:t>(These criteria would normally be communicated to students with the activity.)</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Students will be assessed on their ability to:</a:t>
            </a:r>
          </a:p>
          <a:p>
            <a:r>
              <a:rPr lang="en-AU" sz="1200" b="0" i="0" kern="1200" dirty="0" smtClean="0">
                <a:solidFill>
                  <a:schemeClr val="tx1"/>
                </a:solidFill>
                <a:effectLst/>
                <a:latin typeface="+mn-lt"/>
                <a:ea typeface="+mn-ea"/>
                <a:cs typeface="+mn-cs"/>
              </a:rPr>
              <a:t>Logically sequence information</a:t>
            </a:r>
          </a:p>
          <a:p>
            <a:r>
              <a:rPr lang="en-AU" sz="1200" b="0" i="0" kern="1200" dirty="0" smtClean="0">
                <a:solidFill>
                  <a:schemeClr val="tx1"/>
                </a:solidFill>
                <a:effectLst/>
                <a:latin typeface="+mn-lt"/>
                <a:ea typeface="+mn-ea"/>
                <a:cs typeface="+mn-cs"/>
              </a:rPr>
              <a:t>Use appropriate language for an explanation</a:t>
            </a:r>
          </a:p>
          <a:p>
            <a:r>
              <a:rPr lang="en-AU" sz="1200" b="0" i="0" kern="1200" dirty="0" smtClean="0">
                <a:solidFill>
                  <a:schemeClr val="tx1"/>
                </a:solidFill>
                <a:effectLst/>
                <a:latin typeface="+mn-lt"/>
                <a:ea typeface="+mn-ea"/>
                <a:cs typeface="+mn-cs"/>
              </a:rPr>
              <a:t>Explain chosen animals</a:t>
            </a:r>
            <a:r>
              <a:rPr lang="en-AU" sz="1200" b="0" i="0" kern="1200" baseline="0" dirty="0" smtClean="0">
                <a:solidFill>
                  <a:schemeClr val="tx1"/>
                </a:solidFill>
                <a:effectLst/>
                <a:latin typeface="+mn-lt"/>
                <a:ea typeface="+mn-ea"/>
                <a:cs typeface="+mn-cs"/>
              </a:rPr>
              <a:t> behaviours</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kern="1200" dirty="0" smtClean="0">
                <a:solidFill>
                  <a:schemeClr val="tx1"/>
                </a:solidFill>
                <a:effectLst/>
                <a:latin typeface="+mn-lt"/>
                <a:ea typeface="+mn-ea"/>
                <a:cs typeface="+mn-cs"/>
              </a:rPr>
              <a:t>Express a point of view in writing with supporting statements</a:t>
            </a:r>
          </a:p>
          <a:p>
            <a:r>
              <a:rPr lang="en-AU" sz="1200" b="0" i="0" kern="1200" dirty="0" smtClean="0">
                <a:solidFill>
                  <a:schemeClr val="tx1"/>
                </a:solidFill>
                <a:effectLst/>
                <a:latin typeface="+mn-lt"/>
                <a:ea typeface="+mn-ea"/>
                <a:cs typeface="+mn-cs"/>
              </a:rPr>
              <a:t>Use grammatical features, sentence structure and punctuation appropriate for an explanation</a:t>
            </a:r>
          </a:p>
          <a:p>
            <a:r>
              <a:rPr lang="en-AU" sz="1200" b="0" i="0" kern="1200" dirty="0" smtClean="0">
                <a:solidFill>
                  <a:schemeClr val="tx1"/>
                </a:solidFill>
                <a:effectLst/>
                <a:latin typeface="+mn-lt"/>
                <a:ea typeface="+mn-ea"/>
                <a:cs typeface="+mn-cs"/>
              </a:rPr>
              <a:t>Consistently make informed attempts at spelling using a multi-strategy approach.</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7</a:t>
            </a:fld>
            <a:endParaRPr lang="en-AU"/>
          </a:p>
        </p:txBody>
      </p:sp>
    </p:spTree>
    <p:extLst>
      <p:ext uri="{BB962C8B-B14F-4D97-AF65-F5344CB8AC3E}">
        <p14:creationId xmlns:p14="http://schemas.microsoft.com/office/powerpoint/2010/main" val="1574547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smtClean="0"/>
              <a:t>‘Persuasive texts need to make a point, or persuade the reader to agree with a particular point of view. As such, their introductions need to be clear and summarise the main message. The writer may use a title that is bold, inspiring or controversial. They must engage the reader and their emotions so that they want to keep on reading.’  Merryn Whitfield</a:t>
            </a:r>
          </a:p>
          <a:p>
            <a:endParaRPr lang="en-AU" sz="1200" b="1"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Remind students to: </a:t>
            </a: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work so that it is clear to the reader </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Click on the PDF to access worksheets for students.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Outcomes</a:t>
            </a:r>
          </a:p>
          <a:p>
            <a:pPr fontAlgn="t"/>
            <a:r>
              <a:rPr lang="en-AU" sz="1200" b="0" i="0" kern="1200" dirty="0" smtClean="0">
                <a:solidFill>
                  <a:schemeClr val="tx1"/>
                </a:solidFill>
                <a:effectLst/>
                <a:latin typeface="+mn-lt"/>
                <a:ea typeface="+mn-ea"/>
                <a:cs typeface="+mn-cs"/>
              </a:rPr>
              <a:t>EN3-2A composes, edits and presents well-structured and coherent texts</a:t>
            </a:r>
          </a:p>
          <a:p>
            <a:pPr fontAlgn="t"/>
            <a:r>
              <a:rPr lang="en-AU" sz="1200" b="0" i="0" kern="1200" dirty="0" smtClean="0">
                <a:solidFill>
                  <a:schemeClr val="tx1"/>
                </a:solidFill>
                <a:effectLst/>
                <a:latin typeface="+mn-lt"/>
                <a:ea typeface="+mn-ea"/>
                <a:cs typeface="+mn-cs"/>
              </a:rPr>
              <a:t>EN3-5B discusses how language is used to achieve a widening range of purposes for a widening range of audiences and contexts</a:t>
            </a:r>
          </a:p>
          <a:p>
            <a:pPr fontAlgn="t"/>
            <a:r>
              <a:rPr lang="en-AU" sz="1200" b="0" i="0" kern="1200" dirty="0" smtClean="0">
                <a:solidFill>
                  <a:schemeClr val="tx1"/>
                </a:solidFill>
                <a:effectLst/>
                <a:latin typeface="+mn-lt"/>
                <a:ea typeface="+mn-ea"/>
                <a:cs typeface="+mn-cs"/>
              </a:rPr>
              <a:t>EN3-4A draws on appropriate strategies to accurately spell familiar and unfamiliar words when composing texts</a:t>
            </a:r>
            <a:r>
              <a:rPr lang="en-AU" sz="1200" b="1" i="0" kern="1200" dirty="0" smtClean="0">
                <a:solidFill>
                  <a:schemeClr val="tx1"/>
                </a:solidFill>
                <a:effectLst/>
                <a:latin typeface="+mn-lt"/>
                <a:ea typeface="+mn-ea"/>
                <a:cs typeface="+mn-cs"/>
              </a:rPr>
              <a:t> </a:t>
            </a:r>
          </a:p>
          <a:p>
            <a:pPr fontAlgn="t"/>
            <a:r>
              <a:rPr lang="en-AU" sz="1200" b="0" i="0" kern="1200" dirty="0" smtClean="0">
                <a:solidFill>
                  <a:schemeClr val="tx1"/>
                </a:solidFill>
                <a:effectLst/>
                <a:latin typeface="+mn-lt"/>
                <a:ea typeface="+mn-ea"/>
                <a:cs typeface="+mn-cs"/>
              </a:rPr>
              <a:t>EN3-6B uses knowledge of sentence structure, grammar, punctuation and vocabulary to respond to and compose clear and cohesive texts in different media and technologies</a:t>
            </a:r>
          </a:p>
          <a:p>
            <a:pPr marL="0" marR="0" indent="0" algn="l" defTabSz="914400" rtl="0" eaLnBrk="1" fontAlgn="t" latinLnBrk="0" hangingPunct="1">
              <a:lnSpc>
                <a:spcPct val="100000"/>
              </a:lnSpc>
              <a:spcBef>
                <a:spcPts val="0"/>
              </a:spcBef>
              <a:spcAft>
                <a:spcPts val="0"/>
              </a:spcAft>
              <a:buClrTx/>
              <a:buSzTx/>
              <a:buFontTx/>
              <a:buNone/>
              <a:tabLst/>
              <a:defRPr/>
            </a:pPr>
            <a:r>
              <a:rPr lang="en-AU" sz="1200" b="0" i="0" kern="1200" dirty="0" smtClean="0">
                <a:solidFill>
                  <a:schemeClr val="tx1"/>
                </a:solidFill>
                <a:effectLst/>
                <a:latin typeface="+mn-lt"/>
                <a:ea typeface="+mn-ea"/>
                <a:cs typeface="+mn-cs"/>
              </a:rPr>
              <a:t>EN3-7C thinks imaginatively, creatively, interpretively and critically about information and ideas and identifies connections between texts when responding to and composing texts</a:t>
            </a:r>
          </a:p>
          <a:p>
            <a:pPr marL="0" marR="0" indent="0" algn="l" defTabSz="914400" rtl="0" eaLnBrk="1" fontAlgn="t" latinLnBrk="0" hangingPunct="1">
              <a:lnSpc>
                <a:spcPct val="100000"/>
              </a:lnSpc>
              <a:spcBef>
                <a:spcPts val="0"/>
              </a:spcBef>
              <a:spcAft>
                <a:spcPts val="0"/>
              </a:spcAft>
              <a:buClrTx/>
              <a:buSzTx/>
              <a:buFontTx/>
              <a:buNone/>
              <a:tabLst/>
              <a:defRPr/>
            </a:pPr>
            <a:endParaRPr lang="en-AU" sz="1200" b="0" i="0" kern="1200" dirty="0" smtClean="0">
              <a:solidFill>
                <a:schemeClr val="tx1"/>
              </a:solidFill>
              <a:effectLst/>
              <a:latin typeface="+mn-lt"/>
              <a:ea typeface="+mn-ea"/>
              <a:cs typeface="+mn-cs"/>
            </a:endParaRP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Criteria for assessing learning</a:t>
            </a:r>
          </a:p>
          <a:p>
            <a:r>
              <a:rPr lang="en-AU" sz="1200" b="0" i="0" kern="1200" dirty="0" smtClean="0">
                <a:solidFill>
                  <a:schemeClr val="tx1"/>
                </a:solidFill>
                <a:effectLst/>
                <a:latin typeface="+mn-lt"/>
                <a:ea typeface="+mn-ea"/>
                <a:cs typeface="+mn-cs"/>
              </a:rPr>
              <a:t>(These criteria would normally be communicated to students with the activity.)</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Students will be assessed on their ability to:</a:t>
            </a:r>
          </a:p>
          <a:p>
            <a:r>
              <a:rPr lang="en-AU" sz="1200" b="0" i="0" kern="1200" dirty="0" smtClean="0">
                <a:solidFill>
                  <a:schemeClr val="tx1"/>
                </a:solidFill>
                <a:effectLst/>
                <a:latin typeface="+mn-lt"/>
                <a:ea typeface="+mn-ea"/>
                <a:cs typeface="+mn-cs"/>
              </a:rPr>
              <a:t>Logically sequence information</a:t>
            </a:r>
          </a:p>
          <a:p>
            <a:r>
              <a:rPr lang="en-AU" sz="1200" b="0" i="0" kern="1200" dirty="0" smtClean="0">
                <a:solidFill>
                  <a:schemeClr val="tx1"/>
                </a:solidFill>
                <a:effectLst/>
                <a:latin typeface="+mn-lt"/>
                <a:ea typeface="+mn-ea"/>
                <a:cs typeface="+mn-cs"/>
              </a:rPr>
              <a:t>Use appropriate language for an explanation</a:t>
            </a:r>
          </a:p>
          <a:p>
            <a:r>
              <a:rPr lang="en-AU" sz="1200" b="0" i="0" kern="1200" dirty="0" smtClean="0">
                <a:solidFill>
                  <a:schemeClr val="tx1"/>
                </a:solidFill>
                <a:effectLst/>
                <a:latin typeface="+mn-lt"/>
                <a:ea typeface="+mn-ea"/>
                <a:cs typeface="+mn-cs"/>
              </a:rPr>
              <a:t>Explain chosen animals</a:t>
            </a:r>
            <a:r>
              <a:rPr lang="en-AU" sz="1200" b="0" i="0" kern="1200" baseline="0" dirty="0" smtClean="0">
                <a:solidFill>
                  <a:schemeClr val="tx1"/>
                </a:solidFill>
                <a:effectLst/>
                <a:latin typeface="+mn-lt"/>
                <a:ea typeface="+mn-ea"/>
                <a:cs typeface="+mn-cs"/>
              </a:rPr>
              <a:t> behaviours</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kern="1200" dirty="0" smtClean="0">
                <a:solidFill>
                  <a:schemeClr val="tx1"/>
                </a:solidFill>
                <a:effectLst/>
                <a:latin typeface="+mn-lt"/>
                <a:ea typeface="+mn-ea"/>
                <a:cs typeface="+mn-cs"/>
              </a:rPr>
              <a:t>Express a point of view in writing with supporting statements</a:t>
            </a:r>
          </a:p>
          <a:p>
            <a:r>
              <a:rPr lang="en-AU" sz="1200" b="0" i="0" kern="1200" dirty="0" smtClean="0">
                <a:solidFill>
                  <a:schemeClr val="tx1"/>
                </a:solidFill>
                <a:effectLst/>
                <a:latin typeface="+mn-lt"/>
                <a:ea typeface="+mn-ea"/>
                <a:cs typeface="+mn-cs"/>
              </a:rPr>
              <a:t>Use grammatical features, sentence structure and punctuation appropriate for an explanation</a:t>
            </a:r>
          </a:p>
          <a:p>
            <a:r>
              <a:rPr lang="en-AU" sz="1200" b="0" i="0" kern="1200" dirty="0" smtClean="0">
                <a:solidFill>
                  <a:schemeClr val="tx1"/>
                </a:solidFill>
                <a:effectLst/>
                <a:latin typeface="+mn-lt"/>
                <a:ea typeface="+mn-ea"/>
                <a:cs typeface="+mn-cs"/>
              </a:rPr>
              <a:t>Consistently make informed attempts at spelling using a multi-strategy approach.</a:t>
            </a:r>
          </a:p>
        </p:txBody>
      </p:sp>
      <p:sp>
        <p:nvSpPr>
          <p:cNvPr id="4" name="Slide Number Placeholder 3"/>
          <p:cNvSpPr>
            <a:spLocks noGrp="1"/>
          </p:cNvSpPr>
          <p:nvPr>
            <p:ph type="sldNum" sz="quarter" idx="10"/>
          </p:nvPr>
        </p:nvSpPr>
        <p:spPr/>
        <p:txBody>
          <a:bodyPr/>
          <a:lstStyle/>
          <a:p>
            <a:fld id="{931DD530-7709-4431-AA44-C54B37FD5FC1}" type="slidenum">
              <a:rPr lang="en-AU" smtClean="0"/>
              <a:t>8</a:t>
            </a:fld>
            <a:endParaRPr lang="en-AU"/>
          </a:p>
        </p:txBody>
      </p:sp>
    </p:spTree>
    <p:extLst>
      <p:ext uri="{BB962C8B-B14F-4D97-AF65-F5344CB8AC3E}">
        <p14:creationId xmlns:p14="http://schemas.microsoft.com/office/powerpoint/2010/main" val="2453784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smtClean="0"/>
              <a:t>‘Persuasive texts need to make a point, or persuade the reader to agree with a particular point of view. As such, their introductions need to be clear and summarise the main message. The writer may use a title that is bold, inspiring or controversial. They must engage the reader and their emotions so that they want to keep on reading.’  Merryn Whitfield</a:t>
            </a:r>
          </a:p>
          <a:p>
            <a:endParaRPr lang="en-AU" sz="1200" b="1"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Remind students to: </a:t>
            </a: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*Pay attention to spelling and punctuation. </a:t>
            </a:r>
          </a:p>
          <a:p>
            <a:pPr marL="0" indent="0">
              <a:buFont typeface="Arial" panose="020B0604020202020204" pitchFamily="34" charset="0"/>
              <a:buNone/>
            </a:pPr>
            <a:r>
              <a:rPr lang="en-AU" sz="1200" b="0" i="0" u="none" strike="noStrike" kern="1200" baseline="0" dirty="0" smtClean="0">
                <a:solidFill>
                  <a:schemeClr val="tx1"/>
                </a:solidFill>
                <a:latin typeface="+mn-lt"/>
                <a:ea typeface="+mn-ea"/>
                <a:cs typeface="+mn-cs"/>
              </a:rPr>
              <a:t>*Set out the letter as a business letter</a:t>
            </a:r>
          </a:p>
          <a:p>
            <a:r>
              <a:rPr lang="en-AU" sz="1200" kern="1200" dirty="0" smtClean="0">
                <a:solidFill>
                  <a:schemeClr val="tx1"/>
                </a:solidFill>
                <a:effectLst/>
                <a:latin typeface="+mn-lt"/>
                <a:ea typeface="+mn-ea"/>
                <a:cs typeface="+mn-cs"/>
              </a:rPr>
              <a:t>1.. Your name and address  </a:t>
            </a:r>
          </a:p>
          <a:p>
            <a:r>
              <a:rPr lang="en-AU" sz="1200" kern="1200" dirty="0" smtClean="0">
                <a:solidFill>
                  <a:schemeClr val="tx1"/>
                </a:solidFill>
                <a:effectLst/>
                <a:latin typeface="+mn-lt"/>
                <a:ea typeface="+mn-ea"/>
                <a:cs typeface="+mn-cs"/>
              </a:rPr>
              <a:t>2. The date </a:t>
            </a:r>
          </a:p>
          <a:p>
            <a:r>
              <a:rPr lang="en-AU" sz="1200" kern="1200" dirty="0" smtClean="0">
                <a:solidFill>
                  <a:schemeClr val="tx1"/>
                </a:solidFill>
                <a:effectLst/>
                <a:latin typeface="+mn-lt"/>
                <a:ea typeface="+mn-ea"/>
                <a:cs typeface="+mn-cs"/>
              </a:rPr>
              <a:t>3. The recipient’s name, title and address </a:t>
            </a:r>
          </a:p>
          <a:p>
            <a:r>
              <a:rPr lang="en-AU" sz="1200" kern="1200" dirty="0" smtClean="0">
                <a:solidFill>
                  <a:schemeClr val="tx1"/>
                </a:solidFill>
                <a:effectLst/>
                <a:latin typeface="+mn-lt"/>
                <a:ea typeface="+mn-ea"/>
                <a:cs typeface="+mn-cs"/>
              </a:rPr>
              <a:t>4. Your formal greeting using the recipient’s correct title </a:t>
            </a:r>
          </a:p>
          <a:p>
            <a:r>
              <a:rPr lang="en-AU" sz="1200" kern="1200" dirty="0" smtClean="0">
                <a:solidFill>
                  <a:schemeClr val="tx1"/>
                </a:solidFill>
                <a:effectLst/>
                <a:latin typeface="+mn-lt"/>
                <a:ea typeface="+mn-ea"/>
                <a:cs typeface="+mn-cs"/>
              </a:rPr>
              <a:t>5. Your content </a:t>
            </a:r>
          </a:p>
          <a:p>
            <a:r>
              <a:rPr lang="en-AU" sz="1200" kern="1200" dirty="0" smtClean="0">
                <a:solidFill>
                  <a:schemeClr val="tx1"/>
                </a:solidFill>
                <a:effectLst/>
                <a:latin typeface="+mn-lt"/>
                <a:ea typeface="+mn-ea"/>
                <a:cs typeface="+mn-cs"/>
              </a:rPr>
              <a:t>6. Your sign off </a:t>
            </a:r>
          </a:p>
          <a:p>
            <a:r>
              <a:rPr lang="en-AU" sz="1200" kern="1200" dirty="0" smtClean="0">
                <a:solidFill>
                  <a:schemeClr val="tx1"/>
                </a:solidFill>
                <a:effectLst/>
                <a:latin typeface="+mn-lt"/>
                <a:ea typeface="+mn-ea"/>
                <a:cs typeface="+mn-cs"/>
              </a:rPr>
              <a:t>7. Your signature and your printed name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work so that it is clear to the reader </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Click on the PDF to access worksheets for students.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Outcomes</a:t>
            </a:r>
          </a:p>
          <a:p>
            <a:pPr fontAlgn="t"/>
            <a:r>
              <a:rPr lang="en-AU" sz="1200" b="0" i="0" kern="1200" dirty="0" smtClean="0">
                <a:solidFill>
                  <a:schemeClr val="tx1"/>
                </a:solidFill>
                <a:effectLst/>
                <a:latin typeface="+mn-lt"/>
                <a:ea typeface="+mn-ea"/>
                <a:cs typeface="+mn-cs"/>
              </a:rPr>
              <a:t>EN2-11D responds to and composes a range of texts that express viewpoints of the world similar to and different from their own</a:t>
            </a:r>
            <a:endParaRPr lang="en-AU" sz="1200" b="1" i="0" kern="1200" dirty="0" smtClean="0">
              <a:solidFill>
                <a:schemeClr val="tx1"/>
              </a:solidFill>
              <a:effectLst/>
              <a:latin typeface="+mn-lt"/>
              <a:ea typeface="+mn-ea"/>
              <a:cs typeface="+mn-cs"/>
            </a:endParaRPr>
          </a:p>
          <a:p>
            <a:pPr fontAlgn="t"/>
            <a:r>
              <a:rPr lang="en-AU" sz="1200" b="0" i="0" kern="1200" dirty="0" smtClean="0">
                <a:solidFill>
                  <a:schemeClr val="tx1"/>
                </a:solidFill>
                <a:effectLst/>
                <a:latin typeface="+mn-lt"/>
                <a:ea typeface="+mn-ea"/>
                <a:cs typeface="+mn-cs"/>
              </a:rPr>
              <a:t>EN3-2A composes, edits and presents well-structured and coherent texts</a:t>
            </a:r>
          </a:p>
          <a:p>
            <a:pPr fontAlgn="t"/>
            <a:r>
              <a:rPr lang="en-AU" sz="1200" b="0" i="0" kern="1200" dirty="0" smtClean="0">
                <a:solidFill>
                  <a:schemeClr val="tx1"/>
                </a:solidFill>
                <a:effectLst/>
                <a:latin typeface="+mn-lt"/>
                <a:ea typeface="+mn-ea"/>
                <a:cs typeface="+mn-cs"/>
              </a:rPr>
              <a:t>EN3-5B discusses how language is used to achieve a widening range of purposes for a widening range of audiences and contexts</a:t>
            </a:r>
          </a:p>
          <a:p>
            <a:pPr fontAlgn="t"/>
            <a:r>
              <a:rPr lang="en-AU" sz="1200" b="0" i="0" kern="1200" dirty="0" smtClean="0">
                <a:solidFill>
                  <a:schemeClr val="tx1"/>
                </a:solidFill>
                <a:effectLst/>
                <a:latin typeface="+mn-lt"/>
                <a:ea typeface="+mn-ea"/>
                <a:cs typeface="+mn-cs"/>
              </a:rPr>
              <a:t>EN3-4A draws on appropriate strategies to accurately spell familiar and unfamiliar words when composing texts</a:t>
            </a:r>
            <a:r>
              <a:rPr lang="en-AU" sz="1200" b="1" i="0" kern="1200" dirty="0" smtClean="0">
                <a:solidFill>
                  <a:schemeClr val="tx1"/>
                </a:solidFill>
                <a:effectLst/>
                <a:latin typeface="+mn-lt"/>
                <a:ea typeface="+mn-ea"/>
                <a:cs typeface="+mn-cs"/>
              </a:rPr>
              <a:t> </a:t>
            </a:r>
          </a:p>
          <a:p>
            <a:pPr fontAlgn="t"/>
            <a:r>
              <a:rPr lang="en-AU" sz="1200" b="0" i="0" kern="1200" dirty="0" smtClean="0">
                <a:solidFill>
                  <a:schemeClr val="tx1"/>
                </a:solidFill>
                <a:effectLst/>
                <a:latin typeface="+mn-lt"/>
                <a:ea typeface="+mn-ea"/>
                <a:cs typeface="+mn-cs"/>
              </a:rPr>
              <a:t>EN3-6B uses knowledge of sentence structure, grammar, punctuation and vocabulary to respond to and compose clear and cohesive texts in different media and technologies</a:t>
            </a:r>
          </a:p>
          <a:p>
            <a:pPr marL="0" marR="0" indent="0" algn="l" defTabSz="914400" rtl="0" eaLnBrk="1" fontAlgn="t" latinLnBrk="0" hangingPunct="1">
              <a:lnSpc>
                <a:spcPct val="100000"/>
              </a:lnSpc>
              <a:spcBef>
                <a:spcPts val="0"/>
              </a:spcBef>
              <a:spcAft>
                <a:spcPts val="0"/>
              </a:spcAft>
              <a:buClrTx/>
              <a:buSzTx/>
              <a:buFontTx/>
              <a:buNone/>
              <a:tabLst/>
              <a:defRPr/>
            </a:pPr>
            <a:r>
              <a:rPr lang="en-AU" sz="1200" b="0" i="0" kern="1200" dirty="0" smtClean="0">
                <a:solidFill>
                  <a:schemeClr val="tx1"/>
                </a:solidFill>
                <a:effectLst/>
                <a:latin typeface="+mn-lt"/>
                <a:ea typeface="+mn-ea"/>
                <a:cs typeface="+mn-cs"/>
              </a:rPr>
              <a:t>EN3-7C thinks imaginatively, creatively, interpretively and critically about information and ideas and identifies connections between texts when responding to and composing texts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Criteria for assessing learning</a:t>
            </a:r>
          </a:p>
          <a:p>
            <a:r>
              <a:rPr lang="en-AU" sz="1200" b="0" i="0" kern="1200" dirty="0" smtClean="0">
                <a:solidFill>
                  <a:schemeClr val="tx1"/>
                </a:solidFill>
                <a:effectLst/>
                <a:latin typeface="+mn-lt"/>
                <a:ea typeface="+mn-ea"/>
                <a:cs typeface="+mn-cs"/>
              </a:rPr>
              <a:t>(These criteria would normally be communicated to students with the activity.)</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Students will be assessed on their ability to:</a:t>
            </a:r>
          </a:p>
          <a:p>
            <a:r>
              <a:rPr lang="en-AU" sz="1200" b="0" i="0" kern="1200" dirty="0" smtClean="0">
                <a:solidFill>
                  <a:schemeClr val="tx1"/>
                </a:solidFill>
                <a:effectLst/>
                <a:latin typeface="+mn-lt"/>
                <a:ea typeface="+mn-ea"/>
                <a:cs typeface="+mn-cs"/>
              </a:rPr>
              <a:t>Use appropriate written language features for the selected audience</a:t>
            </a:r>
          </a:p>
          <a:p>
            <a:r>
              <a:rPr lang="en-AU" sz="1200" b="0" i="0" kern="1200" dirty="0" smtClean="0">
                <a:solidFill>
                  <a:schemeClr val="tx1"/>
                </a:solidFill>
                <a:effectLst/>
                <a:latin typeface="+mn-lt"/>
                <a:ea typeface="+mn-ea"/>
                <a:cs typeface="+mn-cs"/>
              </a:rPr>
              <a:t>Express a point of view in writing with some supporting statements</a:t>
            </a:r>
          </a:p>
          <a:p>
            <a:r>
              <a:rPr lang="en-AU" sz="1200" b="0" i="0" kern="1200" dirty="0" smtClean="0">
                <a:solidFill>
                  <a:schemeClr val="tx1"/>
                </a:solidFill>
                <a:effectLst/>
                <a:latin typeface="+mn-lt"/>
                <a:ea typeface="+mn-ea"/>
                <a:cs typeface="+mn-cs"/>
              </a:rPr>
              <a:t>Draft, revise and publish a persuasive letter.</a:t>
            </a:r>
          </a:p>
          <a:p>
            <a:r>
              <a:rPr lang="en-AU" sz="1200" b="0" i="0" kern="1200" dirty="0" smtClean="0">
                <a:solidFill>
                  <a:schemeClr val="tx1"/>
                </a:solidFill>
                <a:effectLst/>
                <a:latin typeface="+mn-lt"/>
                <a:ea typeface="+mn-ea"/>
                <a:cs typeface="+mn-cs"/>
              </a:rPr>
              <a:t>Use grammatical features, sentence structure and punctuation appropriate for letter writing.</a:t>
            </a:r>
          </a:p>
          <a:p>
            <a:r>
              <a:rPr lang="en-AU" sz="1200" b="0" i="0" kern="1200" dirty="0" smtClean="0">
                <a:solidFill>
                  <a:schemeClr val="tx1"/>
                </a:solidFill>
                <a:effectLst/>
                <a:latin typeface="+mn-lt"/>
                <a:ea typeface="+mn-ea"/>
                <a:cs typeface="+mn-cs"/>
              </a:rPr>
              <a:t>Consistently make informed attempts at spelling using a multi-strategy approach.</a:t>
            </a:r>
          </a:p>
        </p:txBody>
      </p:sp>
      <p:sp>
        <p:nvSpPr>
          <p:cNvPr id="4" name="Slide Number Placeholder 3"/>
          <p:cNvSpPr>
            <a:spLocks noGrp="1"/>
          </p:cNvSpPr>
          <p:nvPr>
            <p:ph type="sldNum" sz="quarter" idx="10"/>
          </p:nvPr>
        </p:nvSpPr>
        <p:spPr/>
        <p:txBody>
          <a:bodyPr/>
          <a:lstStyle/>
          <a:p>
            <a:fld id="{931DD530-7709-4431-AA44-C54B37FD5FC1}" type="slidenum">
              <a:rPr lang="en-AU" smtClean="0"/>
              <a:t>9</a:t>
            </a:fld>
            <a:endParaRPr lang="en-AU"/>
          </a:p>
        </p:txBody>
      </p:sp>
    </p:spTree>
    <p:extLst>
      <p:ext uri="{BB962C8B-B14F-4D97-AF65-F5344CB8AC3E}">
        <p14:creationId xmlns:p14="http://schemas.microsoft.com/office/powerpoint/2010/main" val="1532821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8E36636D-D922-432D-A958-524484B5923D}" type="datetimeFigureOut">
              <a:rPr lang="en-US" smtClean="0"/>
              <a:pPr/>
              <a:t>7/13/2015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890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4062A0-FD2F-4E22-9132-DD4D02CB0A86}" type="datetimeFigureOut">
              <a:rPr lang="en-AU" smtClean="0"/>
              <a:t>13/07/2015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737875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B4062A0-FD2F-4E22-9132-DD4D02CB0A86}" type="datetimeFigureOut">
              <a:rPr lang="en-AU" smtClean="0"/>
              <a:t>13/07/2015</a:t>
            </a:fld>
            <a:endParaRPr lang="en-AU"/>
          </a:p>
        </p:txBody>
      </p:sp>
      <p:sp>
        <p:nvSpPr>
          <p:cNvPr id="6" name="Footer Placeholder 5"/>
          <p:cNvSpPr>
            <a:spLocks noGrp="1"/>
          </p:cNvSpPr>
          <p:nvPr>
            <p:ph type="ftr" sz="quarter" idx="11"/>
          </p:nvPr>
        </p:nvSpPr>
        <p:spPr>
          <a:xfrm>
            <a:off x="685800" y="379941"/>
            <a:ext cx="6991492" cy="365125"/>
          </a:xfrm>
        </p:spPr>
        <p:txBody>
          <a:bodyPr/>
          <a:lstStyle/>
          <a:p>
            <a:endParaRPr lang="en-AU"/>
          </a:p>
        </p:txBody>
      </p:sp>
      <p:sp>
        <p:nvSpPr>
          <p:cNvPr id="7" name="Slide Number Placeholder 6"/>
          <p:cNvSpPr>
            <a:spLocks noGrp="1"/>
          </p:cNvSpPr>
          <p:nvPr>
            <p:ph type="sldNum" sz="quarter" idx="12"/>
          </p:nvPr>
        </p:nvSpPr>
        <p:spPr>
          <a:xfrm>
            <a:off x="10862452" y="381000"/>
            <a:ext cx="643748" cy="365125"/>
          </a:xfrm>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3054076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B4062A0-FD2F-4E22-9132-DD4D02CB0A86}" type="datetimeFigureOut">
              <a:rPr lang="en-AU" smtClean="0"/>
              <a:t>13/07/2015</a:t>
            </a:fld>
            <a:endParaRPr lang="en-AU"/>
          </a:p>
        </p:txBody>
      </p:sp>
      <p:sp>
        <p:nvSpPr>
          <p:cNvPr id="6" name="Footer Placeholder 5"/>
          <p:cNvSpPr>
            <a:spLocks noGrp="1"/>
          </p:cNvSpPr>
          <p:nvPr>
            <p:ph type="ftr" sz="quarter" idx="11"/>
          </p:nvPr>
        </p:nvSpPr>
        <p:spPr>
          <a:xfrm>
            <a:off x="685800" y="379941"/>
            <a:ext cx="6991492" cy="365125"/>
          </a:xfrm>
        </p:spPr>
        <p:txBody>
          <a:bodyPr/>
          <a:lstStyle/>
          <a:p>
            <a:endParaRPr lang="en-AU"/>
          </a:p>
        </p:txBody>
      </p:sp>
      <p:sp>
        <p:nvSpPr>
          <p:cNvPr id="7" name="Slide Number Placeholder 6"/>
          <p:cNvSpPr>
            <a:spLocks noGrp="1"/>
          </p:cNvSpPr>
          <p:nvPr>
            <p:ph type="sldNum" sz="quarter" idx="12"/>
          </p:nvPr>
        </p:nvSpPr>
        <p:spPr>
          <a:xfrm>
            <a:off x="10862452" y="381000"/>
            <a:ext cx="643748" cy="365125"/>
          </a:xfrm>
        </p:spPr>
        <p:txBody>
          <a:bodyPr/>
          <a:lstStyle/>
          <a:p>
            <a:fld id="{F484D676-CFBB-4943-BD40-9F5573EA540D}" type="slidenum">
              <a:rPr lang="en-AU" smtClean="0"/>
              <a:t>‹#›</a:t>
            </a:fld>
            <a:endParaRPr lang="en-AU"/>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13118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B4062A0-FD2F-4E22-9132-DD4D02CB0A86}" type="datetimeFigureOut">
              <a:rPr lang="en-AU" smtClean="0"/>
              <a:t>13/07/2015</a:t>
            </a:fld>
            <a:endParaRPr lang="en-AU"/>
          </a:p>
        </p:txBody>
      </p:sp>
      <p:sp>
        <p:nvSpPr>
          <p:cNvPr id="6" name="Footer Placeholder 5"/>
          <p:cNvSpPr>
            <a:spLocks noGrp="1"/>
          </p:cNvSpPr>
          <p:nvPr>
            <p:ph type="ftr" sz="quarter" idx="11"/>
          </p:nvPr>
        </p:nvSpPr>
        <p:spPr>
          <a:xfrm>
            <a:off x="685800" y="378883"/>
            <a:ext cx="6991492" cy="365125"/>
          </a:xfrm>
        </p:spPr>
        <p:txBody>
          <a:bodyPr/>
          <a:lstStyle/>
          <a:p>
            <a:endParaRPr lang="en-AU"/>
          </a:p>
        </p:txBody>
      </p:sp>
      <p:sp>
        <p:nvSpPr>
          <p:cNvPr id="7" name="Slide Number Placeholder 6"/>
          <p:cNvSpPr>
            <a:spLocks noGrp="1"/>
          </p:cNvSpPr>
          <p:nvPr>
            <p:ph type="sldNum" sz="quarter" idx="12"/>
          </p:nvPr>
        </p:nvSpPr>
        <p:spPr>
          <a:xfrm>
            <a:off x="10862452" y="381000"/>
            <a:ext cx="643748" cy="365125"/>
          </a:xfrm>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1851965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B4062A0-FD2F-4E22-9132-DD4D02CB0A86}" type="datetimeFigureOut">
              <a:rPr lang="en-AU" smtClean="0"/>
              <a:t>13/07/2015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2827818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B4062A0-FD2F-4E22-9132-DD4D02CB0A86}" type="datetimeFigureOut">
              <a:rPr lang="en-AU" smtClean="0"/>
              <a:t>13/07/2015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122012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4062A0-FD2F-4E22-9132-DD4D02CB0A86}" type="datetimeFigureOut">
              <a:rPr lang="en-AU" smtClean="0"/>
              <a:t>13/07/2015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24729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B4062A0-FD2F-4E22-9132-DD4D02CB0A86}" type="datetimeFigureOut">
              <a:rPr lang="en-AU" smtClean="0"/>
              <a:t>13/07/2015</a:t>
            </a:fld>
            <a:endParaRPr lang="en-AU"/>
          </a:p>
        </p:txBody>
      </p:sp>
      <p:sp>
        <p:nvSpPr>
          <p:cNvPr id="5" name="Footer Placeholder 4"/>
          <p:cNvSpPr>
            <a:spLocks noGrp="1"/>
          </p:cNvSpPr>
          <p:nvPr>
            <p:ph type="ftr" sz="quarter" idx="11"/>
          </p:nvPr>
        </p:nvSpPr>
        <p:spPr>
          <a:xfrm>
            <a:off x="685800" y="381000"/>
            <a:ext cx="6991492" cy="365125"/>
          </a:xfrm>
        </p:spPr>
        <p:txBody>
          <a:bodyPr/>
          <a:lstStyle/>
          <a:p>
            <a:endParaRPr lang="en-AU"/>
          </a:p>
        </p:txBody>
      </p:sp>
      <p:sp>
        <p:nvSpPr>
          <p:cNvPr id="6" name="Slide Number Placeholder 5"/>
          <p:cNvSpPr>
            <a:spLocks noGrp="1"/>
          </p:cNvSpPr>
          <p:nvPr>
            <p:ph type="sldNum" sz="quarter" idx="12"/>
          </p:nvPr>
        </p:nvSpPr>
        <p:spPr>
          <a:xfrm>
            <a:off x="10862452" y="381000"/>
            <a:ext cx="643748" cy="365125"/>
          </a:xfrm>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420577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4062A0-FD2F-4E22-9132-DD4D02CB0A86}" type="datetimeFigureOut">
              <a:rPr lang="en-AU" smtClean="0"/>
              <a:t>13/07/2015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402003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B4062A0-FD2F-4E22-9132-DD4D02CB0A86}" type="datetimeFigureOut">
              <a:rPr lang="en-AU" smtClean="0"/>
              <a:t>13/07/2015</a:t>
            </a:fld>
            <a:endParaRPr lang="en-AU"/>
          </a:p>
        </p:txBody>
      </p:sp>
      <p:sp>
        <p:nvSpPr>
          <p:cNvPr id="5" name="Footer Placeholder 4"/>
          <p:cNvSpPr>
            <a:spLocks noGrp="1"/>
          </p:cNvSpPr>
          <p:nvPr>
            <p:ph type="ftr" sz="quarter" idx="11"/>
          </p:nvPr>
        </p:nvSpPr>
        <p:spPr>
          <a:xfrm>
            <a:off x="685800" y="381001"/>
            <a:ext cx="6991492" cy="364065"/>
          </a:xfrm>
        </p:spPr>
        <p:txBody>
          <a:bodyPr/>
          <a:lstStyle/>
          <a:p>
            <a:endParaRPr lang="en-AU"/>
          </a:p>
        </p:txBody>
      </p:sp>
      <p:sp>
        <p:nvSpPr>
          <p:cNvPr id="6" name="Slide Number Placeholder 5"/>
          <p:cNvSpPr>
            <a:spLocks noGrp="1"/>
          </p:cNvSpPr>
          <p:nvPr>
            <p:ph type="sldNum" sz="quarter" idx="12"/>
          </p:nvPr>
        </p:nvSpPr>
        <p:spPr>
          <a:xfrm>
            <a:off x="10862452" y="381000"/>
            <a:ext cx="643748" cy="365125"/>
          </a:xfrm>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425559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B4062A0-FD2F-4E22-9132-DD4D02CB0A86}" type="datetimeFigureOut">
              <a:rPr lang="en-AU" smtClean="0"/>
              <a:t>13/07/2015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266910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B4062A0-FD2F-4E22-9132-DD4D02CB0A86}" type="datetimeFigureOut">
              <a:rPr lang="en-AU" smtClean="0"/>
              <a:t>13/07/2015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33987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B4062A0-FD2F-4E22-9132-DD4D02CB0A86}" type="datetimeFigureOut">
              <a:rPr lang="en-AU" smtClean="0"/>
              <a:t>13/07/2015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319008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4062A0-FD2F-4E22-9132-DD4D02CB0A86}" type="datetimeFigureOut">
              <a:rPr lang="en-AU" smtClean="0"/>
              <a:t>13/07/2015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358396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4062A0-FD2F-4E22-9132-DD4D02CB0A86}" type="datetimeFigureOut">
              <a:rPr lang="en-AU" smtClean="0"/>
              <a:t>13/07/2015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420886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4062A0-FD2F-4E22-9132-DD4D02CB0A86}" type="datetimeFigureOut">
              <a:rPr lang="en-AU" smtClean="0"/>
              <a:t>13/07/2015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426608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B4062A0-FD2F-4E22-9132-DD4D02CB0A86}" type="datetimeFigureOut">
              <a:rPr lang="en-AU" smtClean="0"/>
              <a:t>13/07/2015</a:t>
            </a:fld>
            <a:endParaRPr lang="en-AU"/>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484D676-CFBB-4943-BD40-9F5573EA540D}" type="slidenum">
              <a:rPr lang="en-AU" smtClean="0"/>
              <a:t>‹#›</a:t>
            </a:fld>
            <a:endParaRPr lang="en-AU"/>
          </a:p>
        </p:txBody>
      </p:sp>
    </p:spTree>
    <p:extLst>
      <p:ext uri="{BB962C8B-B14F-4D97-AF65-F5344CB8AC3E}">
        <p14:creationId xmlns:p14="http://schemas.microsoft.com/office/powerpoint/2010/main" val="2095389393"/>
      </p:ext>
    </p:extLst>
  </p:cSld>
  <p:clrMap bg1="dk1" tx1="lt1" bg2="dk2"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https://www.youtube.com/embed/7EYAUazLI9k" TargetMode="External"/><Relationship Id="rId1" Type="http://schemas.openxmlformats.org/officeDocument/2006/relationships/vmlDrawing" Target="../drawings/vmlDrawing9.vml"/><Relationship Id="rId6" Type="http://schemas.openxmlformats.org/officeDocument/2006/relationships/image" Target="../media/image10.png"/><Relationship Id="rId5" Type="http://schemas.openxmlformats.org/officeDocument/2006/relationships/image" Target="../media/image26.jpeg"/><Relationship Id="rId4" Type="http://schemas.openxmlformats.org/officeDocument/2006/relationships/notesSlide" Target="../notesSlides/notesSlide10.xml"/><Relationship Id="rId9" Type="http://schemas.openxmlformats.org/officeDocument/2006/relationships/image" Target="../media/image25.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https://www.youtube.com/embed/7auErQnU6fU" TargetMode="External"/><Relationship Id="rId1" Type="http://schemas.openxmlformats.org/officeDocument/2006/relationships/vmlDrawing" Target="../drawings/vmlDrawing10.vml"/><Relationship Id="rId6" Type="http://schemas.openxmlformats.org/officeDocument/2006/relationships/image" Target="../media/image10.png"/><Relationship Id="rId5" Type="http://schemas.openxmlformats.org/officeDocument/2006/relationships/image" Target="../media/image28.jpeg"/><Relationship Id="rId4" Type="http://schemas.openxmlformats.org/officeDocument/2006/relationships/notesSlide" Target="../notesSlides/notesSlide11.xml"/><Relationship Id="rId9" Type="http://schemas.openxmlformats.org/officeDocument/2006/relationships/image" Target="../media/image27.wmf"/></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https://www.youtube.com/embed/hsOEfMiPndA" TargetMode="External"/><Relationship Id="rId1" Type="http://schemas.openxmlformats.org/officeDocument/2006/relationships/vmlDrawing" Target="../drawings/vmlDrawing11.vml"/><Relationship Id="rId6" Type="http://schemas.openxmlformats.org/officeDocument/2006/relationships/image" Target="../media/image30.jpeg"/><Relationship Id="rId5" Type="http://schemas.openxmlformats.org/officeDocument/2006/relationships/hyperlink" Target="learninginhand.com/trailers" TargetMode="External"/><Relationship Id="rId10" Type="http://schemas.openxmlformats.org/officeDocument/2006/relationships/image" Target="../media/image29.wmf"/><Relationship Id="rId4" Type="http://schemas.openxmlformats.org/officeDocument/2006/relationships/notesSlide" Target="../notesSlides/notesSlide12.xml"/><Relationship Id="rId9" Type="http://schemas.openxmlformats.org/officeDocument/2006/relationships/oleObject" Target="../embeddings/oleObject12.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https://www.youtube.com/embed/T3nqmGgnJe8" TargetMode="External"/><Relationship Id="rId1" Type="http://schemas.openxmlformats.org/officeDocument/2006/relationships/vmlDrawing" Target="../drawings/vmlDrawing12.vml"/><Relationship Id="rId6" Type="http://schemas.openxmlformats.org/officeDocument/2006/relationships/image" Target="../media/image10.png"/><Relationship Id="rId5" Type="http://schemas.openxmlformats.org/officeDocument/2006/relationships/image" Target="../media/image32.jpeg"/><Relationship Id="rId4" Type="http://schemas.openxmlformats.org/officeDocument/2006/relationships/notesSlide" Target="../notesSlides/notesSlide13.xml"/><Relationship Id="rId9" Type="http://schemas.openxmlformats.org/officeDocument/2006/relationships/image" Target="../media/image31.w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https://www.youtube.com/embed/_JmA2ClUvUY" TargetMode="External"/><Relationship Id="rId1" Type="http://schemas.openxmlformats.org/officeDocument/2006/relationships/vmlDrawing" Target="../drawings/vmlDrawing13.vml"/><Relationship Id="rId6" Type="http://schemas.openxmlformats.org/officeDocument/2006/relationships/image" Target="../media/image10.png"/><Relationship Id="rId5" Type="http://schemas.openxmlformats.org/officeDocument/2006/relationships/image" Target="../media/image34.jpeg"/><Relationship Id="rId4" Type="http://schemas.openxmlformats.org/officeDocument/2006/relationships/notesSlide" Target="../notesSlides/notesSlide14.xml"/><Relationship Id="rId9" Type="http://schemas.openxmlformats.org/officeDocument/2006/relationships/image" Target="../media/image33.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https://www.youtube.com/embed/0X1SuLjnRcI" TargetMode="External"/><Relationship Id="rId1" Type="http://schemas.openxmlformats.org/officeDocument/2006/relationships/vmlDrawing" Target="../drawings/vmlDrawing14.vml"/><Relationship Id="rId6" Type="http://schemas.openxmlformats.org/officeDocument/2006/relationships/image" Target="../media/image10.png"/><Relationship Id="rId5" Type="http://schemas.openxmlformats.org/officeDocument/2006/relationships/image" Target="../media/image36.jpeg"/><Relationship Id="rId4" Type="http://schemas.openxmlformats.org/officeDocument/2006/relationships/notesSlide" Target="../notesSlides/notesSlide15.xml"/><Relationship Id="rId9" Type="http://schemas.openxmlformats.org/officeDocument/2006/relationships/image" Target="../media/image35.wmf"/></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https://www.youtube.com/embed/QX_oy9614HQ" TargetMode="Externa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2.xml"/><Relationship Id="rId9" Type="http://schemas.openxmlformats.org/officeDocument/2006/relationships/image" Target="../media/image8.wmf"/></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https://www.youtube.com/embed/QX_oy9614HQ" TargetMode="External"/><Relationship Id="rId1" Type="http://schemas.openxmlformats.org/officeDocument/2006/relationships/vmlDrawing" Target="../drawings/vmlDrawing2.vml"/><Relationship Id="rId6" Type="http://schemas.openxmlformats.org/officeDocument/2006/relationships/image" Target="../media/image10.png"/><Relationship Id="rId11" Type="http://schemas.openxmlformats.org/officeDocument/2006/relationships/image" Target="../media/image13.wmf"/><Relationship Id="rId5" Type="http://schemas.openxmlformats.org/officeDocument/2006/relationships/image" Target="../media/image9.jpeg"/><Relationship Id="rId10" Type="http://schemas.openxmlformats.org/officeDocument/2006/relationships/oleObject" Target="../embeddings/oleObject3.bin"/><Relationship Id="rId4" Type="http://schemas.openxmlformats.org/officeDocument/2006/relationships/notesSlide" Target="../notesSlides/notesSlide3.xml"/><Relationship Id="rId9" Type="http://schemas.openxmlformats.org/officeDocument/2006/relationships/image" Target="../media/image12.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https://www.youtube.com/embed/jzIBZQkj6SY" TargetMode="External"/><Relationship Id="rId1" Type="http://schemas.openxmlformats.org/officeDocument/2006/relationships/vmlDrawing" Target="../drawings/vmlDrawing3.vml"/><Relationship Id="rId6" Type="http://schemas.openxmlformats.org/officeDocument/2006/relationships/image" Target="../media/image10.png"/><Relationship Id="rId5" Type="http://schemas.openxmlformats.org/officeDocument/2006/relationships/image" Target="../media/image15.jpeg"/><Relationship Id="rId4" Type="http://schemas.openxmlformats.org/officeDocument/2006/relationships/notesSlide" Target="../notesSlides/notesSlide4.xml"/><Relationship Id="rId9" Type="http://schemas.openxmlformats.org/officeDocument/2006/relationships/image" Target="../media/image14.wmf"/></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video" Target="https://www.youtube.com/embed/2lXh2n0aPyw" TargetMode="External"/><Relationship Id="rId1" Type="http://schemas.openxmlformats.org/officeDocument/2006/relationships/vmlDrawing" Target="../drawings/vmlDrawing4.vml"/><Relationship Id="rId6" Type="http://schemas.openxmlformats.org/officeDocument/2006/relationships/hyperlink" Target="https://drive.google.com/templates?type=docs&amp;q=newspaper&amp;sort=user&amp;view=public&amp;ddrp=1" TargetMode="External"/><Relationship Id="rId11" Type="http://schemas.openxmlformats.org/officeDocument/2006/relationships/image" Target="../media/image16.wmf"/><Relationship Id="rId5" Type="http://schemas.openxmlformats.org/officeDocument/2006/relationships/hyperlink" Target="http://www.readwritethink.org/files/resources/interactives/Printing_Press/" TargetMode="External"/><Relationship Id="rId10" Type="http://schemas.openxmlformats.org/officeDocument/2006/relationships/oleObject" Target="../embeddings/oleObject5.bin"/><Relationship Id="rId4" Type="http://schemas.openxmlformats.org/officeDocument/2006/relationships/notesSlide" Target="../notesSlides/notesSlide5.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https://www.youtube.com/embed/VMHfei2Hoe0" TargetMode="External"/><Relationship Id="rId1" Type="http://schemas.openxmlformats.org/officeDocument/2006/relationships/vmlDrawing" Target="../drawings/vmlDrawing5.vml"/><Relationship Id="rId6" Type="http://schemas.openxmlformats.org/officeDocument/2006/relationships/image" Target="../media/image10.png"/><Relationship Id="rId5" Type="http://schemas.openxmlformats.org/officeDocument/2006/relationships/image" Target="../media/image19.jpeg"/><Relationship Id="rId4" Type="http://schemas.openxmlformats.org/officeDocument/2006/relationships/notesSlide" Target="../notesSlides/notesSlide6.xml"/><Relationship Id="rId9" Type="http://schemas.openxmlformats.org/officeDocument/2006/relationships/image" Target="../media/image18.wmf"/></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https://www.youtube.com/embed/RWSLn1dggoU" TargetMode="External"/><Relationship Id="rId1" Type="http://schemas.openxmlformats.org/officeDocument/2006/relationships/vmlDrawing" Target="../drawings/vmlDrawing6.vml"/><Relationship Id="rId6" Type="http://schemas.openxmlformats.org/officeDocument/2006/relationships/hyperlink" Target="http://www.readwritethink.org/files/resources/interactives/persuasion_map/" TargetMode="External"/><Relationship Id="rId5" Type="http://schemas.openxmlformats.org/officeDocument/2006/relationships/image" Target="../media/image21.jpeg"/><Relationship Id="rId10" Type="http://schemas.openxmlformats.org/officeDocument/2006/relationships/image" Target="../media/image20.wmf"/><Relationship Id="rId4" Type="http://schemas.openxmlformats.org/officeDocument/2006/relationships/notesSlide" Target="../notesSlides/notesSlide7.xml"/><Relationship Id="rId9"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https://www.youtube.com/embed/RWSLn1dggoU" TargetMode="External"/><Relationship Id="rId1" Type="http://schemas.openxmlformats.org/officeDocument/2006/relationships/vmlDrawing" Target="../drawings/vmlDrawing7.vml"/><Relationship Id="rId6" Type="http://schemas.openxmlformats.org/officeDocument/2006/relationships/image" Target="../media/image10.png"/><Relationship Id="rId5" Type="http://schemas.openxmlformats.org/officeDocument/2006/relationships/image" Target="../media/image21.jpeg"/><Relationship Id="rId4" Type="http://schemas.openxmlformats.org/officeDocument/2006/relationships/notesSlide" Target="../notesSlides/notesSlide8.xml"/><Relationship Id="rId9" Type="http://schemas.openxmlformats.org/officeDocument/2006/relationships/image" Target="../media/image22.wmf"/></Relationships>
</file>

<file path=ppt/slides/_rels/slide9.xml.rels><?xml version="1.0" encoding="UTF-8" standalone="yes"?>
<Relationships xmlns="http://schemas.openxmlformats.org/package/2006/relationships"><Relationship Id="rId8" Type="http://schemas.openxmlformats.org/officeDocument/2006/relationships/hyperlink" Target="http://auspost.com.au/education/letterwriting/media/pdfs/business-contract.pdf" TargetMode="External"/><Relationship Id="rId13" Type="http://schemas.openxmlformats.org/officeDocument/2006/relationships/image" Target="../media/image23.wmf"/><Relationship Id="rId3" Type="http://schemas.openxmlformats.org/officeDocument/2006/relationships/slideLayout" Target="../slideLayouts/slideLayout2.xml"/><Relationship Id="rId7" Type="http://schemas.openxmlformats.org/officeDocument/2006/relationships/hyperlink" Target="http://auspost.com.au/education/letterwriting/media/interactives/bus-letter-dragdrop.html" TargetMode="External"/><Relationship Id="rId12" Type="http://schemas.openxmlformats.org/officeDocument/2006/relationships/oleObject" Target="../embeddings/oleObject9.bin"/><Relationship Id="rId2" Type="http://schemas.openxmlformats.org/officeDocument/2006/relationships/video" Target="https://www.youtube.com/embed/cLAa_cw6z60" TargetMode="External"/><Relationship Id="rId1" Type="http://schemas.openxmlformats.org/officeDocument/2006/relationships/vmlDrawing" Target="../drawings/vmlDrawing8.vml"/><Relationship Id="rId6" Type="http://schemas.openxmlformats.org/officeDocument/2006/relationships/hyperlink" Target="http://auspost.com.au/education/letterwriting/teachers/classroom.html" TargetMode="External"/><Relationship Id="rId11" Type="http://schemas.openxmlformats.org/officeDocument/2006/relationships/image" Target="../media/image11.png"/><Relationship Id="rId5" Type="http://schemas.openxmlformats.org/officeDocument/2006/relationships/hyperlink" Target="http://www.readwritethink.org/files/resources/interactives/letter_generator/" TargetMode="External"/><Relationship Id="rId10" Type="http://schemas.openxmlformats.org/officeDocument/2006/relationships/image" Target="../media/image10.png"/><Relationship Id="rId4" Type="http://schemas.openxmlformats.org/officeDocument/2006/relationships/notesSlide" Target="../notesSlides/notesSlide9.xml"/><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10575" y="99480"/>
            <a:ext cx="5239431" cy="2308324"/>
          </a:xfrm>
          <a:prstGeom prst="rect">
            <a:avLst/>
          </a:prstGeom>
        </p:spPr>
        <p:txBody>
          <a:bodyPr wrap="square">
            <a:spAutoFit/>
          </a:bodyPr>
          <a:lstStyle/>
          <a:p>
            <a:pPr algn="ctr"/>
            <a:r>
              <a:rPr lang="en-AU" sz="4800" dirty="0" smtClean="0">
                <a:solidFill>
                  <a:schemeClr val="accent1">
                    <a:lumMod val="60000"/>
                    <a:lumOff val="40000"/>
                  </a:schemeClr>
                </a:solidFill>
                <a:latin typeface="Century Gothic" panose="020B0502020202020204" pitchFamily="34" charset="0"/>
              </a:rPr>
              <a:t>Video Writing Prompts</a:t>
            </a:r>
          </a:p>
          <a:p>
            <a:pPr algn="ctr"/>
            <a:r>
              <a:rPr lang="en-AU" sz="4800" dirty="0" smtClean="0">
                <a:solidFill>
                  <a:schemeClr val="accent1">
                    <a:lumMod val="60000"/>
                    <a:lumOff val="40000"/>
                  </a:schemeClr>
                </a:solidFill>
                <a:latin typeface="Century Gothic" panose="020B0502020202020204" pitchFamily="34" charset="0"/>
              </a:rPr>
              <a:t> 9</a:t>
            </a:r>
          </a:p>
        </p:txBody>
      </p:sp>
      <p:sp>
        <p:nvSpPr>
          <p:cNvPr id="7" name="TextBox 6"/>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0990" y="4704264"/>
            <a:ext cx="2568163" cy="18365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750" y="1138519"/>
            <a:ext cx="3848433" cy="23090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7421" y="2916958"/>
            <a:ext cx="2941575" cy="2042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094" y="4704264"/>
            <a:ext cx="3147333" cy="17832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5" y="897483"/>
            <a:ext cx="3901778" cy="2019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1828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125" y="144300"/>
            <a:ext cx="9799456" cy="769441"/>
          </a:xfrm>
          <a:prstGeom prst="rect">
            <a:avLst/>
          </a:prstGeom>
        </p:spPr>
        <p:txBody>
          <a:bodyPr wrap="square">
            <a:spAutoFit/>
          </a:bodyPr>
          <a:lstStyle/>
          <a:p>
            <a:r>
              <a:rPr lang="en-AU" sz="4400" dirty="0" smtClean="0">
                <a:solidFill>
                  <a:schemeClr val="accent4">
                    <a:lumMod val="40000"/>
                    <a:lumOff val="60000"/>
                  </a:schemeClr>
                </a:solidFill>
                <a:latin typeface="Century Gothic" panose="020B0502020202020204" pitchFamily="34" charset="0"/>
              </a:rPr>
              <a:t>Dance to the Beat</a:t>
            </a:r>
            <a:endParaRPr lang="en-AU" sz="4400" dirty="0" smtClean="0">
              <a:solidFill>
                <a:schemeClr val="bg2">
                  <a:lumMod val="20000"/>
                  <a:lumOff val="80000"/>
                </a:schemeClr>
              </a:solidFill>
              <a:latin typeface="Century Gothic" panose="020B0502020202020204" pitchFamily="34" charset="0"/>
            </a:endParaRPr>
          </a:p>
        </p:txBody>
      </p:sp>
      <p:sp>
        <p:nvSpPr>
          <p:cNvPr id="2" name="Rectangle 1"/>
          <p:cNvSpPr/>
          <p:nvPr/>
        </p:nvSpPr>
        <p:spPr>
          <a:xfrm>
            <a:off x="199951" y="5125069"/>
            <a:ext cx="6482577" cy="1384995"/>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dirty="0">
              <a:solidFill>
                <a:schemeClr val="accent1">
                  <a:lumMod val="20000"/>
                  <a:lumOff val="80000"/>
                </a:schemeClr>
              </a:solidFill>
              <a:latin typeface="Century Gothic" panose="020B0502020202020204" pitchFamily="34" charset="0"/>
            </a:endParaRPr>
          </a:p>
          <a:p>
            <a:r>
              <a:rPr lang="en-AU" sz="1400" dirty="0">
                <a:solidFill>
                  <a:schemeClr val="accent1">
                    <a:lumMod val="20000"/>
                    <a:lumOff val="80000"/>
                  </a:schemeClr>
                </a:solidFill>
                <a:latin typeface="Century Gothic" panose="020B0502020202020204" pitchFamily="34" charset="0"/>
              </a:rPr>
              <a:t>•plan your story before you start</a:t>
            </a:r>
          </a:p>
          <a:p>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a:t>
            </a:r>
            <a:r>
              <a:rPr lang="en-AU" sz="1400" dirty="0" smtClean="0">
                <a:solidFill>
                  <a:schemeClr val="accent1">
                    <a:lumMod val="20000"/>
                    <a:lumOff val="80000"/>
                  </a:schemeClr>
                </a:solidFill>
                <a:latin typeface="Century Gothic" panose="020B0502020202020204" pitchFamily="34" charset="0"/>
              </a:rPr>
              <a:t>spelling, </a:t>
            </a:r>
            <a:r>
              <a:rPr lang="en-AU" sz="1400" dirty="0">
                <a:solidFill>
                  <a:schemeClr val="accent1">
                    <a:lumMod val="20000"/>
                    <a:lumOff val="80000"/>
                  </a:schemeClr>
                </a:solidFill>
                <a:latin typeface="Century Gothic" panose="020B0502020202020204" pitchFamily="34" charset="0"/>
              </a:rPr>
              <a:t>punctuation, </a:t>
            </a:r>
            <a:endParaRPr lang="en-AU" sz="1400" dirty="0" smtClean="0">
              <a:solidFill>
                <a:schemeClr val="accent1">
                  <a:lumMod val="20000"/>
                  <a:lumOff val="80000"/>
                </a:schemeClr>
              </a:solidFill>
              <a:latin typeface="Century Gothic" panose="020B0502020202020204" pitchFamily="34" charset="0"/>
            </a:endParaRPr>
          </a:p>
          <a:p>
            <a:r>
              <a:rPr lang="en-AU" sz="1400" dirty="0" smtClean="0">
                <a:solidFill>
                  <a:schemeClr val="accent1">
                    <a:lumMod val="20000"/>
                    <a:lumOff val="80000"/>
                  </a:schemeClr>
                </a:solidFill>
                <a:latin typeface="Century Gothic" panose="020B0502020202020204" pitchFamily="34" charset="0"/>
              </a:rPr>
              <a:t>and </a:t>
            </a:r>
            <a:r>
              <a:rPr lang="en-AU" sz="1400" dirty="0">
                <a:solidFill>
                  <a:schemeClr val="accent1">
                    <a:lumMod val="20000"/>
                    <a:lumOff val="80000"/>
                  </a:schemeClr>
                </a:solidFill>
                <a:latin typeface="Century Gothic" panose="020B0502020202020204" pitchFamily="34" charset="0"/>
              </a:rPr>
              <a:t>paragraphs</a:t>
            </a:r>
          </a:p>
          <a:p>
            <a:r>
              <a:rPr lang="en-AU" sz="1400" dirty="0">
                <a:solidFill>
                  <a:schemeClr val="accent1">
                    <a:lumMod val="20000"/>
                    <a:lumOff val="80000"/>
                  </a:schemeClr>
                </a:solidFill>
                <a:latin typeface="Century Gothic" panose="020B0502020202020204" pitchFamily="34" charset="0"/>
              </a:rPr>
              <a:t>•check and edit your writing when you have finished.</a:t>
            </a:r>
          </a:p>
        </p:txBody>
      </p:sp>
      <p:sp>
        <p:nvSpPr>
          <p:cNvPr id="7" name="Rectangle 6"/>
          <p:cNvSpPr/>
          <p:nvPr/>
        </p:nvSpPr>
        <p:spPr>
          <a:xfrm>
            <a:off x="6682529" y="913741"/>
            <a:ext cx="5374192" cy="4524315"/>
          </a:xfrm>
          <a:prstGeom prst="rect">
            <a:avLst/>
          </a:prstGeom>
        </p:spPr>
        <p:txBody>
          <a:bodyPr wrap="square">
            <a:spAutoFit/>
          </a:bodyPr>
          <a:lstStyle/>
          <a:p>
            <a:r>
              <a:rPr lang="en-AU" sz="2400" i="1" dirty="0" smtClean="0">
                <a:solidFill>
                  <a:schemeClr val="accent3">
                    <a:lumMod val="60000"/>
                    <a:lumOff val="40000"/>
                  </a:schemeClr>
                </a:solidFill>
                <a:latin typeface="Century Gothic" panose="020B0502020202020204" pitchFamily="34" charset="0"/>
              </a:rPr>
              <a:t>You are waiting at the train station when all of a sudden music filled the air. You look around and you notice a lone dancer standing in the middle of the platform……</a:t>
            </a:r>
          </a:p>
          <a:p>
            <a:endParaRPr lang="en-AU" sz="2400" dirty="0">
              <a:latin typeface="Century Gothic" panose="020B0502020202020204" pitchFamily="34" charset="0"/>
            </a:endParaRPr>
          </a:p>
          <a:p>
            <a:r>
              <a:rPr lang="en-AU" sz="2400" dirty="0">
                <a:latin typeface="Century Gothic" panose="020B0502020202020204" pitchFamily="34" charset="0"/>
              </a:rPr>
              <a:t>W</a:t>
            </a:r>
            <a:r>
              <a:rPr lang="en-AU" sz="2400" dirty="0" smtClean="0">
                <a:latin typeface="Century Gothic" panose="020B0502020202020204" pitchFamily="34" charset="0"/>
              </a:rPr>
              <a:t>ould </a:t>
            </a:r>
            <a:r>
              <a:rPr lang="en-AU" sz="2400" dirty="0">
                <a:latin typeface="Century Gothic" panose="020B0502020202020204" pitchFamily="34" charset="0"/>
              </a:rPr>
              <a:t>you have joined the dancers? </a:t>
            </a:r>
            <a:endParaRPr lang="en-AU" sz="2400" dirty="0" smtClean="0">
              <a:latin typeface="Century Gothic" panose="020B0502020202020204" pitchFamily="34" charset="0"/>
            </a:endParaRPr>
          </a:p>
          <a:p>
            <a:endParaRPr lang="en-AU" sz="2400" dirty="0">
              <a:latin typeface="Century Gothic" panose="020B0502020202020204" pitchFamily="34" charset="0"/>
            </a:endParaRPr>
          </a:p>
          <a:p>
            <a:r>
              <a:rPr lang="en-AU" sz="2400" dirty="0" smtClean="0">
                <a:latin typeface="Century Gothic" panose="020B0502020202020204" pitchFamily="34" charset="0"/>
              </a:rPr>
              <a:t>Why </a:t>
            </a:r>
            <a:r>
              <a:rPr lang="en-AU" sz="2400" dirty="0">
                <a:latin typeface="Century Gothic" panose="020B0502020202020204" pitchFamily="34" charset="0"/>
              </a:rPr>
              <a:t>do you think so many different kinds of people (young &amp; old, boys &amp; girls) joined in</a:t>
            </a:r>
            <a:r>
              <a:rPr lang="en-AU" sz="2400" dirty="0" smtClean="0">
                <a:latin typeface="Century Gothic" panose="020B0502020202020204" pitchFamily="34" charset="0"/>
              </a:rPr>
              <a:t>?</a:t>
            </a:r>
          </a:p>
        </p:txBody>
      </p:sp>
      <p:pic>
        <p:nvPicPr>
          <p:cNvPr id="5" name="7EYAUazLI9k"/>
          <p:cNvPicPr>
            <a:picLocks noRot="1" noChangeAspect="1"/>
          </p:cNvPicPr>
          <p:nvPr>
            <a:videoFile r:link="rId2"/>
          </p:nvPr>
        </p:nvPicPr>
        <p:blipFill>
          <a:blip r:embed="rId5"/>
          <a:stretch>
            <a:fillRect/>
          </a:stretch>
        </p:blipFill>
        <p:spPr>
          <a:xfrm>
            <a:off x="353961" y="1383449"/>
            <a:ext cx="6000647" cy="3375364"/>
          </a:xfrm>
          <a:prstGeom prst="rect">
            <a:avLst/>
          </a:prstGeom>
        </p:spPr>
      </p:pic>
      <p:grpSp>
        <p:nvGrpSpPr>
          <p:cNvPr id="8" name="Group 7"/>
          <p:cNvGrpSpPr/>
          <p:nvPr/>
        </p:nvGrpSpPr>
        <p:grpSpPr>
          <a:xfrm>
            <a:off x="10237607" y="6059321"/>
            <a:ext cx="1819113" cy="798679"/>
            <a:chOff x="10237607" y="6059321"/>
            <a:chExt cx="1819113" cy="798679"/>
          </a:xfrm>
        </p:grpSpPr>
        <p:sp>
          <p:nvSpPr>
            <p:cNvPr id="9" name="TextBox 8"/>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0" name="Group 9"/>
            <p:cNvGrpSpPr/>
            <p:nvPr/>
          </p:nvGrpSpPr>
          <p:grpSpPr>
            <a:xfrm>
              <a:off x="10237607" y="6059321"/>
              <a:ext cx="1357258" cy="711297"/>
              <a:chOff x="10492249" y="5731203"/>
              <a:chExt cx="1357258" cy="711297"/>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graphicFrame>
        <p:nvGraphicFramePr>
          <p:cNvPr id="3" name="Object 2"/>
          <p:cNvGraphicFramePr>
            <a:graphicFrameLocks noChangeAspect="1"/>
          </p:cNvGraphicFramePr>
          <p:nvPr>
            <p:extLst>
              <p:ext uri="{D42A27DB-BD31-4B8C-83A1-F6EECF244321}">
                <p14:modId xmlns:p14="http://schemas.microsoft.com/office/powerpoint/2010/main" val="2305893558"/>
              </p:ext>
            </p:extLst>
          </p:nvPr>
        </p:nvGraphicFramePr>
        <p:xfrm>
          <a:off x="9521590" y="6251777"/>
          <a:ext cx="545860" cy="447211"/>
        </p:xfrm>
        <a:graphic>
          <a:graphicData uri="http://schemas.openxmlformats.org/presentationml/2006/ole">
            <mc:AlternateContent xmlns:mc="http://schemas.openxmlformats.org/markup-compatibility/2006">
              <mc:Choice xmlns:v="urn:schemas-microsoft-com:vml" Requires="v">
                <p:oleObj spid="_x0000_s9229" name="Packager Shell Object" showAsIcon="1" r:id="rId8" imgW="1053720" imgH="863640" progId="Package">
                  <p:embed/>
                </p:oleObj>
              </mc:Choice>
              <mc:Fallback>
                <p:oleObj name="Packager Shell Object" showAsIcon="1" r:id="rId8" imgW="1053720" imgH="863640" progId="Package">
                  <p:embed/>
                  <p:pic>
                    <p:nvPicPr>
                      <p:cNvPr id="0" name=""/>
                      <p:cNvPicPr/>
                      <p:nvPr/>
                    </p:nvPicPr>
                    <p:blipFill>
                      <a:blip r:embed="rId9"/>
                      <a:stretch>
                        <a:fillRect/>
                      </a:stretch>
                    </p:blipFill>
                    <p:spPr>
                      <a:xfrm>
                        <a:off x="9521590" y="6251777"/>
                        <a:ext cx="545860" cy="447211"/>
                      </a:xfrm>
                      <a:prstGeom prst="rect">
                        <a:avLst/>
                      </a:prstGeom>
                      <a:solidFill>
                        <a:schemeClr val="accent2">
                          <a:lumMod val="20000"/>
                          <a:lumOff val="80000"/>
                        </a:schemeClr>
                      </a:solidFill>
                    </p:spPr>
                  </p:pic>
                </p:oleObj>
              </mc:Fallback>
            </mc:AlternateContent>
          </a:graphicData>
        </a:graphic>
      </p:graphicFrame>
    </p:spTree>
    <p:extLst>
      <p:ext uri="{BB962C8B-B14F-4D97-AF65-F5344CB8AC3E}">
        <p14:creationId xmlns:p14="http://schemas.microsoft.com/office/powerpoint/2010/main" val="30161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125" y="144300"/>
            <a:ext cx="9799456" cy="769441"/>
          </a:xfrm>
          <a:prstGeom prst="rect">
            <a:avLst/>
          </a:prstGeom>
        </p:spPr>
        <p:txBody>
          <a:bodyPr wrap="square">
            <a:spAutoFit/>
          </a:bodyPr>
          <a:lstStyle/>
          <a:p>
            <a:r>
              <a:rPr lang="en-AU" sz="4400" dirty="0" smtClean="0">
                <a:solidFill>
                  <a:schemeClr val="accent4">
                    <a:lumMod val="40000"/>
                    <a:lumOff val="60000"/>
                  </a:schemeClr>
                </a:solidFill>
                <a:latin typeface="Century Gothic" panose="020B0502020202020204" pitchFamily="34" charset="0"/>
              </a:rPr>
              <a:t>Dance to the Beat 2</a:t>
            </a:r>
            <a:endParaRPr lang="en-AU" sz="4400" dirty="0" smtClean="0">
              <a:solidFill>
                <a:schemeClr val="bg2">
                  <a:lumMod val="20000"/>
                  <a:lumOff val="80000"/>
                </a:schemeClr>
              </a:solidFill>
              <a:latin typeface="Century Gothic" panose="020B0502020202020204" pitchFamily="34" charset="0"/>
            </a:endParaRPr>
          </a:p>
        </p:txBody>
      </p:sp>
      <p:sp>
        <p:nvSpPr>
          <p:cNvPr id="2" name="Rectangle 1"/>
          <p:cNvSpPr/>
          <p:nvPr/>
        </p:nvSpPr>
        <p:spPr>
          <a:xfrm>
            <a:off x="199951" y="5125069"/>
            <a:ext cx="6482577" cy="1384995"/>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dirty="0">
              <a:solidFill>
                <a:schemeClr val="accent1">
                  <a:lumMod val="20000"/>
                  <a:lumOff val="80000"/>
                </a:schemeClr>
              </a:solidFill>
              <a:latin typeface="Century Gothic" panose="020B0502020202020204" pitchFamily="34" charset="0"/>
            </a:endParaRPr>
          </a:p>
          <a:p>
            <a:r>
              <a:rPr lang="en-AU" sz="1400" dirty="0">
                <a:solidFill>
                  <a:schemeClr val="accent1">
                    <a:lumMod val="20000"/>
                    <a:lumOff val="80000"/>
                  </a:schemeClr>
                </a:solidFill>
                <a:latin typeface="Century Gothic" panose="020B0502020202020204" pitchFamily="34" charset="0"/>
              </a:rPr>
              <a:t>•plan your </a:t>
            </a:r>
            <a:r>
              <a:rPr lang="en-AU" sz="1400" dirty="0" smtClean="0">
                <a:solidFill>
                  <a:schemeClr val="accent1">
                    <a:lumMod val="20000"/>
                    <a:lumOff val="80000"/>
                  </a:schemeClr>
                </a:solidFill>
                <a:latin typeface="Century Gothic" panose="020B0502020202020204" pitchFamily="34" charset="0"/>
              </a:rPr>
              <a:t>thoughts </a:t>
            </a:r>
            <a:r>
              <a:rPr lang="en-AU" sz="1400" dirty="0">
                <a:solidFill>
                  <a:schemeClr val="accent1">
                    <a:lumMod val="20000"/>
                    <a:lumOff val="80000"/>
                  </a:schemeClr>
                </a:solidFill>
                <a:latin typeface="Century Gothic" panose="020B0502020202020204" pitchFamily="34" charset="0"/>
              </a:rPr>
              <a:t>before you start</a:t>
            </a:r>
          </a:p>
          <a:p>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a:t>
            </a:r>
            <a:r>
              <a:rPr lang="en-AU" sz="1400" dirty="0" smtClean="0">
                <a:solidFill>
                  <a:schemeClr val="accent1">
                    <a:lumMod val="20000"/>
                    <a:lumOff val="80000"/>
                  </a:schemeClr>
                </a:solidFill>
                <a:latin typeface="Century Gothic" panose="020B0502020202020204" pitchFamily="34" charset="0"/>
              </a:rPr>
              <a:t>spelling, </a:t>
            </a:r>
            <a:r>
              <a:rPr lang="en-AU" sz="1400" dirty="0">
                <a:solidFill>
                  <a:schemeClr val="accent1">
                    <a:lumMod val="20000"/>
                    <a:lumOff val="80000"/>
                  </a:schemeClr>
                </a:solidFill>
                <a:latin typeface="Century Gothic" panose="020B0502020202020204" pitchFamily="34" charset="0"/>
              </a:rPr>
              <a:t>punctuation, </a:t>
            </a:r>
            <a:endParaRPr lang="en-AU" sz="1400" dirty="0" smtClean="0">
              <a:solidFill>
                <a:schemeClr val="accent1">
                  <a:lumMod val="20000"/>
                  <a:lumOff val="80000"/>
                </a:schemeClr>
              </a:solidFill>
              <a:latin typeface="Century Gothic" panose="020B0502020202020204" pitchFamily="34" charset="0"/>
            </a:endParaRPr>
          </a:p>
          <a:p>
            <a:r>
              <a:rPr lang="en-AU" sz="1400" dirty="0" smtClean="0">
                <a:solidFill>
                  <a:schemeClr val="accent1">
                    <a:lumMod val="20000"/>
                    <a:lumOff val="80000"/>
                  </a:schemeClr>
                </a:solidFill>
                <a:latin typeface="Century Gothic" panose="020B0502020202020204" pitchFamily="34" charset="0"/>
              </a:rPr>
              <a:t>and </a:t>
            </a:r>
            <a:r>
              <a:rPr lang="en-AU" sz="1400" dirty="0">
                <a:solidFill>
                  <a:schemeClr val="accent1">
                    <a:lumMod val="20000"/>
                    <a:lumOff val="80000"/>
                  </a:schemeClr>
                </a:solidFill>
                <a:latin typeface="Century Gothic" panose="020B0502020202020204" pitchFamily="34" charset="0"/>
              </a:rPr>
              <a:t>paragraphs</a:t>
            </a:r>
          </a:p>
          <a:p>
            <a:r>
              <a:rPr lang="en-AU" sz="1400" dirty="0">
                <a:solidFill>
                  <a:schemeClr val="accent1">
                    <a:lumMod val="20000"/>
                    <a:lumOff val="80000"/>
                  </a:schemeClr>
                </a:solidFill>
                <a:latin typeface="Century Gothic" panose="020B0502020202020204" pitchFamily="34" charset="0"/>
              </a:rPr>
              <a:t>•check and edit your writing when you have finished.</a:t>
            </a:r>
          </a:p>
        </p:txBody>
      </p:sp>
      <p:sp>
        <p:nvSpPr>
          <p:cNvPr id="7" name="Rectangle 6"/>
          <p:cNvSpPr/>
          <p:nvPr/>
        </p:nvSpPr>
        <p:spPr>
          <a:xfrm>
            <a:off x="6799370" y="1394568"/>
            <a:ext cx="5031165" cy="3170099"/>
          </a:xfrm>
          <a:prstGeom prst="rect">
            <a:avLst/>
          </a:prstGeom>
        </p:spPr>
        <p:txBody>
          <a:bodyPr wrap="square">
            <a:spAutoFit/>
          </a:bodyPr>
          <a:lstStyle/>
          <a:p>
            <a:r>
              <a:rPr lang="en-AU" sz="2000" i="1" dirty="0">
                <a:solidFill>
                  <a:schemeClr val="accent2">
                    <a:lumMod val="75000"/>
                  </a:schemeClr>
                </a:solidFill>
                <a:latin typeface="Century Gothic" panose="020B0502020202020204" pitchFamily="34" charset="0"/>
              </a:rPr>
              <a:t>You are waiting at the train station when all of a sudden music filled the air. You look around and you notice a lone dancer standing in the middle of the platform……</a:t>
            </a:r>
          </a:p>
          <a:p>
            <a:endParaRPr lang="en-AU" sz="2000" dirty="0">
              <a:latin typeface="Century Gothic" panose="020B0502020202020204" pitchFamily="34" charset="0"/>
            </a:endParaRPr>
          </a:p>
          <a:p>
            <a:r>
              <a:rPr lang="en-AU" sz="2000" dirty="0">
                <a:latin typeface="Century Gothic" panose="020B0502020202020204" pitchFamily="34" charset="0"/>
              </a:rPr>
              <a:t>Would you have joined the dancers? </a:t>
            </a:r>
          </a:p>
          <a:p>
            <a:endParaRPr lang="en-AU" sz="2000" dirty="0">
              <a:latin typeface="Century Gothic" panose="020B0502020202020204" pitchFamily="34" charset="0"/>
            </a:endParaRPr>
          </a:p>
          <a:p>
            <a:r>
              <a:rPr lang="en-AU" sz="2000" dirty="0" smtClean="0">
                <a:latin typeface="Century Gothic" panose="020B0502020202020204" pitchFamily="34" charset="0"/>
              </a:rPr>
              <a:t>What music would you have chosen to dance to?</a:t>
            </a:r>
            <a:endParaRPr lang="en-AU" sz="2000" dirty="0">
              <a:latin typeface="Century Gothic" panose="020B0502020202020204" pitchFamily="34" charset="0"/>
            </a:endParaRPr>
          </a:p>
        </p:txBody>
      </p:sp>
      <p:pic>
        <p:nvPicPr>
          <p:cNvPr id="8" name="7auErQnU6fU"/>
          <p:cNvPicPr>
            <a:picLocks noRot="1" noChangeAspect="1"/>
          </p:cNvPicPr>
          <p:nvPr>
            <a:videoFile r:link="rId2"/>
          </p:nvPr>
        </p:nvPicPr>
        <p:blipFill>
          <a:blip r:embed="rId5"/>
          <a:stretch>
            <a:fillRect/>
          </a:stretch>
        </p:blipFill>
        <p:spPr>
          <a:xfrm>
            <a:off x="629265" y="1344120"/>
            <a:ext cx="5528699" cy="3109893"/>
          </a:xfrm>
          <a:prstGeom prst="rect">
            <a:avLst/>
          </a:prstGeom>
        </p:spPr>
      </p:pic>
      <p:grpSp>
        <p:nvGrpSpPr>
          <p:cNvPr id="9" name="Group 8"/>
          <p:cNvGrpSpPr/>
          <p:nvPr/>
        </p:nvGrpSpPr>
        <p:grpSpPr>
          <a:xfrm>
            <a:off x="10237607" y="6059321"/>
            <a:ext cx="1819113" cy="798679"/>
            <a:chOff x="10237607" y="6059321"/>
            <a:chExt cx="1819113" cy="798679"/>
          </a:xfrm>
        </p:grpSpPr>
        <p:sp>
          <p:nvSpPr>
            <p:cNvPr id="10" name="TextBox 9"/>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1" name="Group 10"/>
            <p:cNvGrpSpPr/>
            <p:nvPr/>
          </p:nvGrpSpPr>
          <p:grpSpPr>
            <a:xfrm>
              <a:off x="10237607" y="6059321"/>
              <a:ext cx="1357258" cy="711297"/>
              <a:chOff x="10492249" y="5731203"/>
              <a:chExt cx="1357258" cy="711297"/>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graphicFrame>
        <p:nvGraphicFramePr>
          <p:cNvPr id="3" name="Object 2"/>
          <p:cNvGraphicFramePr>
            <a:graphicFrameLocks noChangeAspect="1"/>
          </p:cNvGraphicFramePr>
          <p:nvPr>
            <p:extLst>
              <p:ext uri="{D42A27DB-BD31-4B8C-83A1-F6EECF244321}">
                <p14:modId xmlns:p14="http://schemas.microsoft.com/office/powerpoint/2010/main" val="1430521602"/>
              </p:ext>
            </p:extLst>
          </p:nvPr>
        </p:nvGraphicFramePr>
        <p:xfrm>
          <a:off x="9266376" y="6146096"/>
          <a:ext cx="735447" cy="537746"/>
        </p:xfrm>
        <a:graphic>
          <a:graphicData uri="http://schemas.openxmlformats.org/presentationml/2006/ole">
            <mc:AlternateContent xmlns:mc="http://schemas.openxmlformats.org/markup-compatibility/2006">
              <mc:Choice xmlns:v="urn:schemas-microsoft-com:vml" Requires="v">
                <p:oleObj spid="_x0000_s10252" name="Packager Shell Object" showAsIcon="1" r:id="rId8" imgW="1180440" imgH="863640" progId="Package">
                  <p:embed/>
                </p:oleObj>
              </mc:Choice>
              <mc:Fallback>
                <p:oleObj name="Packager Shell Object" showAsIcon="1" r:id="rId8" imgW="1180440" imgH="863640" progId="Package">
                  <p:embed/>
                  <p:pic>
                    <p:nvPicPr>
                      <p:cNvPr id="0" name=""/>
                      <p:cNvPicPr/>
                      <p:nvPr/>
                    </p:nvPicPr>
                    <p:blipFill>
                      <a:blip r:embed="rId9"/>
                      <a:stretch>
                        <a:fillRect/>
                      </a:stretch>
                    </p:blipFill>
                    <p:spPr>
                      <a:xfrm>
                        <a:off x="9266376" y="6146096"/>
                        <a:ext cx="735447" cy="537746"/>
                      </a:xfrm>
                      <a:prstGeom prst="rect">
                        <a:avLst/>
                      </a:prstGeom>
                      <a:solidFill>
                        <a:schemeClr val="accent2">
                          <a:lumMod val="20000"/>
                          <a:lumOff val="80000"/>
                        </a:schemeClr>
                      </a:solidFill>
                    </p:spPr>
                  </p:pic>
                </p:oleObj>
              </mc:Fallback>
            </mc:AlternateContent>
          </a:graphicData>
        </a:graphic>
      </p:graphicFrame>
    </p:spTree>
    <p:extLst>
      <p:ext uri="{BB962C8B-B14F-4D97-AF65-F5344CB8AC3E}">
        <p14:creationId xmlns:p14="http://schemas.microsoft.com/office/powerpoint/2010/main" val="219477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125" y="144300"/>
            <a:ext cx="9799456" cy="769441"/>
          </a:xfrm>
          <a:prstGeom prst="rect">
            <a:avLst/>
          </a:prstGeom>
        </p:spPr>
        <p:txBody>
          <a:bodyPr wrap="square">
            <a:spAutoFit/>
          </a:bodyPr>
          <a:lstStyle/>
          <a:p>
            <a:r>
              <a:rPr lang="en-AU" sz="4400" dirty="0" smtClean="0">
                <a:solidFill>
                  <a:schemeClr val="accent4">
                    <a:lumMod val="40000"/>
                    <a:lumOff val="60000"/>
                  </a:schemeClr>
                </a:solidFill>
                <a:latin typeface="Century Gothic" panose="020B0502020202020204" pitchFamily="34" charset="0"/>
              </a:rPr>
              <a:t>Toys, Toys, Toys</a:t>
            </a:r>
            <a:endParaRPr lang="en-AU" sz="4400" dirty="0" smtClean="0">
              <a:solidFill>
                <a:schemeClr val="bg2">
                  <a:lumMod val="20000"/>
                  <a:lumOff val="80000"/>
                </a:schemeClr>
              </a:solidFill>
              <a:latin typeface="Century Gothic" panose="020B0502020202020204" pitchFamily="34" charset="0"/>
            </a:endParaRPr>
          </a:p>
        </p:txBody>
      </p:sp>
      <p:sp>
        <p:nvSpPr>
          <p:cNvPr id="2" name="Rectangle 1"/>
          <p:cNvSpPr/>
          <p:nvPr/>
        </p:nvSpPr>
        <p:spPr>
          <a:xfrm>
            <a:off x="199951" y="5125069"/>
            <a:ext cx="6482577" cy="1600438"/>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dirty="0">
              <a:solidFill>
                <a:schemeClr val="accent1">
                  <a:lumMod val="20000"/>
                  <a:lumOff val="80000"/>
                </a:schemeClr>
              </a:solidFill>
              <a:latin typeface="Century Gothic" panose="020B0502020202020204" pitchFamily="34" charset="0"/>
            </a:endParaRPr>
          </a:p>
          <a:p>
            <a:r>
              <a:rPr lang="en-AU" sz="1400" dirty="0">
                <a:solidFill>
                  <a:schemeClr val="accent1">
                    <a:lumMod val="20000"/>
                    <a:lumOff val="80000"/>
                  </a:schemeClr>
                </a:solidFill>
                <a:latin typeface="Century Gothic" panose="020B0502020202020204" pitchFamily="34" charset="0"/>
              </a:rPr>
              <a:t>•plan your </a:t>
            </a:r>
            <a:r>
              <a:rPr lang="en-AU" sz="1400" dirty="0" smtClean="0">
                <a:solidFill>
                  <a:schemeClr val="accent1">
                    <a:lumMod val="20000"/>
                    <a:lumOff val="80000"/>
                  </a:schemeClr>
                </a:solidFill>
                <a:latin typeface="Century Gothic" panose="020B0502020202020204" pitchFamily="34" charset="0"/>
              </a:rPr>
              <a:t>reasons and storyboard </a:t>
            </a:r>
            <a:r>
              <a:rPr lang="en-AU" sz="1400" dirty="0">
                <a:solidFill>
                  <a:schemeClr val="accent1">
                    <a:lumMod val="20000"/>
                    <a:lumOff val="80000"/>
                  </a:schemeClr>
                </a:solidFill>
                <a:latin typeface="Century Gothic" panose="020B0502020202020204" pitchFamily="34" charset="0"/>
              </a:rPr>
              <a:t>before you start</a:t>
            </a:r>
          </a:p>
          <a:p>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a:t>
            </a:r>
            <a:r>
              <a:rPr lang="en-AU" sz="1400" dirty="0" smtClean="0">
                <a:solidFill>
                  <a:schemeClr val="accent1">
                    <a:lumMod val="20000"/>
                    <a:lumOff val="80000"/>
                  </a:schemeClr>
                </a:solidFill>
                <a:latin typeface="Century Gothic" panose="020B0502020202020204" pitchFamily="34" charset="0"/>
              </a:rPr>
              <a:t>spelling, </a:t>
            </a:r>
            <a:r>
              <a:rPr lang="en-AU" sz="1400" dirty="0">
                <a:solidFill>
                  <a:schemeClr val="accent1">
                    <a:lumMod val="20000"/>
                    <a:lumOff val="80000"/>
                  </a:schemeClr>
                </a:solidFill>
                <a:latin typeface="Century Gothic" panose="020B0502020202020204" pitchFamily="34" charset="0"/>
              </a:rPr>
              <a:t>punctuation, </a:t>
            </a:r>
            <a:endParaRPr lang="en-AU" sz="1400" dirty="0" smtClean="0">
              <a:solidFill>
                <a:schemeClr val="accent1">
                  <a:lumMod val="20000"/>
                  <a:lumOff val="80000"/>
                </a:schemeClr>
              </a:solidFill>
              <a:latin typeface="Century Gothic" panose="020B0502020202020204" pitchFamily="34" charset="0"/>
            </a:endParaRPr>
          </a:p>
          <a:p>
            <a:r>
              <a:rPr lang="en-AU" sz="1400" dirty="0" smtClean="0">
                <a:solidFill>
                  <a:schemeClr val="accent1">
                    <a:lumMod val="20000"/>
                    <a:lumOff val="80000"/>
                  </a:schemeClr>
                </a:solidFill>
                <a:latin typeface="Century Gothic" panose="020B0502020202020204" pitchFamily="34" charset="0"/>
              </a:rPr>
              <a:t>and paragraphs</a:t>
            </a:r>
          </a:p>
          <a:p>
            <a:r>
              <a:rPr lang="en-AU" sz="1400" dirty="0">
                <a:solidFill>
                  <a:schemeClr val="accent1">
                    <a:lumMod val="20000"/>
                    <a:lumOff val="80000"/>
                  </a:schemeClr>
                </a:solidFill>
                <a:latin typeface="Century Gothic" panose="020B0502020202020204" pitchFamily="34" charset="0"/>
              </a:rPr>
              <a:t>•check and edit your writing when you have finished</a:t>
            </a:r>
            <a:r>
              <a:rPr lang="en-AU" sz="1400" dirty="0" smtClean="0">
                <a:solidFill>
                  <a:schemeClr val="accent1">
                    <a:lumMod val="20000"/>
                    <a:lumOff val="80000"/>
                  </a:schemeClr>
                </a:solidFill>
                <a:latin typeface="Century Gothic" panose="020B0502020202020204" pitchFamily="34" charset="0"/>
              </a:rPr>
              <a:t>.</a:t>
            </a:r>
          </a:p>
          <a:p>
            <a:pPr>
              <a:buFont typeface="Arial" panose="020B0604020202020204" pitchFamily="34" charset="0"/>
              <a:buChar char="•"/>
            </a:pPr>
            <a:r>
              <a:rPr lang="en-AU" sz="1400" dirty="0">
                <a:solidFill>
                  <a:schemeClr val="accent1">
                    <a:lumMod val="20000"/>
                    <a:lumOff val="80000"/>
                  </a:schemeClr>
                </a:solidFill>
                <a:latin typeface="Century Gothic" panose="020B0502020202020204" pitchFamily="34" charset="0"/>
              </a:rPr>
              <a:t>p</a:t>
            </a:r>
            <a:r>
              <a:rPr lang="en-AU" sz="1400" dirty="0" smtClean="0">
                <a:solidFill>
                  <a:schemeClr val="accent1">
                    <a:lumMod val="20000"/>
                    <a:lumOff val="80000"/>
                  </a:schemeClr>
                </a:solidFill>
                <a:latin typeface="Century Gothic" panose="020B0502020202020204" pitchFamily="34" charset="0"/>
              </a:rPr>
              <a:t>ay attention to your voice characterisation in your movie clip</a:t>
            </a:r>
            <a:endParaRPr lang="en-AU" sz="1400" dirty="0">
              <a:solidFill>
                <a:schemeClr val="accent1">
                  <a:lumMod val="20000"/>
                  <a:lumOff val="80000"/>
                </a:schemeClr>
              </a:solidFill>
              <a:latin typeface="Century Gothic" panose="020B0502020202020204" pitchFamily="34" charset="0"/>
            </a:endParaRPr>
          </a:p>
        </p:txBody>
      </p:sp>
      <p:sp>
        <p:nvSpPr>
          <p:cNvPr id="7" name="Rectangle 6"/>
          <p:cNvSpPr/>
          <p:nvPr/>
        </p:nvSpPr>
        <p:spPr>
          <a:xfrm>
            <a:off x="6594695" y="1013734"/>
            <a:ext cx="5597305" cy="5262979"/>
          </a:xfrm>
          <a:prstGeom prst="rect">
            <a:avLst/>
          </a:prstGeom>
        </p:spPr>
        <p:txBody>
          <a:bodyPr wrap="square">
            <a:spAutoFit/>
          </a:bodyPr>
          <a:lstStyle/>
          <a:p>
            <a:r>
              <a:rPr lang="en-AU" sz="2400" i="1" dirty="0" smtClean="0">
                <a:solidFill>
                  <a:schemeClr val="accent6">
                    <a:lumMod val="60000"/>
                    <a:lumOff val="40000"/>
                  </a:schemeClr>
                </a:solidFill>
                <a:latin typeface="Century Gothic" panose="020B0502020202020204" pitchFamily="34" charset="0"/>
              </a:rPr>
              <a:t>You have just been approached to audition for the voice of a character in your favourite animated movie’s sequel.</a:t>
            </a:r>
          </a:p>
          <a:p>
            <a:endParaRPr lang="en-AU" sz="2400" dirty="0">
              <a:latin typeface="Century Gothic" panose="020B0502020202020204" pitchFamily="34" charset="0"/>
            </a:endParaRPr>
          </a:p>
          <a:p>
            <a:r>
              <a:rPr lang="en-AU" sz="2400" dirty="0" smtClean="0">
                <a:latin typeface="Century Gothic" panose="020B0502020202020204" pitchFamily="34" charset="0"/>
              </a:rPr>
              <a:t>Which movie would it be? </a:t>
            </a:r>
          </a:p>
          <a:p>
            <a:r>
              <a:rPr lang="en-AU" sz="2400" dirty="0" smtClean="0">
                <a:latin typeface="Century Gothic" panose="020B0502020202020204" pitchFamily="34" charset="0"/>
              </a:rPr>
              <a:t>What voice would you choose? </a:t>
            </a:r>
          </a:p>
          <a:p>
            <a:r>
              <a:rPr lang="en-AU" sz="2400" dirty="0" smtClean="0">
                <a:latin typeface="Century Gothic" panose="020B0502020202020204" pitchFamily="34" charset="0"/>
              </a:rPr>
              <a:t>Give your reasons for these choices.</a:t>
            </a:r>
          </a:p>
          <a:p>
            <a:endParaRPr lang="en-AU" sz="2400" dirty="0">
              <a:latin typeface="Century Gothic" panose="020B0502020202020204" pitchFamily="34" charset="0"/>
            </a:endParaRPr>
          </a:p>
          <a:p>
            <a:r>
              <a:rPr lang="en-AU" sz="2400" i="1" dirty="0" smtClean="0">
                <a:solidFill>
                  <a:schemeClr val="accent6">
                    <a:lumMod val="60000"/>
                    <a:lumOff val="40000"/>
                  </a:schemeClr>
                </a:solidFill>
                <a:latin typeface="Century Gothic" panose="020B0502020202020204" pitchFamily="34" charset="0"/>
              </a:rPr>
              <a:t>You need to send to the movie executives a movie clip of your audition for the character</a:t>
            </a:r>
            <a:r>
              <a:rPr lang="en-AU" sz="2400" dirty="0" smtClean="0">
                <a:latin typeface="Century Gothic" panose="020B0502020202020204" pitchFamily="34" charset="0"/>
              </a:rPr>
              <a:t>.</a:t>
            </a:r>
          </a:p>
          <a:p>
            <a:endParaRPr lang="en-AU" sz="2400" dirty="0">
              <a:latin typeface="Century Gothic" panose="020B0502020202020204" pitchFamily="34" charset="0"/>
            </a:endParaRPr>
          </a:p>
          <a:p>
            <a:pPr algn="r"/>
            <a:r>
              <a:rPr lang="en-AU" sz="1400" dirty="0">
                <a:latin typeface="Century Gothic" panose="020B0502020202020204" pitchFamily="34" charset="0"/>
                <a:hlinkClick r:id="rId5" action="ppaction://hlinkfile"/>
              </a:rPr>
              <a:t>i</a:t>
            </a:r>
            <a:r>
              <a:rPr lang="en-AU" sz="1400" dirty="0" smtClean="0">
                <a:latin typeface="Century Gothic" panose="020B0502020202020204" pitchFamily="34" charset="0"/>
                <a:hlinkClick r:id="rId5" action="ppaction://hlinkfile"/>
              </a:rPr>
              <a:t>Movie trailer planning</a:t>
            </a:r>
            <a:endParaRPr lang="en-AU" sz="1400" dirty="0" smtClean="0">
              <a:latin typeface="Century Gothic" panose="020B0502020202020204" pitchFamily="34" charset="0"/>
            </a:endParaRPr>
          </a:p>
        </p:txBody>
      </p:sp>
      <p:pic>
        <p:nvPicPr>
          <p:cNvPr id="3" name="hsOEfMiPndA"/>
          <p:cNvPicPr>
            <a:picLocks noRot="1" noChangeAspect="1"/>
          </p:cNvPicPr>
          <p:nvPr>
            <a:videoFile r:link="rId2"/>
          </p:nvPr>
        </p:nvPicPr>
        <p:blipFill>
          <a:blip r:embed="rId6"/>
          <a:stretch>
            <a:fillRect/>
          </a:stretch>
        </p:blipFill>
        <p:spPr>
          <a:xfrm>
            <a:off x="353961" y="1344120"/>
            <a:ext cx="6018126" cy="3385196"/>
          </a:xfrm>
          <a:prstGeom prst="rect">
            <a:avLst/>
          </a:prstGeom>
        </p:spPr>
      </p:pic>
      <p:grpSp>
        <p:nvGrpSpPr>
          <p:cNvPr id="8" name="Group 7"/>
          <p:cNvGrpSpPr/>
          <p:nvPr/>
        </p:nvGrpSpPr>
        <p:grpSpPr>
          <a:xfrm>
            <a:off x="10237607" y="6059321"/>
            <a:ext cx="1819113" cy="798679"/>
            <a:chOff x="10237607" y="6059321"/>
            <a:chExt cx="1819113" cy="798679"/>
          </a:xfrm>
        </p:grpSpPr>
        <p:sp>
          <p:nvSpPr>
            <p:cNvPr id="9" name="TextBox 8"/>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0" name="Group 9"/>
            <p:cNvGrpSpPr/>
            <p:nvPr/>
          </p:nvGrpSpPr>
          <p:grpSpPr>
            <a:xfrm>
              <a:off x="10237607" y="6059321"/>
              <a:ext cx="1357258" cy="711297"/>
              <a:chOff x="10492249" y="5731203"/>
              <a:chExt cx="1357258" cy="711297"/>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graphicFrame>
        <p:nvGraphicFramePr>
          <p:cNvPr id="5" name="Object 4"/>
          <p:cNvGraphicFramePr>
            <a:graphicFrameLocks noChangeAspect="1"/>
          </p:cNvGraphicFramePr>
          <p:nvPr>
            <p:extLst>
              <p:ext uri="{D42A27DB-BD31-4B8C-83A1-F6EECF244321}">
                <p14:modId xmlns:p14="http://schemas.microsoft.com/office/powerpoint/2010/main" val="23346947"/>
              </p:ext>
            </p:extLst>
          </p:nvPr>
        </p:nvGraphicFramePr>
        <p:xfrm>
          <a:off x="8627413" y="6119499"/>
          <a:ext cx="1362820" cy="639667"/>
        </p:xfrm>
        <a:graphic>
          <a:graphicData uri="http://schemas.openxmlformats.org/presentationml/2006/ole">
            <mc:AlternateContent xmlns:mc="http://schemas.openxmlformats.org/markup-compatibility/2006">
              <mc:Choice xmlns:v="urn:schemas-microsoft-com:vml" Requires="v">
                <p:oleObj spid="_x0000_s11274" name="Packager Shell Object" showAsIcon="1" r:id="rId9" imgW="1840680" imgH="863640" progId="Package">
                  <p:embed/>
                </p:oleObj>
              </mc:Choice>
              <mc:Fallback>
                <p:oleObj name="Packager Shell Object" showAsIcon="1" r:id="rId9" imgW="1840680" imgH="863640" progId="Package">
                  <p:embed/>
                  <p:pic>
                    <p:nvPicPr>
                      <p:cNvPr id="0" name=""/>
                      <p:cNvPicPr/>
                      <p:nvPr/>
                    </p:nvPicPr>
                    <p:blipFill>
                      <a:blip r:embed="rId10"/>
                      <a:stretch>
                        <a:fillRect/>
                      </a:stretch>
                    </p:blipFill>
                    <p:spPr>
                      <a:xfrm>
                        <a:off x="8627413" y="6119499"/>
                        <a:ext cx="1362820" cy="639667"/>
                      </a:xfrm>
                      <a:prstGeom prst="rect">
                        <a:avLst/>
                      </a:prstGeom>
                      <a:solidFill>
                        <a:schemeClr val="accent6">
                          <a:lumMod val="20000"/>
                          <a:lumOff val="80000"/>
                        </a:schemeClr>
                      </a:solidFill>
                    </p:spPr>
                  </p:pic>
                </p:oleObj>
              </mc:Fallback>
            </mc:AlternateContent>
          </a:graphicData>
        </a:graphic>
      </p:graphicFrame>
    </p:spTree>
    <p:extLst>
      <p:ext uri="{BB962C8B-B14F-4D97-AF65-F5344CB8AC3E}">
        <p14:creationId xmlns:p14="http://schemas.microsoft.com/office/powerpoint/2010/main" val="385792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086" y="48193"/>
            <a:ext cx="9799456" cy="769441"/>
          </a:xfrm>
          <a:prstGeom prst="rect">
            <a:avLst/>
          </a:prstGeom>
        </p:spPr>
        <p:txBody>
          <a:bodyPr wrap="square">
            <a:spAutoFit/>
          </a:bodyPr>
          <a:lstStyle/>
          <a:p>
            <a:r>
              <a:rPr lang="en-AU" sz="4400" dirty="0" smtClean="0">
                <a:solidFill>
                  <a:schemeClr val="accent4">
                    <a:lumMod val="40000"/>
                    <a:lumOff val="60000"/>
                  </a:schemeClr>
                </a:solidFill>
                <a:latin typeface="Century Gothic" panose="020B0502020202020204" pitchFamily="34" charset="0"/>
              </a:rPr>
              <a:t>Hotel Transylvania Relaxation</a:t>
            </a:r>
            <a:endParaRPr lang="en-AU" sz="4400" dirty="0" smtClean="0">
              <a:solidFill>
                <a:schemeClr val="bg2">
                  <a:lumMod val="20000"/>
                  <a:lumOff val="80000"/>
                </a:schemeClr>
              </a:solidFill>
              <a:latin typeface="Century Gothic" panose="020B0502020202020204" pitchFamily="34" charset="0"/>
            </a:endParaRPr>
          </a:p>
        </p:txBody>
      </p:sp>
      <p:sp>
        <p:nvSpPr>
          <p:cNvPr id="7" name="Rectangle 6"/>
          <p:cNvSpPr/>
          <p:nvPr/>
        </p:nvSpPr>
        <p:spPr>
          <a:xfrm>
            <a:off x="6819438" y="3093744"/>
            <a:ext cx="5130997" cy="3046988"/>
          </a:xfrm>
          <a:prstGeom prst="rect">
            <a:avLst/>
          </a:prstGeom>
        </p:spPr>
        <p:txBody>
          <a:bodyPr wrap="square">
            <a:spAutoFit/>
          </a:bodyPr>
          <a:lstStyle/>
          <a:p>
            <a:r>
              <a:rPr lang="en-AU" sz="2400" dirty="0">
                <a:latin typeface="Century Gothic" panose="020B0502020202020204" pitchFamily="34" charset="0"/>
              </a:rPr>
              <a:t>What is your </a:t>
            </a:r>
            <a:r>
              <a:rPr lang="en-AU" sz="2400" dirty="0" smtClean="0">
                <a:latin typeface="Century Gothic" panose="020B0502020202020204" pitchFamily="34" charset="0"/>
              </a:rPr>
              <a:t>favourite </a:t>
            </a:r>
            <a:r>
              <a:rPr lang="en-AU" sz="2400" dirty="0">
                <a:latin typeface="Century Gothic" panose="020B0502020202020204" pitchFamily="34" charset="0"/>
              </a:rPr>
              <a:t>spooky story? </a:t>
            </a:r>
            <a:endParaRPr lang="en-AU" sz="2400" dirty="0" smtClean="0">
              <a:latin typeface="Century Gothic" panose="020B0502020202020204" pitchFamily="34" charset="0"/>
            </a:endParaRPr>
          </a:p>
          <a:p>
            <a:r>
              <a:rPr lang="en-AU" sz="2400" dirty="0" smtClean="0">
                <a:latin typeface="Century Gothic" panose="020B0502020202020204" pitchFamily="34" charset="0"/>
              </a:rPr>
              <a:t>Can </a:t>
            </a:r>
            <a:r>
              <a:rPr lang="en-AU" sz="2400" dirty="0">
                <a:latin typeface="Century Gothic" panose="020B0502020202020204" pitchFamily="34" charset="0"/>
              </a:rPr>
              <a:t>you imagine the main scary character at the Hotel Transylvania? </a:t>
            </a:r>
            <a:endParaRPr lang="en-AU" sz="2400" dirty="0" smtClean="0">
              <a:latin typeface="Century Gothic" panose="020B0502020202020204" pitchFamily="34" charset="0"/>
            </a:endParaRPr>
          </a:p>
          <a:p>
            <a:endParaRPr lang="en-AU" sz="2400" dirty="0">
              <a:latin typeface="Century Gothic" panose="020B0502020202020204" pitchFamily="34" charset="0"/>
            </a:endParaRPr>
          </a:p>
          <a:p>
            <a:r>
              <a:rPr lang="en-AU" sz="2400" i="1" dirty="0" smtClean="0">
                <a:solidFill>
                  <a:schemeClr val="accent6">
                    <a:lumMod val="60000"/>
                    <a:lumOff val="40000"/>
                  </a:schemeClr>
                </a:solidFill>
                <a:latin typeface="Century Gothic" panose="020B0502020202020204" pitchFamily="34" charset="0"/>
              </a:rPr>
              <a:t>Write a diary entry of their time at the Hotel Transylvania.</a:t>
            </a:r>
            <a:endParaRPr lang="en-AU" sz="2400" i="1" dirty="0">
              <a:solidFill>
                <a:schemeClr val="accent6">
                  <a:lumMod val="60000"/>
                  <a:lumOff val="40000"/>
                </a:schemeClr>
              </a:solidFill>
              <a:latin typeface="Century Gothic" panose="020B0502020202020204" pitchFamily="34" charset="0"/>
            </a:endParaRPr>
          </a:p>
        </p:txBody>
      </p:sp>
      <p:pic>
        <p:nvPicPr>
          <p:cNvPr id="5" name="T3nqmGgnJe8"/>
          <p:cNvPicPr>
            <a:picLocks noRot="1" noChangeAspect="1"/>
          </p:cNvPicPr>
          <p:nvPr>
            <a:videoFile r:link="rId2"/>
          </p:nvPr>
        </p:nvPicPr>
        <p:blipFill>
          <a:blip r:embed="rId5"/>
          <a:stretch>
            <a:fillRect/>
          </a:stretch>
        </p:blipFill>
        <p:spPr>
          <a:xfrm>
            <a:off x="199951" y="1240093"/>
            <a:ext cx="6360379" cy="3577713"/>
          </a:xfrm>
          <a:prstGeom prst="rect">
            <a:avLst/>
          </a:prstGeom>
        </p:spPr>
      </p:pic>
      <p:grpSp>
        <p:nvGrpSpPr>
          <p:cNvPr id="8" name="Group 7"/>
          <p:cNvGrpSpPr/>
          <p:nvPr/>
        </p:nvGrpSpPr>
        <p:grpSpPr>
          <a:xfrm>
            <a:off x="10237607" y="6059321"/>
            <a:ext cx="1819113" cy="798679"/>
            <a:chOff x="10237607" y="6059321"/>
            <a:chExt cx="1819113" cy="798679"/>
          </a:xfrm>
        </p:grpSpPr>
        <p:sp>
          <p:nvSpPr>
            <p:cNvPr id="9" name="TextBox 8"/>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0" name="Group 9"/>
            <p:cNvGrpSpPr/>
            <p:nvPr/>
          </p:nvGrpSpPr>
          <p:grpSpPr>
            <a:xfrm>
              <a:off x="10237607" y="6059321"/>
              <a:ext cx="1357258" cy="711297"/>
              <a:chOff x="10492249" y="5731203"/>
              <a:chExt cx="1357258" cy="711297"/>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sp>
        <p:nvSpPr>
          <p:cNvPr id="3" name="Rectangle 2"/>
          <p:cNvSpPr/>
          <p:nvPr/>
        </p:nvSpPr>
        <p:spPr>
          <a:xfrm>
            <a:off x="6819438" y="829050"/>
            <a:ext cx="4897313" cy="1938992"/>
          </a:xfrm>
          <a:prstGeom prst="rect">
            <a:avLst/>
          </a:prstGeom>
        </p:spPr>
        <p:txBody>
          <a:bodyPr wrap="square">
            <a:spAutoFit/>
          </a:bodyPr>
          <a:lstStyle/>
          <a:p>
            <a:r>
              <a:rPr lang="en-AU" sz="2400" i="1" dirty="0">
                <a:solidFill>
                  <a:schemeClr val="accent6">
                    <a:lumMod val="60000"/>
                    <a:lumOff val="40000"/>
                  </a:schemeClr>
                </a:solidFill>
              </a:rPr>
              <a:t>Welcome to Hotel Transylvania, Dracula's lavish five-stake resort, where monsters and their families can live it up and no humans are allowed. </a:t>
            </a:r>
          </a:p>
        </p:txBody>
      </p:sp>
      <p:sp>
        <p:nvSpPr>
          <p:cNvPr id="13" name="Rectangle 12"/>
          <p:cNvSpPr/>
          <p:nvPr/>
        </p:nvSpPr>
        <p:spPr>
          <a:xfrm>
            <a:off x="103086" y="4826675"/>
            <a:ext cx="7020147" cy="2031325"/>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 think about:</a:t>
            </a:r>
          </a:p>
          <a:p>
            <a:pPr>
              <a:buFont typeface="Arial" panose="020B0604020202020204" pitchFamily="34" charset="0"/>
              <a:buChar char="•"/>
            </a:pPr>
            <a:r>
              <a:rPr lang="en-AU" sz="1400" dirty="0" smtClean="0">
                <a:solidFill>
                  <a:schemeClr val="accent1">
                    <a:lumMod val="20000"/>
                    <a:lumOff val="80000"/>
                  </a:schemeClr>
                </a:solidFill>
                <a:latin typeface="Century Gothic" panose="020B0502020202020204" pitchFamily="34" charset="0"/>
              </a:rPr>
              <a:t>writing </a:t>
            </a:r>
            <a:r>
              <a:rPr lang="en-AU" sz="1400" dirty="0">
                <a:solidFill>
                  <a:schemeClr val="accent1">
                    <a:lumMod val="20000"/>
                    <a:lumOff val="80000"/>
                  </a:schemeClr>
                </a:solidFill>
                <a:latin typeface="Century Gothic" panose="020B0502020202020204" pitchFamily="34" charset="0"/>
              </a:rPr>
              <a:t>in a chronological order. Start with events that </a:t>
            </a:r>
            <a:r>
              <a:rPr lang="en-AU" sz="1400" dirty="0" smtClean="0">
                <a:solidFill>
                  <a:schemeClr val="accent1">
                    <a:lumMod val="20000"/>
                    <a:lumOff val="80000"/>
                  </a:schemeClr>
                </a:solidFill>
                <a:latin typeface="Century Gothic" panose="020B0502020202020204" pitchFamily="34" charset="0"/>
              </a:rPr>
              <a:t>happened </a:t>
            </a:r>
            <a:r>
              <a:rPr lang="en-AU" sz="1400" dirty="0">
                <a:solidFill>
                  <a:schemeClr val="accent1">
                    <a:lumMod val="20000"/>
                    <a:lumOff val="80000"/>
                  </a:schemeClr>
                </a:solidFill>
                <a:latin typeface="Century Gothic" panose="020B0502020202020204" pitchFamily="34" charset="0"/>
              </a:rPr>
              <a:t>early in the day, and end with events that took place last thing in the evening.</a:t>
            </a:r>
          </a:p>
          <a:p>
            <a:r>
              <a:rPr lang="en-AU" sz="1400" dirty="0">
                <a:solidFill>
                  <a:schemeClr val="accent1">
                    <a:lumMod val="20000"/>
                    <a:lumOff val="80000"/>
                  </a:schemeClr>
                </a:solidFill>
                <a:latin typeface="Century Gothic" panose="020B0502020202020204" pitchFamily="34" charset="0"/>
              </a:rPr>
              <a:t>• writing the entries in the first person. Use ‘I’, ‘we’, ‘us’, ‘we’re’, ‘they’, etc.</a:t>
            </a:r>
          </a:p>
          <a:p>
            <a:r>
              <a:rPr lang="en-AU" sz="1400" dirty="0">
                <a:solidFill>
                  <a:schemeClr val="accent1">
                    <a:lumMod val="20000"/>
                    <a:lumOff val="80000"/>
                  </a:schemeClr>
                </a:solidFill>
                <a:latin typeface="Century Gothic" panose="020B0502020202020204" pitchFamily="34" charset="0"/>
              </a:rPr>
              <a:t>• making your entries detailed,</a:t>
            </a:r>
          </a:p>
          <a:p>
            <a:r>
              <a:rPr lang="en-AU" sz="1400" dirty="0">
                <a:solidFill>
                  <a:schemeClr val="accent1">
                    <a:lumMod val="20000"/>
                    <a:lumOff val="80000"/>
                  </a:schemeClr>
                </a:solidFill>
                <a:latin typeface="Century Gothic" panose="020B0502020202020204" pitchFamily="34" charset="0"/>
              </a:rPr>
              <a:t>• talking about events that involved your character,</a:t>
            </a:r>
          </a:p>
          <a:p>
            <a:r>
              <a:rPr lang="en-AU" sz="1400" dirty="0">
                <a:solidFill>
                  <a:schemeClr val="accent1">
                    <a:lumMod val="20000"/>
                    <a:lumOff val="80000"/>
                  </a:schemeClr>
                </a:solidFill>
                <a:latin typeface="Century Gothic" panose="020B0502020202020204" pitchFamily="34" charset="0"/>
              </a:rPr>
              <a:t>• if your character is feeling happy or sad, explain what is making your character feel that way. </a:t>
            </a:r>
            <a:r>
              <a:rPr lang="en-AU" sz="1400" dirty="0" smtClean="0">
                <a:solidFill>
                  <a:schemeClr val="accent1">
                    <a:lumMod val="20000"/>
                    <a:lumOff val="80000"/>
                  </a:schemeClr>
                </a:solidFill>
                <a:latin typeface="Century Gothic" panose="020B0502020202020204" pitchFamily="34" charset="0"/>
              </a:rPr>
              <a:t>Do </a:t>
            </a:r>
            <a:r>
              <a:rPr lang="en-AU" sz="1400" dirty="0">
                <a:solidFill>
                  <a:schemeClr val="accent1">
                    <a:lumMod val="20000"/>
                    <a:lumOff val="80000"/>
                  </a:schemeClr>
                </a:solidFill>
                <a:latin typeface="Century Gothic" panose="020B0502020202020204" pitchFamily="34" charset="0"/>
              </a:rPr>
              <a:t>not be afraid to write about your  character’s thoughts and feelings.</a:t>
            </a:r>
          </a:p>
        </p:txBody>
      </p:sp>
      <p:graphicFrame>
        <p:nvGraphicFramePr>
          <p:cNvPr id="6" name="Object 5"/>
          <p:cNvGraphicFramePr>
            <a:graphicFrameLocks noChangeAspect="1"/>
          </p:cNvGraphicFramePr>
          <p:nvPr>
            <p:extLst>
              <p:ext uri="{D42A27DB-BD31-4B8C-83A1-F6EECF244321}">
                <p14:modId xmlns:p14="http://schemas.microsoft.com/office/powerpoint/2010/main" val="2486028813"/>
              </p:ext>
            </p:extLst>
          </p:nvPr>
        </p:nvGraphicFramePr>
        <p:xfrm>
          <a:off x="9464844" y="6134929"/>
          <a:ext cx="716573" cy="560080"/>
        </p:xfrm>
        <a:graphic>
          <a:graphicData uri="http://schemas.openxmlformats.org/presentationml/2006/ole">
            <mc:AlternateContent xmlns:mc="http://schemas.openxmlformats.org/markup-compatibility/2006">
              <mc:Choice xmlns:v="urn:schemas-microsoft-com:vml" Requires="v">
                <p:oleObj spid="_x0000_s12295" name="Packager Shell Object" showAsIcon="1" r:id="rId8" imgW="1104480" imgH="863640" progId="Package">
                  <p:embed/>
                </p:oleObj>
              </mc:Choice>
              <mc:Fallback>
                <p:oleObj name="Packager Shell Object" showAsIcon="1" r:id="rId8" imgW="1104480" imgH="863640" progId="Package">
                  <p:embed/>
                  <p:pic>
                    <p:nvPicPr>
                      <p:cNvPr id="0" name=""/>
                      <p:cNvPicPr/>
                      <p:nvPr/>
                    </p:nvPicPr>
                    <p:blipFill>
                      <a:blip r:embed="rId9"/>
                      <a:stretch>
                        <a:fillRect/>
                      </a:stretch>
                    </p:blipFill>
                    <p:spPr>
                      <a:xfrm>
                        <a:off x="9464844" y="6134929"/>
                        <a:ext cx="716573" cy="560080"/>
                      </a:xfrm>
                      <a:prstGeom prst="rect">
                        <a:avLst/>
                      </a:prstGeom>
                      <a:solidFill>
                        <a:schemeClr val="accent5">
                          <a:lumMod val="20000"/>
                          <a:lumOff val="80000"/>
                        </a:schemeClr>
                      </a:solidFill>
                    </p:spPr>
                  </p:pic>
                </p:oleObj>
              </mc:Fallback>
            </mc:AlternateContent>
          </a:graphicData>
        </a:graphic>
      </p:graphicFrame>
    </p:spTree>
    <p:extLst>
      <p:ext uri="{BB962C8B-B14F-4D97-AF65-F5344CB8AC3E}">
        <p14:creationId xmlns:p14="http://schemas.microsoft.com/office/powerpoint/2010/main" val="41592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125" y="144300"/>
            <a:ext cx="9799456" cy="769441"/>
          </a:xfrm>
          <a:prstGeom prst="rect">
            <a:avLst/>
          </a:prstGeom>
        </p:spPr>
        <p:txBody>
          <a:bodyPr wrap="square">
            <a:spAutoFit/>
          </a:bodyPr>
          <a:lstStyle/>
          <a:p>
            <a:r>
              <a:rPr lang="en-AU" sz="4400" dirty="0" smtClean="0">
                <a:solidFill>
                  <a:schemeClr val="accent4">
                    <a:lumMod val="40000"/>
                    <a:lumOff val="60000"/>
                  </a:schemeClr>
                </a:solidFill>
                <a:latin typeface="Century Gothic" panose="020B0502020202020204" pitchFamily="34" charset="0"/>
              </a:rPr>
              <a:t>A Conversation</a:t>
            </a:r>
            <a:endParaRPr lang="en-AU" sz="4400" dirty="0" smtClean="0">
              <a:solidFill>
                <a:schemeClr val="bg2">
                  <a:lumMod val="20000"/>
                  <a:lumOff val="80000"/>
                </a:schemeClr>
              </a:solidFill>
              <a:latin typeface="Century Gothic" panose="020B0502020202020204" pitchFamily="34" charset="0"/>
            </a:endParaRPr>
          </a:p>
        </p:txBody>
      </p:sp>
      <p:sp>
        <p:nvSpPr>
          <p:cNvPr id="2" name="Rectangle 1"/>
          <p:cNvSpPr/>
          <p:nvPr/>
        </p:nvSpPr>
        <p:spPr>
          <a:xfrm>
            <a:off x="131125" y="4883106"/>
            <a:ext cx="6866023" cy="1815882"/>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dirty="0">
              <a:solidFill>
                <a:schemeClr val="accent1">
                  <a:lumMod val="20000"/>
                  <a:lumOff val="80000"/>
                </a:schemeClr>
              </a:solidFill>
              <a:latin typeface="Century Gothic" panose="020B0502020202020204" pitchFamily="34" charset="0"/>
            </a:endParaRPr>
          </a:p>
          <a:p>
            <a:r>
              <a:rPr lang="en-AU" sz="1400" dirty="0">
                <a:solidFill>
                  <a:schemeClr val="accent1">
                    <a:lumMod val="20000"/>
                    <a:lumOff val="80000"/>
                  </a:schemeClr>
                </a:solidFill>
                <a:latin typeface="Century Gothic" panose="020B0502020202020204" pitchFamily="34" charset="0"/>
              </a:rPr>
              <a:t>•plan your reasons and storyboard before you start</a:t>
            </a:r>
          </a:p>
          <a:p>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spelling, punctuation, </a:t>
            </a:r>
          </a:p>
          <a:p>
            <a:r>
              <a:rPr lang="en-AU" sz="1400" dirty="0">
                <a:solidFill>
                  <a:schemeClr val="accent1">
                    <a:lumMod val="20000"/>
                    <a:lumOff val="80000"/>
                  </a:schemeClr>
                </a:solidFill>
                <a:latin typeface="Century Gothic" panose="020B0502020202020204" pitchFamily="34" charset="0"/>
              </a:rPr>
              <a:t>and paragraphs</a:t>
            </a:r>
          </a:p>
          <a:p>
            <a:r>
              <a:rPr lang="en-AU" sz="1400" dirty="0">
                <a:solidFill>
                  <a:schemeClr val="accent1">
                    <a:lumMod val="20000"/>
                    <a:lumOff val="80000"/>
                  </a:schemeClr>
                </a:solidFill>
                <a:latin typeface="Century Gothic" panose="020B0502020202020204" pitchFamily="34" charset="0"/>
              </a:rPr>
              <a:t>•check and edit your writing when you have finished.</a:t>
            </a:r>
          </a:p>
          <a:p>
            <a:pPr>
              <a:buFont typeface="Arial" panose="020B0604020202020204" pitchFamily="34" charset="0"/>
              <a:buChar char="•"/>
            </a:pPr>
            <a:r>
              <a:rPr lang="en-AU" sz="1400" dirty="0">
                <a:solidFill>
                  <a:schemeClr val="accent1">
                    <a:lumMod val="20000"/>
                    <a:lumOff val="80000"/>
                  </a:schemeClr>
                </a:solidFill>
                <a:latin typeface="Century Gothic" panose="020B0502020202020204" pitchFamily="34" charset="0"/>
              </a:rPr>
              <a:t>pay attention to your </a:t>
            </a:r>
            <a:r>
              <a:rPr lang="en-AU" sz="1400" dirty="0" smtClean="0">
                <a:solidFill>
                  <a:schemeClr val="accent1">
                    <a:lumMod val="20000"/>
                    <a:lumOff val="80000"/>
                  </a:schemeClr>
                </a:solidFill>
                <a:latin typeface="Century Gothic" panose="020B0502020202020204" pitchFamily="34" charset="0"/>
              </a:rPr>
              <a:t> characters movements and dialogue </a:t>
            </a:r>
            <a:r>
              <a:rPr lang="en-AU" sz="1400" dirty="0">
                <a:solidFill>
                  <a:schemeClr val="accent1">
                    <a:lumMod val="20000"/>
                    <a:lumOff val="80000"/>
                  </a:schemeClr>
                </a:solidFill>
                <a:latin typeface="Century Gothic" panose="020B0502020202020204" pitchFamily="34" charset="0"/>
              </a:rPr>
              <a:t>in your movie </a:t>
            </a:r>
            <a:r>
              <a:rPr lang="en-AU" sz="1400" dirty="0" smtClean="0">
                <a:solidFill>
                  <a:schemeClr val="accent1">
                    <a:lumMod val="20000"/>
                    <a:lumOff val="80000"/>
                  </a:schemeClr>
                </a:solidFill>
                <a:latin typeface="Century Gothic" panose="020B0502020202020204" pitchFamily="34" charset="0"/>
              </a:rPr>
              <a:t>script</a:t>
            </a:r>
            <a:endParaRPr lang="en-AU" sz="1400" dirty="0">
              <a:solidFill>
                <a:schemeClr val="accent1">
                  <a:lumMod val="20000"/>
                  <a:lumOff val="80000"/>
                </a:schemeClr>
              </a:solidFill>
              <a:latin typeface="Century Gothic" panose="020B0502020202020204" pitchFamily="34" charset="0"/>
            </a:endParaRPr>
          </a:p>
        </p:txBody>
      </p:sp>
      <p:sp>
        <p:nvSpPr>
          <p:cNvPr id="7" name="Rectangle 6"/>
          <p:cNvSpPr/>
          <p:nvPr/>
        </p:nvSpPr>
        <p:spPr>
          <a:xfrm>
            <a:off x="6646872" y="1707979"/>
            <a:ext cx="5130997" cy="2677656"/>
          </a:xfrm>
          <a:prstGeom prst="rect">
            <a:avLst/>
          </a:prstGeom>
        </p:spPr>
        <p:txBody>
          <a:bodyPr wrap="square">
            <a:spAutoFit/>
          </a:bodyPr>
          <a:lstStyle/>
          <a:p>
            <a:r>
              <a:rPr lang="en-AU" sz="2800" dirty="0" smtClean="0">
                <a:latin typeface="Century Gothic" panose="020B0502020202020204" pitchFamily="34" charset="0"/>
              </a:rPr>
              <a:t>Watch the video. Analyse the babies’ body language.</a:t>
            </a:r>
          </a:p>
          <a:p>
            <a:endParaRPr lang="en-AU" sz="2800" dirty="0">
              <a:latin typeface="Century Gothic" panose="020B0502020202020204" pitchFamily="34" charset="0"/>
            </a:endParaRPr>
          </a:p>
          <a:p>
            <a:r>
              <a:rPr lang="en-AU" sz="2800" dirty="0">
                <a:latin typeface="Century Gothic" panose="020B0502020202020204" pitchFamily="34" charset="0"/>
              </a:rPr>
              <a:t>W</a:t>
            </a:r>
            <a:r>
              <a:rPr lang="en-AU" sz="2800" dirty="0" smtClean="0">
                <a:latin typeface="Century Gothic" panose="020B0502020202020204" pitchFamily="34" charset="0"/>
              </a:rPr>
              <a:t>rite a script imaging what </a:t>
            </a:r>
            <a:r>
              <a:rPr lang="en-AU" sz="2800" dirty="0">
                <a:latin typeface="Century Gothic" panose="020B0502020202020204" pitchFamily="34" charset="0"/>
              </a:rPr>
              <a:t>the babies </a:t>
            </a:r>
            <a:r>
              <a:rPr lang="en-AU" sz="2800" dirty="0" smtClean="0">
                <a:latin typeface="Century Gothic" panose="020B0502020202020204" pitchFamily="34" charset="0"/>
              </a:rPr>
              <a:t>may have been talking about.</a:t>
            </a:r>
          </a:p>
        </p:txBody>
      </p:sp>
      <p:pic>
        <p:nvPicPr>
          <p:cNvPr id="5" name="_JmA2ClUvUY"/>
          <p:cNvPicPr>
            <a:picLocks noRot="1" noChangeAspect="1"/>
          </p:cNvPicPr>
          <p:nvPr>
            <a:videoFile r:link="rId2"/>
          </p:nvPr>
        </p:nvPicPr>
        <p:blipFill>
          <a:blip r:embed="rId5"/>
          <a:stretch>
            <a:fillRect/>
          </a:stretch>
        </p:blipFill>
        <p:spPr>
          <a:xfrm>
            <a:off x="312444" y="1418673"/>
            <a:ext cx="5818510" cy="3272912"/>
          </a:xfrm>
          <a:prstGeom prst="rect">
            <a:avLst/>
          </a:prstGeom>
        </p:spPr>
      </p:pic>
      <p:grpSp>
        <p:nvGrpSpPr>
          <p:cNvPr id="8" name="Group 7"/>
          <p:cNvGrpSpPr/>
          <p:nvPr/>
        </p:nvGrpSpPr>
        <p:grpSpPr>
          <a:xfrm>
            <a:off x="10237607" y="6059321"/>
            <a:ext cx="1819113" cy="798679"/>
            <a:chOff x="10237607" y="6059321"/>
            <a:chExt cx="1819113" cy="798679"/>
          </a:xfrm>
        </p:grpSpPr>
        <p:sp>
          <p:nvSpPr>
            <p:cNvPr id="9" name="TextBox 8"/>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0" name="Group 9"/>
            <p:cNvGrpSpPr/>
            <p:nvPr/>
          </p:nvGrpSpPr>
          <p:grpSpPr>
            <a:xfrm>
              <a:off x="10237607" y="6059321"/>
              <a:ext cx="1357258" cy="711297"/>
              <a:chOff x="10492249" y="5731203"/>
              <a:chExt cx="1357258" cy="711297"/>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sp>
        <p:nvSpPr>
          <p:cNvPr id="3" name="Rectangle 2"/>
          <p:cNvSpPr/>
          <p:nvPr/>
        </p:nvSpPr>
        <p:spPr>
          <a:xfrm>
            <a:off x="312444" y="857820"/>
            <a:ext cx="11465425" cy="369332"/>
          </a:xfrm>
          <a:prstGeom prst="rect">
            <a:avLst/>
          </a:prstGeom>
        </p:spPr>
        <p:txBody>
          <a:bodyPr wrap="square">
            <a:spAutoFit/>
          </a:bodyPr>
          <a:lstStyle/>
          <a:p>
            <a:r>
              <a:rPr lang="en-AU" dirty="0" smtClean="0">
                <a:solidFill>
                  <a:schemeClr val="accent6">
                    <a:lumMod val="60000"/>
                    <a:lumOff val="40000"/>
                  </a:schemeClr>
                </a:solidFill>
              </a:rPr>
              <a:t>A</a:t>
            </a:r>
            <a:r>
              <a:rPr lang="en-AU" b="1" dirty="0" smtClean="0">
                <a:solidFill>
                  <a:schemeClr val="accent6">
                    <a:lumMod val="60000"/>
                    <a:lumOff val="40000"/>
                  </a:schemeClr>
                </a:solidFill>
              </a:rPr>
              <a:t> Conversation</a:t>
            </a:r>
            <a:r>
              <a:rPr lang="en-AU" dirty="0">
                <a:solidFill>
                  <a:schemeClr val="accent6">
                    <a:lumMod val="60000"/>
                    <a:lumOff val="40000"/>
                  </a:schemeClr>
                </a:solidFill>
              </a:rPr>
              <a:t> is a form of interactive, spontaneous communication between two or more people. </a:t>
            </a:r>
          </a:p>
        </p:txBody>
      </p:sp>
      <p:graphicFrame>
        <p:nvGraphicFramePr>
          <p:cNvPr id="6" name="Object 5"/>
          <p:cNvGraphicFramePr>
            <a:graphicFrameLocks noChangeAspect="1"/>
          </p:cNvGraphicFramePr>
          <p:nvPr>
            <p:extLst>
              <p:ext uri="{D42A27DB-BD31-4B8C-83A1-F6EECF244321}">
                <p14:modId xmlns:p14="http://schemas.microsoft.com/office/powerpoint/2010/main" val="174964592"/>
              </p:ext>
            </p:extLst>
          </p:nvPr>
        </p:nvGraphicFramePr>
        <p:xfrm>
          <a:off x="8707514" y="6202582"/>
          <a:ext cx="1151735" cy="568036"/>
        </p:xfrm>
        <a:graphic>
          <a:graphicData uri="http://schemas.openxmlformats.org/presentationml/2006/ole">
            <mc:AlternateContent xmlns:mc="http://schemas.openxmlformats.org/markup-compatibility/2006">
              <mc:Choice xmlns:v="urn:schemas-microsoft-com:vml" Requires="v">
                <p:oleObj spid="_x0000_s13316" name="Packager Shell Object" showAsIcon="1" r:id="rId8" imgW="1751760" imgH="863640" progId="Package">
                  <p:embed/>
                </p:oleObj>
              </mc:Choice>
              <mc:Fallback>
                <p:oleObj name="Packager Shell Object" showAsIcon="1" r:id="rId8" imgW="1751760" imgH="863640" progId="Package">
                  <p:embed/>
                  <p:pic>
                    <p:nvPicPr>
                      <p:cNvPr id="0" name=""/>
                      <p:cNvPicPr/>
                      <p:nvPr/>
                    </p:nvPicPr>
                    <p:blipFill>
                      <a:blip r:embed="rId9"/>
                      <a:stretch>
                        <a:fillRect/>
                      </a:stretch>
                    </p:blipFill>
                    <p:spPr>
                      <a:xfrm>
                        <a:off x="8707514" y="6202582"/>
                        <a:ext cx="1151735" cy="568036"/>
                      </a:xfrm>
                      <a:prstGeom prst="rect">
                        <a:avLst/>
                      </a:prstGeom>
                      <a:solidFill>
                        <a:schemeClr val="accent5">
                          <a:lumMod val="20000"/>
                          <a:lumOff val="80000"/>
                        </a:schemeClr>
                      </a:solidFill>
                    </p:spPr>
                  </p:pic>
                </p:oleObj>
              </mc:Fallback>
            </mc:AlternateContent>
          </a:graphicData>
        </a:graphic>
      </p:graphicFrame>
    </p:spTree>
    <p:extLst>
      <p:ext uri="{BB962C8B-B14F-4D97-AF65-F5344CB8AC3E}">
        <p14:creationId xmlns:p14="http://schemas.microsoft.com/office/powerpoint/2010/main" val="257938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951" y="5125069"/>
            <a:ext cx="6482577" cy="1384995"/>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dirty="0">
              <a:solidFill>
                <a:schemeClr val="accent1">
                  <a:lumMod val="20000"/>
                  <a:lumOff val="80000"/>
                </a:schemeClr>
              </a:solidFill>
              <a:latin typeface="Century Gothic" panose="020B0502020202020204" pitchFamily="34" charset="0"/>
            </a:endParaRPr>
          </a:p>
          <a:p>
            <a:r>
              <a:rPr lang="en-AU" sz="1400" dirty="0">
                <a:solidFill>
                  <a:schemeClr val="accent1">
                    <a:lumMod val="20000"/>
                    <a:lumOff val="80000"/>
                  </a:schemeClr>
                </a:solidFill>
                <a:latin typeface="Century Gothic" panose="020B0502020202020204" pitchFamily="34" charset="0"/>
              </a:rPr>
              <a:t>•plan your story before you start</a:t>
            </a:r>
          </a:p>
          <a:p>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a:t>
            </a:r>
            <a:r>
              <a:rPr lang="en-AU" sz="1400" dirty="0" smtClean="0">
                <a:solidFill>
                  <a:schemeClr val="accent1">
                    <a:lumMod val="20000"/>
                    <a:lumOff val="80000"/>
                  </a:schemeClr>
                </a:solidFill>
                <a:latin typeface="Century Gothic" panose="020B0502020202020204" pitchFamily="34" charset="0"/>
              </a:rPr>
              <a:t>spelling, </a:t>
            </a:r>
            <a:r>
              <a:rPr lang="en-AU" sz="1400" dirty="0">
                <a:solidFill>
                  <a:schemeClr val="accent1">
                    <a:lumMod val="20000"/>
                    <a:lumOff val="80000"/>
                  </a:schemeClr>
                </a:solidFill>
                <a:latin typeface="Century Gothic" panose="020B0502020202020204" pitchFamily="34" charset="0"/>
              </a:rPr>
              <a:t>punctuation, </a:t>
            </a:r>
            <a:endParaRPr lang="en-AU" sz="1400" dirty="0" smtClean="0">
              <a:solidFill>
                <a:schemeClr val="accent1">
                  <a:lumMod val="20000"/>
                  <a:lumOff val="80000"/>
                </a:schemeClr>
              </a:solidFill>
              <a:latin typeface="Century Gothic" panose="020B0502020202020204" pitchFamily="34" charset="0"/>
            </a:endParaRPr>
          </a:p>
          <a:p>
            <a:r>
              <a:rPr lang="en-AU" sz="1400" dirty="0" smtClean="0">
                <a:solidFill>
                  <a:schemeClr val="accent1">
                    <a:lumMod val="20000"/>
                    <a:lumOff val="80000"/>
                  </a:schemeClr>
                </a:solidFill>
                <a:latin typeface="Century Gothic" panose="020B0502020202020204" pitchFamily="34" charset="0"/>
              </a:rPr>
              <a:t>and </a:t>
            </a:r>
            <a:r>
              <a:rPr lang="en-AU" sz="1400" dirty="0">
                <a:solidFill>
                  <a:schemeClr val="accent1">
                    <a:lumMod val="20000"/>
                    <a:lumOff val="80000"/>
                  </a:schemeClr>
                </a:solidFill>
                <a:latin typeface="Century Gothic" panose="020B0502020202020204" pitchFamily="34" charset="0"/>
              </a:rPr>
              <a:t>paragraphs</a:t>
            </a:r>
          </a:p>
          <a:p>
            <a:r>
              <a:rPr lang="en-AU" sz="1400" dirty="0">
                <a:solidFill>
                  <a:schemeClr val="accent1">
                    <a:lumMod val="20000"/>
                    <a:lumOff val="80000"/>
                  </a:schemeClr>
                </a:solidFill>
                <a:latin typeface="Century Gothic" panose="020B0502020202020204" pitchFamily="34" charset="0"/>
              </a:rPr>
              <a:t>•check and edit your writing when you have finished.</a:t>
            </a:r>
          </a:p>
        </p:txBody>
      </p:sp>
      <p:sp>
        <p:nvSpPr>
          <p:cNvPr id="7" name="Rectangle 6"/>
          <p:cNvSpPr/>
          <p:nvPr/>
        </p:nvSpPr>
        <p:spPr>
          <a:xfrm>
            <a:off x="6682528" y="1607921"/>
            <a:ext cx="5130997" cy="3108543"/>
          </a:xfrm>
          <a:prstGeom prst="rect">
            <a:avLst/>
          </a:prstGeom>
        </p:spPr>
        <p:txBody>
          <a:bodyPr wrap="square">
            <a:spAutoFit/>
          </a:bodyPr>
          <a:lstStyle/>
          <a:p>
            <a:r>
              <a:rPr lang="en-AU" sz="2800" dirty="0" smtClean="0">
                <a:latin typeface="Century Gothic" panose="020B0502020202020204" pitchFamily="34" charset="0"/>
              </a:rPr>
              <a:t>You need to paint your lounge room. </a:t>
            </a:r>
          </a:p>
          <a:p>
            <a:endParaRPr lang="en-AU" sz="2800" dirty="0">
              <a:latin typeface="Century Gothic" panose="020B0502020202020204" pitchFamily="34" charset="0"/>
            </a:endParaRPr>
          </a:p>
          <a:p>
            <a:r>
              <a:rPr lang="en-AU" sz="2800" dirty="0" smtClean="0">
                <a:latin typeface="Century Gothic" panose="020B0502020202020204" pitchFamily="34" charset="0"/>
              </a:rPr>
              <a:t>What are the steps you will need to do to accomplish this task neatly and with no fuss?</a:t>
            </a:r>
          </a:p>
        </p:txBody>
      </p:sp>
      <p:pic>
        <p:nvPicPr>
          <p:cNvPr id="5" name="0X1SuLjnRcI"/>
          <p:cNvPicPr>
            <a:picLocks noRot="1" noChangeAspect="1"/>
          </p:cNvPicPr>
          <p:nvPr>
            <a:videoFile r:link="rId2"/>
          </p:nvPr>
        </p:nvPicPr>
        <p:blipFill>
          <a:blip r:embed="rId5"/>
          <a:stretch>
            <a:fillRect/>
          </a:stretch>
        </p:blipFill>
        <p:spPr>
          <a:xfrm>
            <a:off x="199951" y="1427922"/>
            <a:ext cx="6166299" cy="3468543"/>
          </a:xfrm>
          <a:prstGeom prst="rect">
            <a:avLst/>
          </a:prstGeom>
        </p:spPr>
      </p:pic>
      <p:sp>
        <p:nvSpPr>
          <p:cNvPr id="9" name="Rectangle 8"/>
          <p:cNvSpPr/>
          <p:nvPr/>
        </p:nvSpPr>
        <p:spPr>
          <a:xfrm>
            <a:off x="91796" y="454178"/>
            <a:ext cx="9799456" cy="769441"/>
          </a:xfrm>
          <a:prstGeom prst="rect">
            <a:avLst/>
          </a:prstGeom>
        </p:spPr>
        <p:txBody>
          <a:bodyPr wrap="square">
            <a:spAutoFit/>
          </a:bodyPr>
          <a:lstStyle/>
          <a:p>
            <a:r>
              <a:rPr lang="en-AU" sz="4400" dirty="0" smtClean="0">
                <a:solidFill>
                  <a:schemeClr val="accent4">
                    <a:lumMod val="40000"/>
                    <a:lumOff val="60000"/>
                  </a:schemeClr>
                </a:solidFill>
                <a:latin typeface="Century Gothic" panose="020B0502020202020204" pitchFamily="34" charset="0"/>
              </a:rPr>
              <a:t>Painting Your Lounge Room.</a:t>
            </a:r>
            <a:endParaRPr lang="en-AU" sz="4400" dirty="0" smtClean="0">
              <a:solidFill>
                <a:schemeClr val="bg2">
                  <a:lumMod val="20000"/>
                  <a:lumOff val="80000"/>
                </a:schemeClr>
              </a:solidFill>
              <a:latin typeface="Century Gothic" panose="020B0502020202020204" pitchFamily="34" charset="0"/>
            </a:endParaRPr>
          </a:p>
        </p:txBody>
      </p:sp>
      <p:grpSp>
        <p:nvGrpSpPr>
          <p:cNvPr id="8" name="Group 7"/>
          <p:cNvGrpSpPr/>
          <p:nvPr/>
        </p:nvGrpSpPr>
        <p:grpSpPr>
          <a:xfrm>
            <a:off x="10237607" y="6059321"/>
            <a:ext cx="1819113" cy="798679"/>
            <a:chOff x="10237607" y="6059321"/>
            <a:chExt cx="1819113" cy="798679"/>
          </a:xfrm>
        </p:grpSpPr>
        <p:sp>
          <p:nvSpPr>
            <p:cNvPr id="10" name="TextBox 9"/>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1" name="Group 10"/>
            <p:cNvGrpSpPr/>
            <p:nvPr/>
          </p:nvGrpSpPr>
          <p:grpSpPr>
            <a:xfrm>
              <a:off x="10237607" y="6059321"/>
              <a:ext cx="1357258" cy="711297"/>
              <a:chOff x="10492249" y="5731203"/>
              <a:chExt cx="1357258" cy="711297"/>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graphicFrame>
        <p:nvGraphicFramePr>
          <p:cNvPr id="3" name="Object 2"/>
          <p:cNvGraphicFramePr>
            <a:graphicFrameLocks noChangeAspect="1"/>
          </p:cNvGraphicFramePr>
          <p:nvPr>
            <p:extLst>
              <p:ext uri="{D42A27DB-BD31-4B8C-83A1-F6EECF244321}">
                <p14:modId xmlns:p14="http://schemas.microsoft.com/office/powerpoint/2010/main" val="1064062577"/>
              </p:ext>
            </p:extLst>
          </p:nvPr>
        </p:nvGraphicFramePr>
        <p:xfrm>
          <a:off x="9048435" y="6137110"/>
          <a:ext cx="842817" cy="561878"/>
        </p:xfrm>
        <a:graphic>
          <a:graphicData uri="http://schemas.openxmlformats.org/presentationml/2006/ole">
            <mc:AlternateContent xmlns:mc="http://schemas.openxmlformats.org/markup-compatibility/2006">
              <mc:Choice xmlns:v="urn:schemas-microsoft-com:vml" Requires="v">
                <p:oleObj spid="_x0000_s14339" name="Packager Shell Object" showAsIcon="1" r:id="rId8" imgW="1294920" imgH="863640" progId="Package">
                  <p:embed/>
                </p:oleObj>
              </mc:Choice>
              <mc:Fallback>
                <p:oleObj name="Packager Shell Object" showAsIcon="1" r:id="rId8" imgW="1294920" imgH="863640" progId="Package">
                  <p:embed/>
                  <p:pic>
                    <p:nvPicPr>
                      <p:cNvPr id="0" name=""/>
                      <p:cNvPicPr/>
                      <p:nvPr/>
                    </p:nvPicPr>
                    <p:blipFill>
                      <a:blip r:embed="rId9"/>
                      <a:stretch>
                        <a:fillRect/>
                      </a:stretch>
                    </p:blipFill>
                    <p:spPr>
                      <a:xfrm>
                        <a:off x="9048435" y="6137110"/>
                        <a:ext cx="842817" cy="561878"/>
                      </a:xfrm>
                      <a:prstGeom prst="rect">
                        <a:avLst/>
                      </a:prstGeom>
                      <a:solidFill>
                        <a:schemeClr val="accent5">
                          <a:lumMod val="20000"/>
                          <a:lumOff val="80000"/>
                        </a:schemeClr>
                      </a:solidFill>
                    </p:spPr>
                  </p:pic>
                </p:oleObj>
              </mc:Fallback>
            </mc:AlternateContent>
          </a:graphicData>
        </a:graphic>
      </p:graphicFrame>
    </p:spTree>
    <p:extLst>
      <p:ext uri="{BB962C8B-B14F-4D97-AF65-F5344CB8AC3E}">
        <p14:creationId xmlns:p14="http://schemas.microsoft.com/office/powerpoint/2010/main" val="149919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1243" y="190617"/>
            <a:ext cx="10760757" cy="769441"/>
          </a:xfrm>
          <a:prstGeom prst="rect">
            <a:avLst/>
          </a:prstGeom>
        </p:spPr>
        <p:txBody>
          <a:bodyPr wrap="square">
            <a:spAutoFit/>
          </a:bodyPr>
          <a:lstStyle/>
          <a:p>
            <a:r>
              <a:rPr lang="en-AU" sz="4400" dirty="0" smtClean="0">
                <a:solidFill>
                  <a:schemeClr val="accent4">
                    <a:lumMod val="40000"/>
                    <a:lumOff val="60000"/>
                  </a:schemeClr>
                </a:solidFill>
                <a:latin typeface="Century Gothic" panose="020B0502020202020204" pitchFamily="34" charset="0"/>
              </a:rPr>
              <a:t>The Marshmallow Test</a:t>
            </a:r>
            <a:endParaRPr lang="en-AU" sz="4400" dirty="0" smtClean="0">
              <a:solidFill>
                <a:schemeClr val="bg2">
                  <a:lumMod val="20000"/>
                  <a:lumOff val="80000"/>
                </a:schemeClr>
              </a:solidFill>
              <a:latin typeface="Century Gothic" panose="020B0502020202020204" pitchFamily="34" charset="0"/>
            </a:endParaRPr>
          </a:p>
        </p:txBody>
      </p:sp>
      <p:pic>
        <p:nvPicPr>
          <p:cNvPr id="5" name="QX_oy9614HQ"/>
          <p:cNvPicPr>
            <a:picLocks noRot="1" noChangeAspect="1"/>
          </p:cNvPicPr>
          <p:nvPr>
            <a:videoFile r:link="rId2"/>
          </p:nvPr>
        </p:nvPicPr>
        <p:blipFill>
          <a:blip r:embed="rId5"/>
          <a:stretch>
            <a:fillRect/>
          </a:stretch>
        </p:blipFill>
        <p:spPr>
          <a:xfrm>
            <a:off x="304800" y="960058"/>
            <a:ext cx="7541343" cy="4944397"/>
          </a:xfrm>
          <a:prstGeom prst="rect">
            <a:avLst/>
          </a:prstGeom>
        </p:spPr>
      </p:pic>
      <p:sp>
        <p:nvSpPr>
          <p:cNvPr id="2" name="Rectangle 1"/>
          <p:cNvSpPr/>
          <p:nvPr/>
        </p:nvSpPr>
        <p:spPr>
          <a:xfrm>
            <a:off x="131125" y="5186626"/>
            <a:ext cx="11100308" cy="1600438"/>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p>
          <a:p>
            <a:r>
              <a:rPr lang="en-AU" sz="1400" dirty="0">
                <a:solidFill>
                  <a:schemeClr val="accent1">
                    <a:lumMod val="20000"/>
                    <a:lumOff val="80000"/>
                  </a:schemeClr>
                </a:solidFill>
                <a:latin typeface="Century Gothic" panose="020B0502020202020204" pitchFamily="34" charset="0"/>
              </a:rPr>
              <a:t>•plan your story before you start</a:t>
            </a:r>
          </a:p>
          <a:p>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spelling and punctuation, and paragraphs</a:t>
            </a:r>
          </a:p>
          <a:p>
            <a:r>
              <a:rPr lang="en-AU" sz="1400" dirty="0">
                <a:solidFill>
                  <a:schemeClr val="accent1">
                    <a:lumMod val="20000"/>
                    <a:lumOff val="80000"/>
                  </a:schemeClr>
                </a:solidFill>
                <a:latin typeface="Century Gothic" panose="020B0502020202020204" pitchFamily="34" charset="0"/>
              </a:rPr>
              <a:t>•Make sure that in your writing you have more than one sentence that uses two adjectives before a noun. </a:t>
            </a:r>
          </a:p>
          <a:p>
            <a:r>
              <a:rPr lang="en-AU" sz="1400" dirty="0">
                <a:solidFill>
                  <a:schemeClr val="accent1">
                    <a:lumMod val="20000"/>
                    <a:lumOff val="80000"/>
                  </a:schemeClr>
                </a:solidFill>
                <a:latin typeface="Century Gothic" panose="020B0502020202020204" pitchFamily="34" charset="0"/>
              </a:rPr>
              <a:t>•Remember to use a comma separate the adjectives because they are in a list.</a:t>
            </a:r>
          </a:p>
          <a:p>
            <a:r>
              <a:rPr lang="en-AU" sz="1400" dirty="0">
                <a:solidFill>
                  <a:schemeClr val="accent1">
                    <a:lumMod val="20000"/>
                    <a:lumOff val="80000"/>
                  </a:schemeClr>
                </a:solidFill>
                <a:latin typeface="Century Gothic" panose="020B0502020202020204" pitchFamily="34" charset="0"/>
              </a:rPr>
              <a:t>•check and edit your writing when you have finished </a:t>
            </a:r>
          </a:p>
        </p:txBody>
      </p:sp>
      <p:sp>
        <p:nvSpPr>
          <p:cNvPr id="7" name="Rectangle 6"/>
          <p:cNvSpPr/>
          <p:nvPr/>
        </p:nvSpPr>
        <p:spPr>
          <a:xfrm>
            <a:off x="8154141" y="1139320"/>
            <a:ext cx="3729861" cy="4585871"/>
          </a:xfrm>
          <a:prstGeom prst="rect">
            <a:avLst/>
          </a:prstGeom>
        </p:spPr>
        <p:txBody>
          <a:bodyPr wrap="square">
            <a:spAutoFit/>
          </a:bodyPr>
          <a:lstStyle/>
          <a:p>
            <a:r>
              <a:rPr lang="en-AU" sz="2800" dirty="0">
                <a:latin typeface="Century Gothic" panose="020B0502020202020204" pitchFamily="34" charset="0"/>
              </a:rPr>
              <a:t>Describe what is going through one of the </a:t>
            </a:r>
            <a:r>
              <a:rPr lang="en-AU" sz="2800" dirty="0" smtClean="0">
                <a:latin typeface="Century Gothic" panose="020B0502020202020204" pitchFamily="34" charset="0"/>
              </a:rPr>
              <a:t>children's minds </a:t>
            </a:r>
            <a:r>
              <a:rPr lang="en-AU" sz="2800" dirty="0">
                <a:latin typeface="Century Gothic" panose="020B0502020202020204" pitchFamily="34" charset="0"/>
              </a:rPr>
              <a:t>as </a:t>
            </a:r>
            <a:r>
              <a:rPr lang="en-AU" sz="2800" dirty="0" smtClean="0">
                <a:latin typeface="Century Gothic" panose="020B0502020202020204" pitchFamily="34" charset="0"/>
              </a:rPr>
              <a:t>they try </a:t>
            </a:r>
            <a:r>
              <a:rPr lang="en-AU" sz="2800" dirty="0">
                <a:latin typeface="Century Gothic" panose="020B0502020202020204" pitchFamily="34" charset="0"/>
              </a:rPr>
              <a:t>to resist the temptation to eat the marshmallow</a:t>
            </a:r>
            <a:r>
              <a:rPr lang="en-AU" sz="2800" dirty="0" smtClean="0">
                <a:latin typeface="Century Gothic" panose="020B0502020202020204" pitchFamily="34" charset="0"/>
              </a:rPr>
              <a:t>.</a:t>
            </a:r>
          </a:p>
          <a:p>
            <a:endParaRPr lang="en-AU" sz="3200" dirty="0">
              <a:latin typeface="Century Gothic" panose="020B0502020202020204" pitchFamily="34" charset="0"/>
            </a:endParaRPr>
          </a:p>
          <a:p>
            <a:r>
              <a:rPr lang="en-AU" sz="3200" i="1" dirty="0" smtClean="0">
                <a:solidFill>
                  <a:srgbClr val="669900"/>
                </a:solidFill>
                <a:latin typeface="Century Gothic" panose="020B0502020202020204" pitchFamily="34" charset="0"/>
              </a:rPr>
              <a:t>What would you have done?</a:t>
            </a:r>
            <a:endParaRPr lang="en-AU" sz="3200" i="1" dirty="0">
              <a:solidFill>
                <a:srgbClr val="669900"/>
              </a:solidFill>
              <a:latin typeface="Century Gothic" panose="020B0502020202020204" pitchFamily="34" charset="0"/>
            </a:endParaRPr>
          </a:p>
        </p:txBody>
      </p:sp>
      <p:grpSp>
        <p:nvGrpSpPr>
          <p:cNvPr id="8" name="Group 7"/>
          <p:cNvGrpSpPr/>
          <p:nvPr/>
        </p:nvGrpSpPr>
        <p:grpSpPr>
          <a:xfrm>
            <a:off x="10237607" y="6059321"/>
            <a:ext cx="1819113" cy="798679"/>
            <a:chOff x="10237607" y="6059321"/>
            <a:chExt cx="1819113" cy="798679"/>
          </a:xfrm>
        </p:grpSpPr>
        <p:sp>
          <p:nvSpPr>
            <p:cNvPr id="9" name="TextBox 8"/>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0" name="Group 9"/>
            <p:cNvGrpSpPr/>
            <p:nvPr/>
          </p:nvGrpSpPr>
          <p:grpSpPr>
            <a:xfrm>
              <a:off x="10237607" y="6059321"/>
              <a:ext cx="1357258" cy="711297"/>
              <a:chOff x="10492249" y="5731203"/>
              <a:chExt cx="1357258" cy="711297"/>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graphicFrame>
        <p:nvGraphicFramePr>
          <p:cNvPr id="13" name="Object 12"/>
          <p:cNvGraphicFramePr>
            <a:graphicFrameLocks noChangeAspect="1"/>
          </p:cNvGraphicFramePr>
          <p:nvPr>
            <p:extLst>
              <p:ext uri="{D42A27DB-BD31-4B8C-83A1-F6EECF244321}">
                <p14:modId xmlns:p14="http://schemas.microsoft.com/office/powerpoint/2010/main" val="799268588"/>
              </p:ext>
            </p:extLst>
          </p:nvPr>
        </p:nvGraphicFramePr>
        <p:xfrm>
          <a:off x="8595600" y="6337037"/>
          <a:ext cx="1510068" cy="549483"/>
        </p:xfrm>
        <a:graphic>
          <a:graphicData uri="http://schemas.openxmlformats.org/presentationml/2006/ole">
            <mc:AlternateContent xmlns:mc="http://schemas.openxmlformats.org/markup-compatibility/2006">
              <mc:Choice xmlns:v="urn:schemas-microsoft-com:vml" Requires="v">
                <p:oleObj spid="_x0000_s1054" name="Packager Shell Object" showAsIcon="1" r:id="rId8" imgW="2373840" imgH="863640" progId="Package">
                  <p:embed/>
                </p:oleObj>
              </mc:Choice>
              <mc:Fallback>
                <p:oleObj name="Packager Shell Object" showAsIcon="1" r:id="rId8" imgW="2373840" imgH="863640" progId="Package">
                  <p:embed/>
                  <p:pic>
                    <p:nvPicPr>
                      <p:cNvPr id="0" name=""/>
                      <p:cNvPicPr/>
                      <p:nvPr/>
                    </p:nvPicPr>
                    <p:blipFill>
                      <a:blip r:embed="rId9"/>
                      <a:stretch>
                        <a:fillRect/>
                      </a:stretch>
                    </p:blipFill>
                    <p:spPr>
                      <a:xfrm>
                        <a:off x="8595600" y="6337037"/>
                        <a:ext cx="1510068" cy="549483"/>
                      </a:xfrm>
                      <a:prstGeom prst="rect">
                        <a:avLst/>
                      </a:prstGeom>
                      <a:solidFill>
                        <a:schemeClr val="accent4">
                          <a:lumMod val="20000"/>
                          <a:lumOff val="80000"/>
                        </a:schemeClr>
                      </a:solidFill>
                    </p:spPr>
                  </p:pic>
                </p:oleObj>
              </mc:Fallback>
            </mc:AlternateContent>
          </a:graphicData>
        </a:graphic>
      </p:graphicFrame>
    </p:spTree>
    <p:extLst>
      <p:ext uri="{BB962C8B-B14F-4D97-AF65-F5344CB8AC3E}">
        <p14:creationId xmlns:p14="http://schemas.microsoft.com/office/powerpoint/2010/main" val="70264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92139"/>
            <a:ext cx="10760757" cy="769441"/>
          </a:xfrm>
          <a:prstGeom prst="rect">
            <a:avLst/>
          </a:prstGeom>
        </p:spPr>
        <p:txBody>
          <a:bodyPr wrap="square">
            <a:spAutoFit/>
          </a:bodyPr>
          <a:lstStyle/>
          <a:p>
            <a:r>
              <a:rPr lang="en-AU" sz="4400" dirty="0" smtClean="0">
                <a:solidFill>
                  <a:schemeClr val="accent4">
                    <a:lumMod val="40000"/>
                    <a:lumOff val="60000"/>
                  </a:schemeClr>
                </a:solidFill>
                <a:latin typeface="Century Gothic" panose="020B0502020202020204" pitchFamily="34" charset="0"/>
              </a:rPr>
              <a:t>The Marshmallow Test</a:t>
            </a:r>
            <a:endParaRPr lang="en-AU" sz="4400" dirty="0" smtClean="0">
              <a:solidFill>
                <a:schemeClr val="bg2">
                  <a:lumMod val="20000"/>
                  <a:lumOff val="80000"/>
                </a:schemeClr>
              </a:solidFill>
              <a:latin typeface="Century Gothic" panose="020B0502020202020204" pitchFamily="34" charset="0"/>
            </a:endParaRPr>
          </a:p>
        </p:txBody>
      </p:sp>
      <p:pic>
        <p:nvPicPr>
          <p:cNvPr id="5" name="QX_oy9614HQ"/>
          <p:cNvPicPr>
            <a:picLocks noRot="1" noChangeAspect="1"/>
          </p:cNvPicPr>
          <p:nvPr>
            <a:videoFile r:link="rId2"/>
          </p:nvPr>
        </p:nvPicPr>
        <p:blipFill>
          <a:blip r:embed="rId5"/>
          <a:stretch>
            <a:fillRect/>
          </a:stretch>
        </p:blipFill>
        <p:spPr>
          <a:xfrm>
            <a:off x="304800" y="960058"/>
            <a:ext cx="7541343" cy="4944397"/>
          </a:xfrm>
          <a:prstGeom prst="rect">
            <a:avLst/>
          </a:prstGeom>
        </p:spPr>
      </p:pic>
      <p:sp>
        <p:nvSpPr>
          <p:cNvPr id="2" name="Rectangle 1"/>
          <p:cNvSpPr/>
          <p:nvPr/>
        </p:nvSpPr>
        <p:spPr>
          <a:xfrm>
            <a:off x="135024" y="5022138"/>
            <a:ext cx="11100308" cy="1815882"/>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p>
          <a:p>
            <a:pPr>
              <a:buFont typeface="Arial" panose="020B0604020202020204" pitchFamily="34" charset="0"/>
              <a:buChar char="•"/>
            </a:pPr>
            <a:r>
              <a:rPr lang="en-AU" sz="1400" dirty="0">
                <a:solidFill>
                  <a:schemeClr val="accent1">
                    <a:lumMod val="20000"/>
                    <a:lumOff val="80000"/>
                  </a:schemeClr>
                </a:solidFill>
                <a:latin typeface="Century Gothic" panose="020B0502020202020204" pitchFamily="34" charset="0"/>
              </a:rPr>
              <a:t>Plan your poem before you start </a:t>
            </a:r>
          </a:p>
          <a:p>
            <a:pPr>
              <a:buFont typeface="Arial" panose="020B0604020202020204" pitchFamily="34" charset="0"/>
              <a:buChar char="•"/>
            </a:pPr>
            <a:r>
              <a:rPr lang="en-AU" sz="1400" dirty="0">
                <a:solidFill>
                  <a:schemeClr val="accent1">
                    <a:lumMod val="20000"/>
                    <a:lumOff val="80000"/>
                  </a:schemeClr>
                </a:solidFill>
                <a:latin typeface="Century Gothic" panose="020B0502020202020204" pitchFamily="34" charset="0"/>
              </a:rPr>
              <a:t>Decide what to write about.</a:t>
            </a:r>
          </a:p>
          <a:p>
            <a:pPr>
              <a:buFont typeface="Arial" panose="020B0604020202020204" pitchFamily="34" charset="0"/>
              <a:buChar char="•"/>
            </a:pPr>
            <a:r>
              <a:rPr lang="en-AU" sz="1400" dirty="0">
                <a:solidFill>
                  <a:schemeClr val="accent1">
                    <a:lumMod val="20000"/>
                    <a:lumOff val="80000"/>
                  </a:schemeClr>
                </a:solidFill>
                <a:latin typeface="Century Gothic" panose="020B0502020202020204" pitchFamily="34" charset="0"/>
              </a:rPr>
              <a:t>Write your word down vertically.</a:t>
            </a:r>
          </a:p>
          <a:p>
            <a:pPr>
              <a:buFont typeface="Arial" panose="020B0604020202020204" pitchFamily="34" charset="0"/>
              <a:buChar char="•"/>
            </a:pPr>
            <a:r>
              <a:rPr lang="en-AU" sz="1400" dirty="0">
                <a:solidFill>
                  <a:schemeClr val="accent1">
                    <a:lumMod val="20000"/>
                    <a:lumOff val="80000"/>
                  </a:schemeClr>
                </a:solidFill>
                <a:latin typeface="Century Gothic" panose="020B0502020202020204" pitchFamily="34" charset="0"/>
              </a:rPr>
              <a:t>Brainstorm words or phrases that describe your idea.</a:t>
            </a:r>
          </a:p>
          <a:p>
            <a:pPr>
              <a:buFont typeface="Arial" panose="020B0604020202020204" pitchFamily="34" charset="0"/>
              <a:buChar char="•"/>
            </a:pPr>
            <a:r>
              <a:rPr lang="en-AU" sz="1400" dirty="0">
                <a:solidFill>
                  <a:schemeClr val="accent1">
                    <a:lumMod val="20000"/>
                    <a:lumOff val="80000"/>
                  </a:schemeClr>
                </a:solidFill>
                <a:latin typeface="Century Gothic" panose="020B0502020202020204" pitchFamily="34" charset="0"/>
              </a:rPr>
              <a:t>Place your brainstormed words or phrases on the lines that begin with </a:t>
            </a:r>
            <a:endParaRPr lang="en-AU" sz="1400" dirty="0" smtClean="0">
              <a:solidFill>
                <a:schemeClr val="accent1">
                  <a:lumMod val="20000"/>
                  <a:lumOff val="80000"/>
                </a:schemeClr>
              </a:solidFill>
              <a:latin typeface="Century Gothic" panose="020B0502020202020204" pitchFamily="34" charset="0"/>
            </a:endParaRPr>
          </a:p>
          <a:p>
            <a:r>
              <a:rPr lang="en-AU" sz="1400" dirty="0">
                <a:solidFill>
                  <a:schemeClr val="accent1">
                    <a:lumMod val="20000"/>
                    <a:lumOff val="80000"/>
                  </a:schemeClr>
                </a:solidFill>
                <a:latin typeface="Century Gothic" panose="020B0502020202020204" pitchFamily="34" charset="0"/>
              </a:rPr>
              <a:t>t</a:t>
            </a:r>
            <a:r>
              <a:rPr lang="en-AU" sz="1400" dirty="0" smtClean="0">
                <a:solidFill>
                  <a:schemeClr val="accent1">
                    <a:lumMod val="20000"/>
                    <a:lumOff val="80000"/>
                  </a:schemeClr>
                </a:solidFill>
                <a:latin typeface="Century Gothic" panose="020B0502020202020204" pitchFamily="34" charset="0"/>
              </a:rPr>
              <a:t>he </a:t>
            </a:r>
            <a:r>
              <a:rPr lang="en-AU" sz="1400" dirty="0">
                <a:solidFill>
                  <a:schemeClr val="accent1">
                    <a:lumMod val="20000"/>
                    <a:lumOff val="80000"/>
                  </a:schemeClr>
                </a:solidFill>
                <a:latin typeface="Century Gothic" panose="020B0502020202020204" pitchFamily="34" charset="0"/>
              </a:rPr>
              <a:t>same letters.</a:t>
            </a:r>
          </a:p>
          <a:p>
            <a:pPr>
              <a:buFont typeface="Arial" panose="020B0604020202020204" pitchFamily="34" charset="0"/>
              <a:buChar char="•"/>
            </a:pPr>
            <a:r>
              <a:rPr lang="en-AU" sz="1400" dirty="0">
                <a:solidFill>
                  <a:schemeClr val="accent1">
                    <a:lumMod val="20000"/>
                    <a:lumOff val="80000"/>
                  </a:schemeClr>
                </a:solidFill>
                <a:latin typeface="Century Gothic" panose="020B0502020202020204" pitchFamily="34" charset="0"/>
              </a:rPr>
              <a:t>Fill in the rest of the lines to create a poem.</a:t>
            </a:r>
          </a:p>
        </p:txBody>
      </p:sp>
      <p:sp>
        <p:nvSpPr>
          <p:cNvPr id="7" name="Rectangle 6"/>
          <p:cNvSpPr/>
          <p:nvPr/>
        </p:nvSpPr>
        <p:spPr>
          <a:xfrm>
            <a:off x="8079595" y="2022097"/>
            <a:ext cx="4112405" cy="2308324"/>
          </a:xfrm>
          <a:prstGeom prst="rect">
            <a:avLst/>
          </a:prstGeom>
        </p:spPr>
        <p:txBody>
          <a:bodyPr wrap="square">
            <a:spAutoFit/>
          </a:bodyPr>
          <a:lstStyle/>
          <a:p>
            <a:r>
              <a:rPr lang="en-AU" sz="2400" dirty="0" smtClean="0">
                <a:latin typeface="Century Gothic" panose="020B0502020202020204" pitchFamily="34" charset="0"/>
              </a:rPr>
              <a:t>An </a:t>
            </a:r>
            <a:r>
              <a:rPr lang="en-AU" sz="2400" dirty="0">
                <a:latin typeface="Century Gothic" panose="020B0502020202020204" pitchFamily="34" charset="0"/>
              </a:rPr>
              <a:t>Acrostic Poem is a poem where the first</a:t>
            </a:r>
          </a:p>
          <a:p>
            <a:r>
              <a:rPr lang="en-AU" sz="2400" dirty="0">
                <a:latin typeface="Century Gothic" panose="020B0502020202020204" pitchFamily="34" charset="0"/>
              </a:rPr>
              <a:t>letter of each line spells a word and </a:t>
            </a:r>
            <a:r>
              <a:rPr lang="en-AU" sz="2400" dirty="0" smtClean="0">
                <a:latin typeface="Century Gothic" panose="020B0502020202020204" pitchFamily="34" charset="0"/>
              </a:rPr>
              <a:t>each line </a:t>
            </a:r>
            <a:r>
              <a:rPr lang="en-AU" sz="2400" dirty="0">
                <a:latin typeface="Century Gothic" panose="020B0502020202020204" pitchFamily="34" charset="0"/>
              </a:rPr>
              <a:t>gives details and helps explain </a:t>
            </a:r>
            <a:r>
              <a:rPr lang="en-AU" sz="2400" dirty="0" smtClean="0">
                <a:latin typeface="Century Gothic" panose="020B0502020202020204" pitchFamily="34" charset="0"/>
              </a:rPr>
              <a:t>the chosen </a:t>
            </a:r>
            <a:r>
              <a:rPr lang="en-AU" sz="2400" dirty="0">
                <a:latin typeface="Century Gothic" panose="020B0502020202020204" pitchFamily="34" charset="0"/>
              </a:rPr>
              <a:t>word</a:t>
            </a:r>
            <a:r>
              <a:rPr lang="en-AU" sz="2400" dirty="0" smtClean="0">
                <a:latin typeface="Century Gothic" panose="020B0502020202020204" pitchFamily="34" charset="0"/>
              </a:rPr>
              <a:t>.</a:t>
            </a:r>
            <a:endParaRPr lang="en-AU" sz="2400" dirty="0">
              <a:latin typeface="Century Gothic" panose="020B0502020202020204" pitchFamily="34" charset="0"/>
            </a:endParaRPr>
          </a:p>
        </p:txBody>
      </p:sp>
      <p:sp>
        <p:nvSpPr>
          <p:cNvPr id="3" name="Rectangle 2"/>
          <p:cNvSpPr/>
          <p:nvPr/>
        </p:nvSpPr>
        <p:spPr>
          <a:xfrm>
            <a:off x="7039163" y="310937"/>
            <a:ext cx="4833374" cy="1077218"/>
          </a:xfrm>
          <a:prstGeom prst="rect">
            <a:avLst/>
          </a:prstGeom>
        </p:spPr>
        <p:txBody>
          <a:bodyPr wrap="none">
            <a:spAutoFit/>
          </a:bodyPr>
          <a:lstStyle/>
          <a:p>
            <a:r>
              <a:rPr lang="en-AU" sz="3200" dirty="0">
                <a:solidFill>
                  <a:srgbClr val="669900"/>
                </a:solidFill>
                <a:latin typeface="Century Gothic" panose="020B0502020202020204" pitchFamily="34" charset="0"/>
              </a:rPr>
              <a:t>Write an Acrostic </a:t>
            </a:r>
            <a:r>
              <a:rPr lang="en-AU" sz="3200" dirty="0" smtClean="0">
                <a:solidFill>
                  <a:srgbClr val="669900"/>
                </a:solidFill>
                <a:latin typeface="Century Gothic" panose="020B0502020202020204" pitchFamily="34" charset="0"/>
              </a:rPr>
              <a:t>Poem</a:t>
            </a:r>
          </a:p>
          <a:p>
            <a:r>
              <a:rPr lang="en-AU" sz="3200" dirty="0" smtClean="0">
                <a:solidFill>
                  <a:srgbClr val="669900"/>
                </a:solidFill>
                <a:latin typeface="Century Gothic" panose="020B0502020202020204" pitchFamily="34" charset="0"/>
              </a:rPr>
              <a:t> </a:t>
            </a:r>
            <a:r>
              <a:rPr lang="en-AU" sz="3200" dirty="0">
                <a:solidFill>
                  <a:srgbClr val="669900"/>
                </a:solidFill>
                <a:latin typeface="Century Gothic" panose="020B0502020202020204" pitchFamily="34" charset="0"/>
              </a:rPr>
              <a:t>about Marshmallows.</a:t>
            </a:r>
          </a:p>
        </p:txBody>
      </p:sp>
      <p:grpSp>
        <p:nvGrpSpPr>
          <p:cNvPr id="8" name="Group 7"/>
          <p:cNvGrpSpPr/>
          <p:nvPr/>
        </p:nvGrpSpPr>
        <p:grpSpPr>
          <a:xfrm>
            <a:off x="10237607" y="6059321"/>
            <a:ext cx="1819113" cy="798679"/>
            <a:chOff x="10237607" y="6059321"/>
            <a:chExt cx="1819113" cy="798679"/>
          </a:xfrm>
        </p:grpSpPr>
        <p:sp>
          <p:nvSpPr>
            <p:cNvPr id="9" name="TextBox 8"/>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0" name="Group 9"/>
            <p:cNvGrpSpPr/>
            <p:nvPr/>
          </p:nvGrpSpPr>
          <p:grpSpPr>
            <a:xfrm>
              <a:off x="10237607" y="6059321"/>
              <a:ext cx="1357258" cy="711297"/>
              <a:chOff x="10492249" y="5731203"/>
              <a:chExt cx="1357258" cy="711297"/>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graphicFrame>
        <p:nvGraphicFramePr>
          <p:cNvPr id="13" name="Object 12"/>
          <p:cNvGraphicFramePr>
            <a:graphicFrameLocks noChangeAspect="1"/>
          </p:cNvGraphicFramePr>
          <p:nvPr>
            <p:extLst>
              <p:ext uri="{D42A27DB-BD31-4B8C-83A1-F6EECF244321}">
                <p14:modId xmlns:p14="http://schemas.microsoft.com/office/powerpoint/2010/main" val="342472124"/>
              </p:ext>
            </p:extLst>
          </p:nvPr>
        </p:nvGraphicFramePr>
        <p:xfrm>
          <a:off x="7461510" y="6286641"/>
          <a:ext cx="1299985" cy="473038"/>
        </p:xfrm>
        <a:graphic>
          <a:graphicData uri="http://schemas.openxmlformats.org/presentationml/2006/ole">
            <mc:AlternateContent xmlns:mc="http://schemas.openxmlformats.org/markup-compatibility/2006">
              <mc:Choice xmlns:v="urn:schemas-microsoft-com:vml" Requires="v">
                <p:oleObj spid="_x0000_s2106" name="Packager Shell Object" showAsIcon="1" r:id="rId8" imgW="2373840" imgH="863640" progId="Package">
                  <p:embed/>
                </p:oleObj>
              </mc:Choice>
              <mc:Fallback>
                <p:oleObj name="Packager Shell Object" showAsIcon="1" r:id="rId8" imgW="2373840" imgH="863640" progId="Package">
                  <p:embed/>
                  <p:pic>
                    <p:nvPicPr>
                      <p:cNvPr id="0" name=""/>
                      <p:cNvPicPr/>
                      <p:nvPr/>
                    </p:nvPicPr>
                    <p:blipFill>
                      <a:blip r:embed="rId9"/>
                      <a:stretch>
                        <a:fillRect/>
                      </a:stretch>
                    </p:blipFill>
                    <p:spPr>
                      <a:xfrm>
                        <a:off x="7461510" y="6286641"/>
                        <a:ext cx="1299985" cy="473038"/>
                      </a:xfrm>
                      <a:prstGeom prst="rect">
                        <a:avLst/>
                      </a:prstGeom>
                      <a:solidFill>
                        <a:schemeClr val="accent4">
                          <a:lumMod val="20000"/>
                          <a:lumOff val="80000"/>
                        </a:schemeClr>
                      </a:solid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242352167"/>
              </p:ext>
            </p:extLst>
          </p:nvPr>
        </p:nvGraphicFramePr>
        <p:xfrm>
          <a:off x="8893435" y="6286641"/>
          <a:ext cx="1423022" cy="448248"/>
        </p:xfrm>
        <a:graphic>
          <a:graphicData uri="http://schemas.openxmlformats.org/presentationml/2006/ole">
            <mc:AlternateContent xmlns:mc="http://schemas.openxmlformats.org/markup-compatibility/2006">
              <mc:Choice xmlns:v="urn:schemas-microsoft-com:vml" Requires="v">
                <p:oleObj spid="_x0000_s2107" name="Packager Shell Object" showAsIcon="1" r:id="rId10" imgW="2741760" imgH="863640" progId="Package">
                  <p:embed/>
                </p:oleObj>
              </mc:Choice>
              <mc:Fallback>
                <p:oleObj name="Packager Shell Object" showAsIcon="1" r:id="rId10" imgW="2741760" imgH="863640" progId="Package">
                  <p:embed/>
                  <p:pic>
                    <p:nvPicPr>
                      <p:cNvPr id="0" name=""/>
                      <p:cNvPicPr/>
                      <p:nvPr/>
                    </p:nvPicPr>
                    <p:blipFill>
                      <a:blip r:embed="rId11"/>
                      <a:stretch>
                        <a:fillRect/>
                      </a:stretch>
                    </p:blipFill>
                    <p:spPr>
                      <a:xfrm>
                        <a:off x="8893435" y="6286641"/>
                        <a:ext cx="1423022" cy="448248"/>
                      </a:xfrm>
                      <a:prstGeom prst="rect">
                        <a:avLst/>
                      </a:prstGeom>
                      <a:solidFill>
                        <a:schemeClr val="accent4">
                          <a:lumMod val="20000"/>
                          <a:lumOff val="80000"/>
                        </a:schemeClr>
                      </a:solidFill>
                    </p:spPr>
                  </p:pic>
                </p:oleObj>
              </mc:Fallback>
            </mc:AlternateContent>
          </a:graphicData>
        </a:graphic>
      </p:graphicFrame>
    </p:spTree>
    <p:extLst>
      <p:ext uri="{BB962C8B-B14F-4D97-AF65-F5344CB8AC3E}">
        <p14:creationId xmlns:p14="http://schemas.microsoft.com/office/powerpoint/2010/main" val="154910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2977" y="298064"/>
            <a:ext cx="4262818" cy="769441"/>
          </a:xfrm>
          <a:prstGeom prst="rect">
            <a:avLst/>
          </a:prstGeom>
        </p:spPr>
        <p:txBody>
          <a:bodyPr wrap="square">
            <a:spAutoFit/>
          </a:bodyPr>
          <a:lstStyle/>
          <a:p>
            <a:r>
              <a:rPr lang="en-AU" sz="4400" dirty="0" smtClean="0">
                <a:solidFill>
                  <a:schemeClr val="accent4">
                    <a:lumMod val="40000"/>
                    <a:lumOff val="60000"/>
                  </a:schemeClr>
                </a:solidFill>
                <a:latin typeface="Century Gothic" panose="020B0502020202020204" pitchFamily="34" charset="0"/>
              </a:rPr>
              <a:t>iApp Design</a:t>
            </a:r>
            <a:endParaRPr lang="en-AU" sz="4400" dirty="0" smtClean="0">
              <a:solidFill>
                <a:schemeClr val="bg2">
                  <a:lumMod val="20000"/>
                  <a:lumOff val="80000"/>
                </a:schemeClr>
              </a:solidFill>
              <a:latin typeface="Century Gothic" panose="020B0502020202020204" pitchFamily="34" charset="0"/>
            </a:endParaRPr>
          </a:p>
        </p:txBody>
      </p:sp>
      <p:sp>
        <p:nvSpPr>
          <p:cNvPr id="2" name="Rectangle 1"/>
          <p:cNvSpPr/>
          <p:nvPr/>
        </p:nvSpPr>
        <p:spPr>
          <a:xfrm>
            <a:off x="25510" y="5315982"/>
            <a:ext cx="11100308" cy="1384995"/>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Your add should include:</a:t>
            </a:r>
          </a:p>
          <a:p>
            <a:r>
              <a:rPr lang="en-AU" sz="1400" dirty="0">
                <a:solidFill>
                  <a:schemeClr val="accent1">
                    <a:lumMod val="20000"/>
                    <a:lumOff val="80000"/>
                  </a:schemeClr>
                </a:solidFill>
                <a:latin typeface="Century Gothic" panose="020B0502020202020204" pitchFamily="34" charset="0"/>
              </a:rPr>
              <a:t>*A colour picture of the </a:t>
            </a:r>
            <a:r>
              <a:rPr lang="en-AU" sz="1400" dirty="0" smtClean="0">
                <a:solidFill>
                  <a:schemeClr val="accent1">
                    <a:lumMod val="20000"/>
                    <a:lumOff val="80000"/>
                  </a:schemeClr>
                </a:solidFill>
                <a:latin typeface="Century Gothic" panose="020B0502020202020204" pitchFamily="34" charset="0"/>
              </a:rPr>
              <a:t>app        *Rating          *Size </a:t>
            </a:r>
            <a:r>
              <a:rPr lang="en-AU" sz="1400" dirty="0">
                <a:solidFill>
                  <a:schemeClr val="accent1">
                    <a:lumMod val="20000"/>
                    <a:lumOff val="80000"/>
                  </a:schemeClr>
                </a:solidFill>
                <a:latin typeface="Century Gothic" panose="020B0502020202020204" pitchFamily="34" charset="0"/>
              </a:rPr>
              <a:t>of the app</a:t>
            </a:r>
          </a:p>
          <a:p>
            <a:r>
              <a:rPr lang="en-AU" sz="1400" dirty="0">
                <a:solidFill>
                  <a:schemeClr val="accent1">
                    <a:lumMod val="20000"/>
                    <a:lumOff val="80000"/>
                  </a:schemeClr>
                </a:solidFill>
                <a:latin typeface="Century Gothic" panose="020B0502020202020204" pitchFamily="34" charset="0"/>
              </a:rPr>
              <a:t>*Name of the designers</a:t>
            </a:r>
          </a:p>
          <a:p>
            <a:r>
              <a:rPr lang="en-AU" sz="1400" dirty="0">
                <a:solidFill>
                  <a:schemeClr val="accent1">
                    <a:lumMod val="20000"/>
                    <a:lumOff val="80000"/>
                  </a:schemeClr>
                </a:solidFill>
                <a:latin typeface="Century Gothic" panose="020B0502020202020204" pitchFamily="34" charset="0"/>
              </a:rPr>
              <a:t>*A price, if appropriate, and remember that does not always mean money.</a:t>
            </a:r>
          </a:p>
          <a:p>
            <a:r>
              <a:rPr lang="en-AU" sz="1400" dirty="0">
                <a:solidFill>
                  <a:schemeClr val="accent1">
                    <a:lumMod val="20000"/>
                    <a:lumOff val="80000"/>
                  </a:schemeClr>
                </a:solidFill>
                <a:latin typeface="Century Gothic" panose="020B0502020202020204" pitchFamily="34" charset="0"/>
              </a:rPr>
              <a:t>*A listing of what the item does,</a:t>
            </a:r>
          </a:p>
          <a:p>
            <a:r>
              <a:rPr lang="en-AU" sz="1400" dirty="0">
                <a:solidFill>
                  <a:schemeClr val="accent1">
                    <a:lumMod val="20000"/>
                    <a:lumOff val="80000"/>
                  </a:schemeClr>
                </a:solidFill>
                <a:latin typeface="Century Gothic" panose="020B0502020202020204" pitchFamily="34" charset="0"/>
              </a:rPr>
              <a:t>*Optional ideas – testimonials, slogan, related products</a:t>
            </a:r>
          </a:p>
        </p:txBody>
      </p:sp>
      <p:sp>
        <p:nvSpPr>
          <p:cNvPr id="7" name="Rectangle 6"/>
          <p:cNvSpPr/>
          <p:nvPr/>
        </p:nvSpPr>
        <p:spPr>
          <a:xfrm>
            <a:off x="7482349" y="495576"/>
            <a:ext cx="4709651" cy="5693866"/>
          </a:xfrm>
          <a:prstGeom prst="rect">
            <a:avLst/>
          </a:prstGeom>
        </p:spPr>
        <p:txBody>
          <a:bodyPr wrap="square">
            <a:spAutoFit/>
          </a:bodyPr>
          <a:lstStyle/>
          <a:p>
            <a:r>
              <a:rPr lang="en-AU" sz="2800" dirty="0">
                <a:latin typeface="Century Gothic" panose="020B0502020202020204" pitchFamily="34" charset="0"/>
              </a:rPr>
              <a:t>Angry Birds is </a:t>
            </a:r>
            <a:r>
              <a:rPr lang="en-AU" sz="2800" dirty="0" smtClean="0">
                <a:latin typeface="Century Gothic" panose="020B0502020202020204" pitchFamily="34" charset="0"/>
              </a:rPr>
              <a:t>an awesome app that a lot of people have on their iPads or phones. </a:t>
            </a:r>
          </a:p>
          <a:p>
            <a:endParaRPr lang="en-AU" sz="2800" dirty="0">
              <a:latin typeface="Century Gothic" panose="020B0502020202020204" pitchFamily="34" charset="0"/>
            </a:endParaRPr>
          </a:p>
          <a:p>
            <a:r>
              <a:rPr lang="en-AU" sz="2800" dirty="0" smtClean="0">
                <a:latin typeface="Century Gothic" panose="020B0502020202020204" pitchFamily="34" charset="0"/>
              </a:rPr>
              <a:t>Working with a partner, </a:t>
            </a:r>
            <a:r>
              <a:rPr lang="en-AU" sz="2800" i="1" dirty="0" smtClean="0">
                <a:solidFill>
                  <a:srgbClr val="669900"/>
                </a:solidFill>
                <a:latin typeface="Century Gothic" panose="020B0502020202020204" pitchFamily="34" charset="0"/>
              </a:rPr>
              <a:t>brainstorm </a:t>
            </a:r>
            <a:r>
              <a:rPr lang="en-AU" sz="2800" i="1" dirty="0">
                <a:solidFill>
                  <a:srgbClr val="669900"/>
                </a:solidFill>
                <a:latin typeface="Century Gothic" panose="020B0502020202020204" pitchFamily="34" charset="0"/>
              </a:rPr>
              <a:t>a new </a:t>
            </a:r>
            <a:r>
              <a:rPr lang="en-AU" sz="2800" i="1" dirty="0" smtClean="0">
                <a:solidFill>
                  <a:srgbClr val="669900"/>
                </a:solidFill>
                <a:latin typeface="Century Gothic" panose="020B0502020202020204" pitchFamily="34" charset="0"/>
              </a:rPr>
              <a:t>app</a:t>
            </a:r>
            <a:r>
              <a:rPr lang="en-AU" sz="2800" i="1" dirty="0">
                <a:solidFill>
                  <a:srgbClr val="669900"/>
                </a:solidFill>
                <a:latin typeface="Century Gothic" panose="020B0502020202020204" pitchFamily="34" charset="0"/>
              </a:rPr>
              <a:t>. </a:t>
            </a:r>
            <a:r>
              <a:rPr lang="en-AU" sz="2800" dirty="0">
                <a:latin typeface="Century Gothic" panose="020B0502020202020204" pitchFamily="34" charset="0"/>
              </a:rPr>
              <a:t>It can be a game, a service or anything you can think of. </a:t>
            </a:r>
            <a:endParaRPr lang="en-AU" sz="2800" dirty="0" smtClean="0">
              <a:latin typeface="Century Gothic" panose="020B0502020202020204" pitchFamily="34" charset="0"/>
            </a:endParaRPr>
          </a:p>
          <a:p>
            <a:endParaRPr lang="en-AU" sz="2800" dirty="0" smtClean="0">
              <a:latin typeface="Century Gothic" panose="020B0502020202020204" pitchFamily="34" charset="0"/>
            </a:endParaRPr>
          </a:p>
          <a:p>
            <a:r>
              <a:rPr lang="en-AU" sz="2800" dirty="0" smtClean="0">
                <a:latin typeface="Century Gothic" panose="020B0502020202020204" pitchFamily="34" charset="0"/>
              </a:rPr>
              <a:t>Create </a:t>
            </a:r>
            <a:r>
              <a:rPr lang="en-AU" sz="2800" i="1" dirty="0" smtClean="0">
                <a:solidFill>
                  <a:srgbClr val="669900"/>
                </a:solidFill>
                <a:latin typeface="Century Gothic" panose="020B0502020202020204" pitchFamily="34" charset="0"/>
              </a:rPr>
              <a:t>an advertisement </a:t>
            </a:r>
            <a:r>
              <a:rPr lang="en-AU" sz="2800" dirty="0" smtClean="0">
                <a:latin typeface="Century Gothic" panose="020B0502020202020204" pitchFamily="34" charset="0"/>
              </a:rPr>
              <a:t>for your new app. </a:t>
            </a:r>
            <a:endParaRPr lang="en-AU" sz="2800" dirty="0">
              <a:latin typeface="Century Gothic" panose="020B0502020202020204" pitchFamily="34" charset="0"/>
            </a:endParaRPr>
          </a:p>
        </p:txBody>
      </p:sp>
      <p:pic>
        <p:nvPicPr>
          <p:cNvPr id="8" name="jzIBZQkj6SY"/>
          <p:cNvPicPr>
            <a:picLocks noRot="1" noChangeAspect="1"/>
          </p:cNvPicPr>
          <p:nvPr>
            <a:videoFile r:link="rId2"/>
          </p:nvPr>
        </p:nvPicPr>
        <p:blipFill>
          <a:blip r:embed="rId5"/>
          <a:stretch>
            <a:fillRect/>
          </a:stretch>
        </p:blipFill>
        <p:spPr>
          <a:xfrm>
            <a:off x="672976" y="1369036"/>
            <a:ext cx="6480738" cy="3645415"/>
          </a:xfrm>
          <a:prstGeom prst="rect">
            <a:avLst/>
          </a:prstGeom>
        </p:spPr>
      </p:pic>
      <p:grpSp>
        <p:nvGrpSpPr>
          <p:cNvPr id="9" name="Group 8"/>
          <p:cNvGrpSpPr/>
          <p:nvPr/>
        </p:nvGrpSpPr>
        <p:grpSpPr>
          <a:xfrm>
            <a:off x="10237607" y="6059321"/>
            <a:ext cx="1819113" cy="798679"/>
            <a:chOff x="10237607" y="6059321"/>
            <a:chExt cx="1819113" cy="798679"/>
          </a:xfrm>
        </p:grpSpPr>
        <p:sp>
          <p:nvSpPr>
            <p:cNvPr id="10" name="TextBox 9"/>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1" name="Group 10"/>
            <p:cNvGrpSpPr/>
            <p:nvPr/>
          </p:nvGrpSpPr>
          <p:grpSpPr>
            <a:xfrm>
              <a:off x="10237607" y="6059321"/>
              <a:ext cx="1357258" cy="711297"/>
              <a:chOff x="10492249" y="5731203"/>
              <a:chExt cx="1357258" cy="711297"/>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graphicFrame>
        <p:nvGraphicFramePr>
          <p:cNvPr id="3" name="Object 2"/>
          <p:cNvGraphicFramePr>
            <a:graphicFrameLocks noChangeAspect="1"/>
          </p:cNvGraphicFramePr>
          <p:nvPr>
            <p:extLst>
              <p:ext uri="{D42A27DB-BD31-4B8C-83A1-F6EECF244321}">
                <p14:modId xmlns:p14="http://schemas.microsoft.com/office/powerpoint/2010/main" val="3842217317"/>
              </p:ext>
            </p:extLst>
          </p:nvPr>
        </p:nvGraphicFramePr>
        <p:xfrm>
          <a:off x="6996296" y="6189442"/>
          <a:ext cx="608267" cy="582566"/>
        </p:xfrm>
        <a:graphic>
          <a:graphicData uri="http://schemas.openxmlformats.org/presentationml/2006/ole">
            <mc:AlternateContent xmlns:mc="http://schemas.openxmlformats.org/markup-compatibility/2006">
              <mc:Choice xmlns:v="urn:schemas-microsoft-com:vml" Requires="v">
                <p:oleObj spid="_x0000_s3099" name="Packager Shell Object" showAsIcon="1" r:id="rId8" imgW="901080" imgH="863640" progId="Package">
                  <p:embed/>
                </p:oleObj>
              </mc:Choice>
              <mc:Fallback>
                <p:oleObj name="Packager Shell Object" showAsIcon="1" r:id="rId8" imgW="901080" imgH="863640" progId="Package">
                  <p:embed/>
                  <p:pic>
                    <p:nvPicPr>
                      <p:cNvPr id="0" name=""/>
                      <p:cNvPicPr/>
                      <p:nvPr/>
                    </p:nvPicPr>
                    <p:blipFill>
                      <a:blip r:embed="rId9"/>
                      <a:stretch>
                        <a:fillRect/>
                      </a:stretch>
                    </p:blipFill>
                    <p:spPr>
                      <a:xfrm>
                        <a:off x="6996296" y="6189442"/>
                        <a:ext cx="608267" cy="582566"/>
                      </a:xfrm>
                      <a:prstGeom prst="rect">
                        <a:avLst/>
                      </a:prstGeom>
                      <a:solidFill>
                        <a:schemeClr val="accent4">
                          <a:lumMod val="20000"/>
                          <a:lumOff val="80000"/>
                        </a:schemeClr>
                      </a:solidFill>
                    </p:spPr>
                  </p:pic>
                </p:oleObj>
              </mc:Fallback>
            </mc:AlternateContent>
          </a:graphicData>
        </a:graphic>
      </p:graphicFrame>
    </p:spTree>
    <p:extLst>
      <p:ext uri="{BB962C8B-B14F-4D97-AF65-F5344CB8AC3E}">
        <p14:creationId xmlns:p14="http://schemas.microsoft.com/office/powerpoint/2010/main" val="219778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2977" y="298064"/>
            <a:ext cx="4262818" cy="769441"/>
          </a:xfrm>
          <a:prstGeom prst="rect">
            <a:avLst/>
          </a:prstGeom>
        </p:spPr>
        <p:txBody>
          <a:bodyPr wrap="square">
            <a:spAutoFit/>
          </a:bodyPr>
          <a:lstStyle/>
          <a:p>
            <a:r>
              <a:rPr lang="en-AU" sz="4400" dirty="0" smtClean="0">
                <a:solidFill>
                  <a:schemeClr val="accent4">
                    <a:lumMod val="40000"/>
                    <a:lumOff val="60000"/>
                  </a:schemeClr>
                </a:solidFill>
                <a:latin typeface="Century Gothic" panose="020B0502020202020204" pitchFamily="34" charset="0"/>
              </a:rPr>
              <a:t>Musical Fun</a:t>
            </a:r>
            <a:endParaRPr lang="en-AU" sz="4400" dirty="0" smtClean="0">
              <a:solidFill>
                <a:schemeClr val="bg2">
                  <a:lumMod val="20000"/>
                  <a:lumOff val="80000"/>
                </a:schemeClr>
              </a:solidFill>
              <a:latin typeface="Century Gothic" panose="020B0502020202020204" pitchFamily="34" charset="0"/>
            </a:endParaRPr>
          </a:p>
        </p:txBody>
      </p:sp>
      <p:sp>
        <p:nvSpPr>
          <p:cNvPr id="2" name="Rectangle 1"/>
          <p:cNvSpPr/>
          <p:nvPr/>
        </p:nvSpPr>
        <p:spPr>
          <a:xfrm>
            <a:off x="143654" y="5617513"/>
            <a:ext cx="11100308" cy="1169551"/>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dirty="0">
              <a:solidFill>
                <a:schemeClr val="accent1">
                  <a:lumMod val="20000"/>
                  <a:lumOff val="80000"/>
                </a:schemeClr>
              </a:solidFill>
              <a:latin typeface="Century Gothic" panose="020B0502020202020204" pitchFamily="34" charset="0"/>
            </a:endParaRPr>
          </a:p>
          <a:p>
            <a:r>
              <a:rPr lang="en-AU" sz="1400" dirty="0">
                <a:solidFill>
                  <a:schemeClr val="accent1">
                    <a:lumMod val="20000"/>
                    <a:lumOff val="80000"/>
                  </a:schemeClr>
                </a:solidFill>
                <a:latin typeface="Century Gothic" panose="020B0502020202020204" pitchFamily="34" charset="0"/>
              </a:rPr>
              <a:t>•plan your </a:t>
            </a:r>
            <a:r>
              <a:rPr lang="en-AU" sz="1400" dirty="0" smtClean="0">
                <a:solidFill>
                  <a:schemeClr val="accent1">
                    <a:lumMod val="20000"/>
                    <a:lumOff val="80000"/>
                  </a:schemeClr>
                </a:solidFill>
                <a:latin typeface="Century Gothic" panose="020B0502020202020204" pitchFamily="34" charset="0"/>
              </a:rPr>
              <a:t>idea and description </a:t>
            </a:r>
            <a:r>
              <a:rPr lang="en-AU" sz="1400" dirty="0">
                <a:solidFill>
                  <a:schemeClr val="accent1">
                    <a:lumMod val="20000"/>
                    <a:lumOff val="80000"/>
                  </a:schemeClr>
                </a:solidFill>
                <a:latin typeface="Century Gothic" panose="020B0502020202020204" pitchFamily="34" charset="0"/>
              </a:rPr>
              <a:t>before you start</a:t>
            </a:r>
          </a:p>
          <a:p>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a:t>
            </a:r>
            <a:r>
              <a:rPr lang="en-AU" sz="1400" dirty="0" smtClean="0">
                <a:solidFill>
                  <a:schemeClr val="accent1">
                    <a:lumMod val="20000"/>
                    <a:lumOff val="80000"/>
                  </a:schemeClr>
                </a:solidFill>
                <a:latin typeface="Century Gothic" panose="020B0502020202020204" pitchFamily="34" charset="0"/>
              </a:rPr>
              <a:t>spelling, </a:t>
            </a:r>
            <a:r>
              <a:rPr lang="en-AU" sz="1400" dirty="0">
                <a:solidFill>
                  <a:schemeClr val="accent1">
                    <a:lumMod val="20000"/>
                    <a:lumOff val="80000"/>
                  </a:schemeClr>
                </a:solidFill>
                <a:latin typeface="Century Gothic" panose="020B0502020202020204" pitchFamily="34" charset="0"/>
              </a:rPr>
              <a:t>punctuation, and paragraphs</a:t>
            </a:r>
          </a:p>
          <a:p>
            <a:r>
              <a:rPr lang="en-AU" sz="1400" dirty="0">
                <a:solidFill>
                  <a:schemeClr val="accent1">
                    <a:lumMod val="20000"/>
                    <a:lumOff val="80000"/>
                  </a:schemeClr>
                </a:solidFill>
                <a:latin typeface="Century Gothic" panose="020B0502020202020204" pitchFamily="34" charset="0"/>
              </a:rPr>
              <a:t>•check and edit your writing when you have finished.</a:t>
            </a:r>
          </a:p>
        </p:txBody>
      </p:sp>
      <p:sp>
        <p:nvSpPr>
          <p:cNvPr id="7" name="Rectangle 6"/>
          <p:cNvSpPr/>
          <p:nvPr/>
        </p:nvSpPr>
        <p:spPr>
          <a:xfrm>
            <a:off x="7444081" y="197882"/>
            <a:ext cx="4612639" cy="6217087"/>
          </a:xfrm>
          <a:prstGeom prst="rect">
            <a:avLst/>
          </a:prstGeom>
        </p:spPr>
        <p:txBody>
          <a:bodyPr wrap="square">
            <a:spAutoFit/>
          </a:bodyPr>
          <a:lstStyle/>
          <a:p>
            <a:r>
              <a:rPr lang="en-AU" sz="2800" dirty="0">
                <a:latin typeface="Century Gothic" panose="020B0502020202020204" pitchFamily="34" charset="0"/>
              </a:rPr>
              <a:t>Now it's your turn to try the fun theory. </a:t>
            </a:r>
            <a:endParaRPr lang="en-AU" sz="2800" dirty="0" smtClean="0">
              <a:latin typeface="Century Gothic" panose="020B0502020202020204" pitchFamily="34" charset="0"/>
            </a:endParaRPr>
          </a:p>
          <a:p>
            <a:endParaRPr lang="en-AU" sz="2800" dirty="0" smtClean="0">
              <a:latin typeface="Century Gothic" panose="020B0502020202020204" pitchFamily="34" charset="0"/>
            </a:endParaRPr>
          </a:p>
          <a:p>
            <a:r>
              <a:rPr lang="en-AU" sz="2800" dirty="0" smtClean="0">
                <a:latin typeface="Century Gothic" panose="020B0502020202020204" pitchFamily="34" charset="0"/>
              </a:rPr>
              <a:t>Choose something you don’t like doing e.g. homework and </a:t>
            </a:r>
            <a:r>
              <a:rPr lang="en-AU" sz="2800" dirty="0">
                <a:latin typeface="Century Gothic" panose="020B0502020202020204" pitchFamily="34" charset="0"/>
              </a:rPr>
              <a:t>make it fun! </a:t>
            </a:r>
            <a:endParaRPr lang="en-AU" sz="2800" dirty="0" smtClean="0">
              <a:latin typeface="Century Gothic" panose="020B0502020202020204" pitchFamily="34" charset="0"/>
            </a:endParaRPr>
          </a:p>
          <a:p>
            <a:endParaRPr lang="en-AU" sz="2800" dirty="0" smtClean="0">
              <a:latin typeface="Century Gothic" panose="020B0502020202020204" pitchFamily="34" charset="0"/>
            </a:endParaRPr>
          </a:p>
          <a:p>
            <a:r>
              <a:rPr lang="en-AU" sz="2800" dirty="0" smtClean="0">
                <a:latin typeface="Century Gothic" panose="020B0502020202020204" pitchFamily="34" charset="0"/>
              </a:rPr>
              <a:t>Describe </a:t>
            </a:r>
            <a:r>
              <a:rPr lang="en-AU" sz="2800" dirty="0">
                <a:latin typeface="Century Gothic" panose="020B0502020202020204" pitchFamily="34" charset="0"/>
              </a:rPr>
              <a:t>why your </a:t>
            </a:r>
            <a:r>
              <a:rPr lang="en-AU" sz="2800" dirty="0" smtClean="0">
                <a:latin typeface="Century Gothic" panose="020B0502020202020204" pitchFamily="34" charset="0"/>
              </a:rPr>
              <a:t>version is more entertaining</a:t>
            </a:r>
            <a:r>
              <a:rPr lang="en-AU" sz="3200" dirty="0">
                <a:latin typeface="Century Gothic" panose="020B0502020202020204" pitchFamily="34" charset="0"/>
              </a:rPr>
              <a:t>. </a:t>
            </a:r>
            <a:endParaRPr lang="en-AU" sz="3200" dirty="0" smtClean="0">
              <a:latin typeface="Century Gothic" panose="020B0502020202020204" pitchFamily="34" charset="0"/>
            </a:endParaRPr>
          </a:p>
          <a:p>
            <a:endParaRPr lang="en-AU" sz="3200" dirty="0">
              <a:latin typeface="Century Gothic" panose="020B0502020202020204" pitchFamily="34" charset="0"/>
            </a:endParaRPr>
          </a:p>
          <a:p>
            <a:r>
              <a:rPr lang="en-AU" i="1" dirty="0" smtClean="0">
                <a:solidFill>
                  <a:schemeClr val="accent4">
                    <a:lumMod val="75000"/>
                  </a:schemeClr>
                </a:solidFill>
                <a:latin typeface="Century Gothic" panose="020B0502020202020204" pitchFamily="34" charset="0"/>
              </a:rPr>
              <a:t>This </a:t>
            </a:r>
            <a:r>
              <a:rPr lang="en-AU" i="1" dirty="0">
                <a:solidFill>
                  <a:schemeClr val="accent4">
                    <a:lumMod val="75000"/>
                  </a:schemeClr>
                </a:solidFill>
                <a:latin typeface="Century Gothic" panose="020B0502020202020204" pitchFamily="34" charset="0"/>
              </a:rPr>
              <a:t>can be </a:t>
            </a:r>
            <a:r>
              <a:rPr lang="en-AU" i="1" dirty="0" smtClean="0">
                <a:solidFill>
                  <a:schemeClr val="accent4">
                    <a:lumMod val="75000"/>
                  </a:schemeClr>
                </a:solidFill>
                <a:latin typeface="Century Gothic" panose="020B0502020202020204" pitchFamily="34" charset="0"/>
              </a:rPr>
              <a:t>in the form of an advertisement</a:t>
            </a:r>
            <a:r>
              <a:rPr lang="en-AU" i="1" dirty="0">
                <a:solidFill>
                  <a:schemeClr val="accent4">
                    <a:lumMod val="75000"/>
                  </a:schemeClr>
                </a:solidFill>
                <a:latin typeface="Century Gothic" panose="020B0502020202020204" pitchFamily="34" charset="0"/>
              </a:rPr>
              <a:t>, </a:t>
            </a:r>
            <a:r>
              <a:rPr lang="en-AU" i="1" dirty="0">
                <a:solidFill>
                  <a:schemeClr val="accent4">
                    <a:lumMod val="75000"/>
                  </a:schemeClr>
                </a:solidFill>
                <a:latin typeface="Century Gothic" panose="020B0502020202020204" pitchFamily="34" charset="0"/>
                <a:hlinkClick r:id="rId5"/>
              </a:rPr>
              <a:t>brochure</a:t>
            </a:r>
            <a:r>
              <a:rPr lang="en-AU" i="1" dirty="0">
                <a:solidFill>
                  <a:schemeClr val="accent4">
                    <a:lumMod val="75000"/>
                  </a:schemeClr>
                </a:solidFill>
                <a:latin typeface="Century Gothic" panose="020B0502020202020204" pitchFamily="34" charset="0"/>
              </a:rPr>
              <a:t> or a </a:t>
            </a:r>
          </a:p>
          <a:p>
            <a:r>
              <a:rPr lang="en-AU" i="1" dirty="0">
                <a:solidFill>
                  <a:schemeClr val="accent4">
                    <a:lumMod val="75000"/>
                  </a:schemeClr>
                </a:solidFill>
                <a:latin typeface="Century Gothic" panose="020B0502020202020204" pitchFamily="34" charset="0"/>
                <a:hlinkClick r:id="rId6"/>
              </a:rPr>
              <a:t>newspaper article</a:t>
            </a:r>
            <a:r>
              <a:rPr lang="en-AU" i="1" dirty="0">
                <a:solidFill>
                  <a:schemeClr val="accent4">
                    <a:lumMod val="75000"/>
                  </a:schemeClr>
                </a:solidFill>
                <a:latin typeface="Century Gothic" panose="020B0502020202020204" pitchFamily="34" charset="0"/>
              </a:rPr>
              <a:t>. etc. </a:t>
            </a:r>
          </a:p>
        </p:txBody>
      </p:sp>
      <p:pic>
        <p:nvPicPr>
          <p:cNvPr id="5" name="2lXh2n0aPyw"/>
          <p:cNvPicPr>
            <a:picLocks noRot="1" noChangeAspect="1"/>
          </p:cNvPicPr>
          <p:nvPr>
            <a:videoFile r:link="rId2"/>
          </p:nvPr>
        </p:nvPicPr>
        <p:blipFill>
          <a:blip r:embed="rId7"/>
          <a:stretch>
            <a:fillRect/>
          </a:stretch>
        </p:blipFill>
        <p:spPr>
          <a:xfrm>
            <a:off x="391432" y="1296150"/>
            <a:ext cx="6889045" cy="3875088"/>
          </a:xfrm>
          <a:prstGeom prst="rect">
            <a:avLst/>
          </a:prstGeom>
        </p:spPr>
      </p:pic>
      <p:grpSp>
        <p:nvGrpSpPr>
          <p:cNvPr id="8" name="Group 7"/>
          <p:cNvGrpSpPr/>
          <p:nvPr/>
        </p:nvGrpSpPr>
        <p:grpSpPr>
          <a:xfrm>
            <a:off x="10237607" y="6059321"/>
            <a:ext cx="1819113" cy="798679"/>
            <a:chOff x="10237607" y="6059321"/>
            <a:chExt cx="1819113" cy="798679"/>
          </a:xfrm>
        </p:grpSpPr>
        <p:sp>
          <p:nvSpPr>
            <p:cNvPr id="9" name="TextBox 8"/>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0" name="Group 9"/>
            <p:cNvGrpSpPr/>
            <p:nvPr/>
          </p:nvGrpSpPr>
          <p:grpSpPr>
            <a:xfrm>
              <a:off x="10237607" y="6059321"/>
              <a:ext cx="1357258" cy="711297"/>
              <a:chOff x="10492249" y="5731203"/>
              <a:chExt cx="1357258" cy="711297"/>
            </a:xfrm>
          </p:grpSpPr>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graphicFrame>
        <p:nvGraphicFramePr>
          <p:cNvPr id="3" name="Object 2"/>
          <p:cNvGraphicFramePr>
            <a:graphicFrameLocks noChangeAspect="1"/>
          </p:cNvGraphicFramePr>
          <p:nvPr>
            <p:extLst>
              <p:ext uri="{D42A27DB-BD31-4B8C-83A1-F6EECF244321}">
                <p14:modId xmlns:p14="http://schemas.microsoft.com/office/powerpoint/2010/main" val="3357671892"/>
              </p:ext>
            </p:extLst>
          </p:nvPr>
        </p:nvGraphicFramePr>
        <p:xfrm>
          <a:off x="11353322" y="5469503"/>
          <a:ext cx="581857" cy="659438"/>
        </p:xfrm>
        <a:graphic>
          <a:graphicData uri="http://schemas.openxmlformats.org/presentationml/2006/ole">
            <mc:AlternateContent xmlns:mc="http://schemas.openxmlformats.org/markup-compatibility/2006">
              <mc:Choice xmlns:v="urn:schemas-microsoft-com:vml" Requires="v">
                <p:oleObj spid="_x0000_s5139" name="Packager Shell Object" showAsIcon="1" r:id="rId10" imgW="761760" imgH="863640" progId="Package">
                  <p:embed/>
                </p:oleObj>
              </mc:Choice>
              <mc:Fallback>
                <p:oleObj name="Packager Shell Object" showAsIcon="1" r:id="rId10" imgW="761760" imgH="863640" progId="Package">
                  <p:embed/>
                  <p:pic>
                    <p:nvPicPr>
                      <p:cNvPr id="0" name=""/>
                      <p:cNvPicPr/>
                      <p:nvPr/>
                    </p:nvPicPr>
                    <p:blipFill>
                      <a:blip r:embed="rId11"/>
                      <a:stretch>
                        <a:fillRect/>
                      </a:stretch>
                    </p:blipFill>
                    <p:spPr>
                      <a:xfrm>
                        <a:off x="11353322" y="5469503"/>
                        <a:ext cx="581857" cy="659438"/>
                      </a:xfrm>
                      <a:prstGeom prst="rect">
                        <a:avLst/>
                      </a:prstGeom>
                      <a:solidFill>
                        <a:schemeClr val="accent3">
                          <a:lumMod val="20000"/>
                          <a:lumOff val="80000"/>
                        </a:schemeClr>
                      </a:solidFill>
                    </p:spPr>
                  </p:pic>
                </p:oleObj>
              </mc:Fallback>
            </mc:AlternateContent>
          </a:graphicData>
        </a:graphic>
      </p:graphicFrame>
    </p:spTree>
    <p:extLst>
      <p:ext uri="{BB962C8B-B14F-4D97-AF65-F5344CB8AC3E}">
        <p14:creationId xmlns:p14="http://schemas.microsoft.com/office/powerpoint/2010/main" val="73002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6205" y="545408"/>
            <a:ext cx="6313378" cy="769441"/>
          </a:xfrm>
          <a:prstGeom prst="rect">
            <a:avLst/>
          </a:prstGeom>
        </p:spPr>
        <p:txBody>
          <a:bodyPr wrap="square">
            <a:spAutoFit/>
          </a:bodyPr>
          <a:lstStyle/>
          <a:p>
            <a:r>
              <a:rPr lang="en-AU" sz="4400" dirty="0" smtClean="0">
                <a:solidFill>
                  <a:schemeClr val="accent4">
                    <a:lumMod val="40000"/>
                    <a:lumOff val="60000"/>
                  </a:schemeClr>
                </a:solidFill>
                <a:latin typeface="Century Gothic" panose="020B0502020202020204" pitchFamily="34" charset="0"/>
              </a:rPr>
              <a:t>Halloween Pumpkins</a:t>
            </a:r>
            <a:endParaRPr lang="en-AU" sz="4400" dirty="0" smtClean="0">
              <a:solidFill>
                <a:schemeClr val="bg2">
                  <a:lumMod val="20000"/>
                  <a:lumOff val="80000"/>
                </a:schemeClr>
              </a:solidFill>
              <a:latin typeface="Century Gothic" panose="020B0502020202020204" pitchFamily="34" charset="0"/>
            </a:endParaRPr>
          </a:p>
        </p:txBody>
      </p:sp>
      <p:sp>
        <p:nvSpPr>
          <p:cNvPr id="2" name="Rectangle 1"/>
          <p:cNvSpPr/>
          <p:nvPr/>
        </p:nvSpPr>
        <p:spPr>
          <a:xfrm>
            <a:off x="117130" y="5313993"/>
            <a:ext cx="11100308" cy="1384995"/>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dirty="0">
              <a:solidFill>
                <a:schemeClr val="accent1">
                  <a:lumMod val="20000"/>
                  <a:lumOff val="80000"/>
                </a:schemeClr>
              </a:solidFill>
              <a:latin typeface="Century Gothic" panose="020B0502020202020204" pitchFamily="34" charset="0"/>
            </a:endParaRPr>
          </a:p>
          <a:p>
            <a:r>
              <a:rPr lang="en-AU" sz="1400" dirty="0" smtClean="0">
                <a:solidFill>
                  <a:schemeClr val="accent1">
                    <a:lumMod val="20000"/>
                    <a:lumOff val="80000"/>
                  </a:schemeClr>
                </a:solidFill>
                <a:latin typeface="Century Gothic" panose="020B0502020202020204" pitchFamily="34" charset="0"/>
              </a:rPr>
              <a:t>*</a:t>
            </a:r>
            <a:r>
              <a:rPr lang="en-AU" sz="1400" dirty="0">
                <a:solidFill>
                  <a:schemeClr val="accent1">
                    <a:lumMod val="20000"/>
                    <a:lumOff val="80000"/>
                  </a:schemeClr>
                </a:solidFill>
                <a:latin typeface="Century Gothic" panose="020B0502020202020204" pitchFamily="34" charset="0"/>
              </a:rPr>
              <a:t>Write a procedure in chronological order</a:t>
            </a:r>
          </a:p>
          <a:p>
            <a:r>
              <a:rPr lang="en-AU" sz="1400" dirty="0">
                <a:solidFill>
                  <a:schemeClr val="accent1">
                    <a:lumMod val="20000"/>
                    <a:lumOff val="80000"/>
                  </a:schemeClr>
                </a:solidFill>
                <a:latin typeface="Century Gothic" panose="020B0502020202020204" pitchFamily="34" charset="0"/>
              </a:rPr>
              <a:t>*Use numbers to indicate sequence in a procedure</a:t>
            </a:r>
          </a:p>
          <a:p>
            <a:r>
              <a:rPr lang="en-AU" sz="1400" dirty="0">
                <a:solidFill>
                  <a:schemeClr val="accent1">
                    <a:lumMod val="20000"/>
                    <a:lumOff val="80000"/>
                  </a:schemeClr>
                </a:solidFill>
                <a:latin typeface="Century Gothic" panose="020B0502020202020204" pitchFamily="34" charset="0"/>
              </a:rPr>
              <a:t>*Use action verbs and </a:t>
            </a:r>
            <a:r>
              <a:rPr lang="en-AU" sz="1400" dirty="0" smtClean="0">
                <a:solidFill>
                  <a:schemeClr val="accent1">
                    <a:lumMod val="20000"/>
                    <a:lumOff val="80000"/>
                  </a:schemeClr>
                </a:solidFill>
                <a:latin typeface="Century Gothic" panose="020B0502020202020204" pitchFamily="34" charset="0"/>
              </a:rPr>
              <a:t>commands</a:t>
            </a:r>
          </a:p>
          <a:p>
            <a:r>
              <a:rPr lang="en-AU" sz="1400" dirty="0" smtClean="0">
                <a:solidFill>
                  <a:schemeClr val="accent1">
                    <a:lumMod val="20000"/>
                    <a:lumOff val="80000"/>
                  </a:schemeClr>
                </a:solidFill>
                <a:latin typeface="Century Gothic" panose="020B0502020202020204" pitchFamily="34" charset="0"/>
              </a:rPr>
              <a:t>*Use </a:t>
            </a:r>
            <a:r>
              <a:rPr lang="en-AU" sz="1400" dirty="0">
                <a:solidFill>
                  <a:schemeClr val="accent1">
                    <a:lumMod val="20000"/>
                    <a:lumOff val="80000"/>
                  </a:schemeClr>
                </a:solidFill>
                <a:latin typeface="Century Gothic" panose="020B0502020202020204" pitchFamily="34" charset="0"/>
              </a:rPr>
              <a:t>adverbial phrases and adjectives as appropriate to the </a:t>
            </a:r>
            <a:r>
              <a:rPr lang="en-AU" sz="1400" dirty="0" smtClean="0">
                <a:solidFill>
                  <a:schemeClr val="accent1">
                    <a:lumMod val="20000"/>
                    <a:lumOff val="80000"/>
                  </a:schemeClr>
                </a:solidFill>
                <a:latin typeface="Century Gothic" panose="020B0502020202020204" pitchFamily="34" charset="0"/>
              </a:rPr>
              <a:t>text</a:t>
            </a:r>
            <a:endParaRPr lang="en-AU" sz="1400" dirty="0">
              <a:solidFill>
                <a:schemeClr val="accent1">
                  <a:lumMod val="20000"/>
                  <a:lumOff val="80000"/>
                </a:schemeClr>
              </a:solidFill>
              <a:latin typeface="Century Gothic" panose="020B0502020202020204" pitchFamily="34" charset="0"/>
            </a:endParaRPr>
          </a:p>
          <a:p>
            <a:r>
              <a:rPr lang="en-AU" sz="1400" dirty="0" smtClean="0">
                <a:solidFill>
                  <a:schemeClr val="accent1">
                    <a:lumMod val="20000"/>
                    <a:lumOff val="80000"/>
                  </a:schemeClr>
                </a:solidFill>
                <a:latin typeface="Century Gothic" panose="020B0502020202020204" pitchFamily="34" charset="0"/>
              </a:rPr>
              <a:t>•</a:t>
            </a:r>
            <a:r>
              <a:rPr lang="en-AU" sz="1400" dirty="0">
                <a:solidFill>
                  <a:schemeClr val="accent1">
                    <a:lumMod val="20000"/>
                    <a:lumOff val="80000"/>
                  </a:schemeClr>
                </a:solidFill>
                <a:latin typeface="Century Gothic" panose="020B0502020202020204" pitchFamily="34" charset="0"/>
              </a:rPr>
              <a:t>check and edit your writing when you have finished.</a:t>
            </a:r>
          </a:p>
        </p:txBody>
      </p:sp>
      <p:sp>
        <p:nvSpPr>
          <p:cNvPr id="7" name="Rectangle 6"/>
          <p:cNvSpPr/>
          <p:nvPr/>
        </p:nvSpPr>
        <p:spPr>
          <a:xfrm>
            <a:off x="7048238" y="131160"/>
            <a:ext cx="5008482" cy="6555641"/>
          </a:xfrm>
          <a:prstGeom prst="rect">
            <a:avLst/>
          </a:prstGeom>
        </p:spPr>
        <p:txBody>
          <a:bodyPr wrap="square">
            <a:spAutoFit/>
          </a:bodyPr>
          <a:lstStyle/>
          <a:p>
            <a:r>
              <a:rPr lang="en-AU" sz="2800" dirty="0" smtClean="0">
                <a:latin typeface="Century Gothic" panose="020B0502020202020204" pitchFamily="34" charset="0"/>
              </a:rPr>
              <a:t>Its getting close to Halloween and you want to have a carved Pumpkin as a table display. </a:t>
            </a:r>
          </a:p>
          <a:p>
            <a:endParaRPr lang="en-AU" sz="2800" dirty="0">
              <a:latin typeface="Century Gothic" panose="020B0502020202020204" pitchFamily="34" charset="0"/>
            </a:endParaRPr>
          </a:p>
          <a:p>
            <a:r>
              <a:rPr lang="en-AU" sz="2800" dirty="0" smtClean="0">
                <a:latin typeface="Century Gothic" panose="020B0502020202020204" pitchFamily="34" charset="0"/>
              </a:rPr>
              <a:t>Make </a:t>
            </a:r>
            <a:r>
              <a:rPr lang="en-AU" sz="2800" dirty="0">
                <a:latin typeface="Century Gothic" panose="020B0502020202020204" pitchFamily="34" charset="0"/>
              </a:rPr>
              <a:t>a pumpkin carving plan.</a:t>
            </a:r>
          </a:p>
          <a:p>
            <a:endParaRPr lang="en-AU" sz="2800" dirty="0">
              <a:latin typeface="Century Gothic" panose="020B0502020202020204" pitchFamily="34" charset="0"/>
            </a:endParaRPr>
          </a:p>
          <a:p>
            <a:r>
              <a:rPr lang="en-AU" sz="2800" dirty="0">
                <a:latin typeface="Century Gothic" panose="020B0502020202020204" pitchFamily="34" charset="0"/>
              </a:rPr>
              <a:t>Write step by step instructions for carving a pumpkin. Start at the very beginning (finding and preparing it) and go to the very end (displaying your pumpkin). </a:t>
            </a:r>
          </a:p>
        </p:txBody>
      </p:sp>
      <p:pic>
        <p:nvPicPr>
          <p:cNvPr id="8" name="VMHfei2Hoe0"/>
          <p:cNvPicPr>
            <a:picLocks noRot="1" noChangeAspect="1"/>
          </p:cNvPicPr>
          <p:nvPr>
            <a:videoFile r:link="rId2"/>
          </p:nvPr>
        </p:nvPicPr>
        <p:blipFill>
          <a:blip r:embed="rId5"/>
          <a:stretch>
            <a:fillRect/>
          </a:stretch>
        </p:blipFill>
        <p:spPr>
          <a:xfrm>
            <a:off x="776749" y="1513781"/>
            <a:ext cx="6048619" cy="3402348"/>
          </a:xfrm>
          <a:prstGeom prst="rect">
            <a:avLst/>
          </a:prstGeom>
        </p:spPr>
      </p:pic>
      <p:grpSp>
        <p:nvGrpSpPr>
          <p:cNvPr id="9" name="Group 8"/>
          <p:cNvGrpSpPr/>
          <p:nvPr/>
        </p:nvGrpSpPr>
        <p:grpSpPr>
          <a:xfrm>
            <a:off x="10237607" y="6059321"/>
            <a:ext cx="1819113" cy="798679"/>
            <a:chOff x="10237607" y="6059321"/>
            <a:chExt cx="1819113" cy="798679"/>
          </a:xfrm>
        </p:grpSpPr>
        <p:sp>
          <p:nvSpPr>
            <p:cNvPr id="10" name="TextBox 9"/>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1" name="Group 10"/>
            <p:cNvGrpSpPr/>
            <p:nvPr/>
          </p:nvGrpSpPr>
          <p:grpSpPr>
            <a:xfrm>
              <a:off x="10237607" y="6059321"/>
              <a:ext cx="1357258" cy="711297"/>
              <a:chOff x="10492249" y="5731203"/>
              <a:chExt cx="1357258" cy="711297"/>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graphicFrame>
        <p:nvGraphicFramePr>
          <p:cNvPr id="3" name="Object 2"/>
          <p:cNvGraphicFramePr>
            <a:graphicFrameLocks noChangeAspect="1"/>
          </p:cNvGraphicFramePr>
          <p:nvPr>
            <p:extLst>
              <p:ext uri="{D42A27DB-BD31-4B8C-83A1-F6EECF244321}">
                <p14:modId xmlns:p14="http://schemas.microsoft.com/office/powerpoint/2010/main" val="1103203197"/>
              </p:ext>
            </p:extLst>
          </p:nvPr>
        </p:nvGraphicFramePr>
        <p:xfrm>
          <a:off x="6051515" y="6105810"/>
          <a:ext cx="826566" cy="530250"/>
        </p:xfrm>
        <a:graphic>
          <a:graphicData uri="http://schemas.openxmlformats.org/presentationml/2006/ole">
            <mc:AlternateContent xmlns:mc="http://schemas.openxmlformats.org/markup-compatibility/2006">
              <mc:Choice xmlns:v="urn:schemas-microsoft-com:vml" Requires="v">
                <p:oleObj spid="_x0000_s4120" name="Packager Shell Object" showAsIcon="1" r:id="rId8" imgW="1345680" imgH="863640" progId="Package">
                  <p:embed/>
                </p:oleObj>
              </mc:Choice>
              <mc:Fallback>
                <p:oleObj name="Packager Shell Object" showAsIcon="1" r:id="rId8" imgW="1345680" imgH="863640" progId="Package">
                  <p:embed/>
                  <p:pic>
                    <p:nvPicPr>
                      <p:cNvPr id="0" name=""/>
                      <p:cNvPicPr/>
                      <p:nvPr/>
                    </p:nvPicPr>
                    <p:blipFill>
                      <a:blip r:embed="rId9"/>
                      <a:stretch>
                        <a:fillRect/>
                      </a:stretch>
                    </p:blipFill>
                    <p:spPr>
                      <a:xfrm>
                        <a:off x="6051515" y="6105810"/>
                        <a:ext cx="826566" cy="530250"/>
                      </a:xfrm>
                      <a:prstGeom prst="rect">
                        <a:avLst/>
                      </a:prstGeom>
                      <a:solidFill>
                        <a:schemeClr val="accent2">
                          <a:lumMod val="20000"/>
                          <a:lumOff val="80000"/>
                        </a:schemeClr>
                      </a:solidFill>
                    </p:spPr>
                  </p:pic>
                </p:oleObj>
              </mc:Fallback>
            </mc:AlternateContent>
          </a:graphicData>
        </a:graphic>
      </p:graphicFrame>
    </p:spTree>
    <p:extLst>
      <p:ext uri="{BB962C8B-B14F-4D97-AF65-F5344CB8AC3E}">
        <p14:creationId xmlns:p14="http://schemas.microsoft.com/office/powerpoint/2010/main" val="155709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4318" y="494709"/>
            <a:ext cx="5658997" cy="769441"/>
          </a:xfrm>
          <a:prstGeom prst="rect">
            <a:avLst/>
          </a:prstGeom>
        </p:spPr>
        <p:txBody>
          <a:bodyPr wrap="square">
            <a:spAutoFit/>
          </a:bodyPr>
          <a:lstStyle/>
          <a:p>
            <a:r>
              <a:rPr lang="en-AU" sz="4400" dirty="0" smtClean="0">
                <a:solidFill>
                  <a:schemeClr val="accent4">
                    <a:lumMod val="40000"/>
                    <a:lumOff val="60000"/>
                  </a:schemeClr>
                </a:solidFill>
                <a:latin typeface="Century Gothic" panose="020B0502020202020204" pitchFamily="34" charset="0"/>
              </a:rPr>
              <a:t>Animal Instincts</a:t>
            </a:r>
            <a:endParaRPr lang="en-AU" sz="4400" dirty="0" smtClean="0">
              <a:solidFill>
                <a:schemeClr val="bg2">
                  <a:lumMod val="20000"/>
                  <a:lumOff val="80000"/>
                </a:schemeClr>
              </a:solidFill>
              <a:latin typeface="Century Gothic" panose="020B0502020202020204" pitchFamily="34" charset="0"/>
            </a:endParaRPr>
          </a:p>
        </p:txBody>
      </p:sp>
      <p:sp>
        <p:nvSpPr>
          <p:cNvPr id="2" name="Rectangle 1"/>
          <p:cNvSpPr/>
          <p:nvPr/>
        </p:nvSpPr>
        <p:spPr>
          <a:xfrm>
            <a:off x="131125" y="5497696"/>
            <a:ext cx="11100308" cy="1169551"/>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dirty="0">
              <a:solidFill>
                <a:schemeClr val="accent1">
                  <a:lumMod val="20000"/>
                  <a:lumOff val="80000"/>
                </a:schemeClr>
              </a:solidFill>
              <a:latin typeface="Century Gothic" panose="020B0502020202020204" pitchFamily="34" charset="0"/>
            </a:endParaRPr>
          </a:p>
          <a:p>
            <a:r>
              <a:rPr lang="en-AU" sz="1400" dirty="0">
                <a:solidFill>
                  <a:schemeClr val="accent1">
                    <a:lumMod val="20000"/>
                    <a:lumOff val="80000"/>
                  </a:schemeClr>
                </a:solidFill>
                <a:latin typeface="Century Gothic" panose="020B0502020202020204" pitchFamily="34" charset="0"/>
              </a:rPr>
              <a:t>•plan your </a:t>
            </a:r>
            <a:r>
              <a:rPr lang="en-AU" sz="1400" dirty="0" smtClean="0">
                <a:solidFill>
                  <a:schemeClr val="accent1">
                    <a:lumMod val="20000"/>
                    <a:lumOff val="80000"/>
                  </a:schemeClr>
                </a:solidFill>
                <a:latin typeface="Century Gothic" panose="020B0502020202020204" pitchFamily="34" charset="0"/>
              </a:rPr>
              <a:t>information and thoughts </a:t>
            </a:r>
            <a:r>
              <a:rPr lang="en-AU" sz="1400" dirty="0">
                <a:solidFill>
                  <a:schemeClr val="accent1">
                    <a:lumMod val="20000"/>
                    <a:lumOff val="80000"/>
                  </a:schemeClr>
                </a:solidFill>
                <a:latin typeface="Century Gothic" panose="020B0502020202020204" pitchFamily="34" charset="0"/>
              </a:rPr>
              <a:t>before you start</a:t>
            </a:r>
          </a:p>
          <a:p>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a:t>
            </a:r>
            <a:r>
              <a:rPr lang="en-AU" sz="1400" dirty="0" smtClean="0">
                <a:solidFill>
                  <a:schemeClr val="accent1">
                    <a:lumMod val="20000"/>
                    <a:lumOff val="80000"/>
                  </a:schemeClr>
                </a:solidFill>
                <a:latin typeface="Century Gothic" panose="020B0502020202020204" pitchFamily="34" charset="0"/>
              </a:rPr>
              <a:t>spelling, </a:t>
            </a:r>
            <a:r>
              <a:rPr lang="en-AU" sz="1400" dirty="0">
                <a:solidFill>
                  <a:schemeClr val="accent1">
                    <a:lumMod val="20000"/>
                    <a:lumOff val="80000"/>
                  </a:schemeClr>
                </a:solidFill>
                <a:latin typeface="Century Gothic" panose="020B0502020202020204" pitchFamily="34" charset="0"/>
              </a:rPr>
              <a:t>punctuation, and paragraphs</a:t>
            </a:r>
          </a:p>
          <a:p>
            <a:r>
              <a:rPr lang="en-AU" sz="1400" dirty="0">
                <a:solidFill>
                  <a:schemeClr val="accent1">
                    <a:lumMod val="20000"/>
                    <a:lumOff val="80000"/>
                  </a:schemeClr>
                </a:solidFill>
                <a:latin typeface="Century Gothic" panose="020B0502020202020204" pitchFamily="34" charset="0"/>
              </a:rPr>
              <a:t>•check and edit your writing when you have finished.</a:t>
            </a:r>
          </a:p>
        </p:txBody>
      </p:sp>
      <p:pic>
        <p:nvPicPr>
          <p:cNvPr id="5" name="RWSLn1dggoU"/>
          <p:cNvPicPr>
            <a:picLocks noRot="1" noChangeAspect="1"/>
          </p:cNvPicPr>
          <p:nvPr>
            <a:videoFile r:link="rId2"/>
          </p:nvPr>
        </p:nvPicPr>
        <p:blipFill>
          <a:blip r:embed="rId5"/>
          <a:stretch>
            <a:fillRect/>
          </a:stretch>
        </p:blipFill>
        <p:spPr>
          <a:xfrm>
            <a:off x="489041" y="1283094"/>
            <a:ext cx="6124661" cy="3799083"/>
          </a:xfrm>
          <a:prstGeom prst="rect">
            <a:avLst/>
          </a:prstGeom>
        </p:spPr>
      </p:pic>
      <p:sp>
        <p:nvSpPr>
          <p:cNvPr id="9" name="Rectangle 8"/>
          <p:cNvSpPr/>
          <p:nvPr/>
        </p:nvSpPr>
        <p:spPr>
          <a:xfrm>
            <a:off x="6862563" y="1034936"/>
            <a:ext cx="5194157" cy="4462760"/>
          </a:xfrm>
          <a:prstGeom prst="rect">
            <a:avLst/>
          </a:prstGeom>
        </p:spPr>
        <p:txBody>
          <a:bodyPr wrap="square">
            <a:spAutoFit/>
          </a:bodyPr>
          <a:lstStyle/>
          <a:p>
            <a:r>
              <a:rPr lang="en-AU" sz="2000" dirty="0" smtClean="0">
                <a:latin typeface="Century Gothic" panose="020B0502020202020204" pitchFamily="34" charset="0"/>
              </a:rPr>
              <a:t>Have you been lucky enough to be up close and personal with animals?</a:t>
            </a:r>
          </a:p>
          <a:p>
            <a:r>
              <a:rPr lang="en-AU" sz="2000" dirty="0" smtClean="0">
                <a:latin typeface="Century Gothic" panose="020B0502020202020204" pitchFamily="34" charset="0"/>
              </a:rPr>
              <a:t> Think </a:t>
            </a:r>
            <a:r>
              <a:rPr lang="en-AU" sz="2000" dirty="0">
                <a:latin typeface="Century Gothic" panose="020B0502020202020204" pitchFamily="34" charset="0"/>
              </a:rPr>
              <a:t>about how those animals behave</a:t>
            </a:r>
            <a:r>
              <a:rPr lang="en-AU" sz="2000" dirty="0" smtClean="0">
                <a:latin typeface="Century Gothic" panose="020B0502020202020204" pitchFamily="34" charset="0"/>
              </a:rPr>
              <a:t>.</a:t>
            </a:r>
          </a:p>
          <a:p>
            <a:endParaRPr lang="en-AU" sz="2000" dirty="0">
              <a:latin typeface="Century Gothic" panose="020B0502020202020204" pitchFamily="34" charset="0"/>
            </a:endParaRPr>
          </a:p>
          <a:p>
            <a:r>
              <a:rPr lang="en-AU" sz="2000" dirty="0">
                <a:latin typeface="Century Gothic" panose="020B0502020202020204" pitchFamily="34" charset="0"/>
              </a:rPr>
              <a:t>Identify the animal you’ve observed and at least three things that animal does that set it apart from other animals. </a:t>
            </a:r>
            <a:endParaRPr lang="en-AU" sz="2000" dirty="0" smtClean="0">
              <a:latin typeface="Century Gothic" panose="020B0502020202020204" pitchFamily="34" charset="0"/>
            </a:endParaRPr>
          </a:p>
          <a:p>
            <a:endParaRPr lang="en-AU" sz="2000" dirty="0">
              <a:latin typeface="Century Gothic" panose="020B0502020202020204" pitchFamily="34" charset="0"/>
            </a:endParaRPr>
          </a:p>
          <a:p>
            <a:r>
              <a:rPr lang="en-AU" sz="2000" dirty="0" smtClean="0">
                <a:latin typeface="Century Gothic" panose="020B0502020202020204" pitchFamily="34" charset="0"/>
              </a:rPr>
              <a:t>Do you think these behaviours </a:t>
            </a:r>
            <a:r>
              <a:rPr lang="en-AU" sz="2000" dirty="0">
                <a:latin typeface="Century Gothic" panose="020B0502020202020204" pitchFamily="34" charset="0"/>
              </a:rPr>
              <a:t>help the animal survive</a:t>
            </a:r>
            <a:r>
              <a:rPr lang="en-AU" sz="2000" dirty="0" smtClean="0">
                <a:latin typeface="Century Gothic" panose="020B0502020202020204" pitchFamily="34" charset="0"/>
              </a:rPr>
              <a:t>?</a:t>
            </a:r>
          </a:p>
          <a:p>
            <a:endParaRPr lang="en-AU" sz="2400" dirty="0">
              <a:latin typeface="Century Gothic" panose="020B0502020202020204" pitchFamily="34" charset="0"/>
            </a:endParaRPr>
          </a:p>
          <a:p>
            <a:r>
              <a:rPr lang="en-AU" sz="2000" i="1" dirty="0" smtClean="0">
                <a:solidFill>
                  <a:schemeClr val="accent4">
                    <a:lumMod val="75000"/>
                  </a:schemeClr>
                </a:solidFill>
                <a:latin typeface="Century Gothic" panose="020B0502020202020204" pitchFamily="34" charset="0"/>
              </a:rPr>
              <a:t>Don’t forget to support your thoughts with facts. You might like to use this </a:t>
            </a:r>
            <a:r>
              <a:rPr lang="en-AU" sz="2000" i="1" dirty="0" smtClean="0">
                <a:solidFill>
                  <a:schemeClr val="accent4">
                    <a:lumMod val="75000"/>
                  </a:schemeClr>
                </a:solidFill>
                <a:latin typeface="Century Gothic" panose="020B0502020202020204" pitchFamily="34" charset="0"/>
                <a:hlinkClick r:id="rId6"/>
              </a:rPr>
              <a:t>template.</a:t>
            </a:r>
            <a:endParaRPr lang="en-AU" sz="2000" i="1" dirty="0">
              <a:solidFill>
                <a:schemeClr val="accent4">
                  <a:lumMod val="75000"/>
                </a:schemeClr>
              </a:solidFill>
              <a:latin typeface="Century Gothic" panose="020B0502020202020204" pitchFamily="34" charset="0"/>
            </a:endParaRPr>
          </a:p>
        </p:txBody>
      </p:sp>
      <p:grpSp>
        <p:nvGrpSpPr>
          <p:cNvPr id="7" name="Group 6"/>
          <p:cNvGrpSpPr/>
          <p:nvPr/>
        </p:nvGrpSpPr>
        <p:grpSpPr>
          <a:xfrm>
            <a:off x="10237607" y="6059321"/>
            <a:ext cx="1819113" cy="798679"/>
            <a:chOff x="10237607" y="6059321"/>
            <a:chExt cx="1819113" cy="798679"/>
          </a:xfrm>
        </p:grpSpPr>
        <p:sp>
          <p:nvSpPr>
            <p:cNvPr id="8" name="TextBox 7"/>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0" name="Group 9"/>
            <p:cNvGrpSpPr/>
            <p:nvPr/>
          </p:nvGrpSpPr>
          <p:grpSpPr>
            <a:xfrm>
              <a:off x="10237607" y="6059321"/>
              <a:ext cx="1357258" cy="711297"/>
              <a:chOff x="10492249" y="5731203"/>
              <a:chExt cx="1357258" cy="711297"/>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graphicFrame>
        <p:nvGraphicFramePr>
          <p:cNvPr id="3" name="Object 2"/>
          <p:cNvGraphicFramePr>
            <a:graphicFrameLocks noChangeAspect="1"/>
          </p:cNvGraphicFramePr>
          <p:nvPr>
            <p:extLst>
              <p:ext uri="{D42A27DB-BD31-4B8C-83A1-F6EECF244321}">
                <p14:modId xmlns:p14="http://schemas.microsoft.com/office/powerpoint/2010/main" val="817328258"/>
              </p:ext>
            </p:extLst>
          </p:nvPr>
        </p:nvGraphicFramePr>
        <p:xfrm>
          <a:off x="8668055" y="6183193"/>
          <a:ext cx="1267456" cy="535739"/>
        </p:xfrm>
        <a:graphic>
          <a:graphicData uri="http://schemas.openxmlformats.org/presentationml/2006/ole">
            <mc:AlternateContent xmlns:mc="http://schemas.openxmlformats.org/markup-compatibility/2006">
              <mc:Choice xmlns:v="urn:schemas-microsoft-com:vml" Requires="v">
                <p:oleObj spid="_x0000_s6163" name="Packager Shell Object" showAsIcon="1" r:id="rId9" imgW="2043720" imgH="863640" progId="Package">
                  <p:embed/>
                </p:oleObj>
              </mc:Choice>
              <mc:Fallback>
                <p:oleObj name="Packager Shell Object" showAsIcon="1" r:id="rId9" imgW="2043720" imgH="863640" progId="Package">
                  <p:embed/>
                  <p:pic>
                    <p:nvPicPr>
                      <p:cNvPr id="0" name=""/>
                      <p:cNvPicPr/>
                      <p:nvPr/>
                    </p:nvPicPr>
                    <p:blipFill>
                      <a:blip r:embed="rId10"/>
                      <a:stretch>
                        <a:fillRect/>
                      </a:stretch>
                    </p:blipFill>
                    <p:spPr>
                      <a:xfrm>
                        <a:off x="8668055" y="6183193"/>
                        <a:ext cx="1267456" cy="535739"/>
                      </a:xfrm>
                      <a:prstGeom prst="rect">
                        <a:avLst/>
                      </a:prstGeom>
                      <a:solidFill>
                        <a:schemeClr val="accent3">
                          <a:lumMod val="20000"/>
                          <a:lumOff val="80000"/>
                        </a:schemeClr>
                      </a:solidFill>
                    </p:spPr>
                  </p:pic>
                </p:oleObj>
              </mc:Fallback>
            </mc:AlternateContent>
          </a:graphicData>
        </a:graphic>
      </p:graphicFrame>
    </p:spTree>
    <p:extLst>
      <p:ext uri="{BB962C8B-B14F-4D97-AF65-F5344CB8AC3E}">
        <p14:creationId xmlns:p14="http://schemas.microsoft.com/office/powerpoint/2010/main" val="230553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125" y="144300"/>
            <a:ext cx="9799456" cy="769441"/>
          </a:xfrm>
          <a:prstGeom prst="rect">
            <a:avLst/>
          </a:prstGeom>
        </p:spPr>
        <p:txBody>
          <a:bodyPr wrap="square">
            <a:spAutoFit/>
          </a:bodyPr>
          <a:lstStyle/>
          <a:p>
            <a:r>
              <a:rPr lang="en-AU" sz="4400" dirty="0" smtClean="0">
                <a:solidFill>
                  <a:schemeClr val="accent4">
                    <a:lumMod val="40000"/>
                    <a:lumOff val="60000"/>
                  </a:schemeClr>
                </a:solidFill>
                <a:latin typeface="Century Gothic" panose="020B0502020202020204" pitchFamily="34" charset="0"/>
              </a:rPr>
              <a:t>Animal Instincts Extension</a:t>
            </a:r>
            <a:endParaRPr lang="en-AU" sz="4400" dirty="0" smtClean="0">
              <a:solidFill>
                <a:schemeClr val="bg2">
                  <a:lumMod val="20000"/>
                  <a:lumOff val="80000"/>
                </a:schemeClr>
              </a:solidFill>
              <a:latin typeface="Century Gothic" panose="020B0502020202020204" pitchFamily="34" charset="0"/>
            </a:endParaRPr>
          </a:p>
        </p:txBody>
      </p:sp>
      <p:sp>
        <p:nvSpPr>
          <p:cNvPr id="2" name="Rectangle 1"/>
          <p:cNvSpPr/>
          <p:nvPr/>
        </p:nvSpPr>
        <p:spPr>
          <a:xfrm>
            <a:off x="193211" y="5313993"/>
            <a:ext cx="6482577" cy="1384995"/>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p>
          <a:p>
            <a:r>
              <a:rPr lang="en-AU" sz="1400" dirty="0">
                <a:solidFill>
                  <a:schemeClr val="accent1">
                    <a:lumMod val="20000"/>
                    <a:lumOff val="80000"/>
                  </a:schemeClr>
                </a:solidFill>
                <a:latin typeface="Century Gothic" panose="020B0502020202020204" pitchFamily="34" charset="0"/>
              </a:rPr>
              <a:t>•plan your information and thoughts before you start</a:t>
            </a:r>
          </a:p>
          <a:p>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spelling, punctuation, and paragraphs</a:t>
            </a:r>
          </a:p>
          <a:p>
            <a:r>
              <a:rPr lang="en-AU" sz="1400" dirty="0">
                <a:solidFill>
                  <a:schemeClr val="accent1">
                    <a:lumMod val="20000"/>
                    <a:lumOff val="80000"/>
                  </a:schemeClr>
                </a:solidFill>
                <a:latin typeface="Century Gothic" panose="020B0502020202020204" pitchFamily="34" charset="0"/>
              </a:rPr>
              <a:t>•check and edit your writing when you have finished.</a:t>
            </a:r>
          </a:p>
        </p:txBody>
      </p:sp>
      <p:sp>
        <p:nvSpPr>
          <p:cNvPr id="7" name="Rectangle 6"/>
          <p:cNvSpPr/>
          <p:nvPr/>
        </p:nvSpPr>
        <p:spPr>
          <a:xfrm>
            <a:off x="6880609" y="913741"/>
            <a:ext cx="5031165" cy="5355312"/>
          </a:xfrm>
          <a:prstGeom prst="rect">
            <a:avLst/>
          </a:prstGeom>
        </p:spPr>
        <p:txBody>
          <a:bodyPr wrap="square">
            <a:spAutoFit/>
          </a:bodyPr>
          <a:lstStyle/>
          <a:p>
            <a:r>
              <a:rPr lang="en-AU" dirty="0">
                <a:latin typeface="Century Gothic" panose="020B0502020202020204" pitchFamily="34" charset="0"/>
              </a:rPr>
              <a:t>Many man-made inventions are a result of people studying how different animals live. For instance, scientists study birds when designing </a:t>
            </a:r>
            <a:r>
              <a:rPr lang="en-AU" dirty="0" smtClean="0">
                <a:latin typeface="Century Gothic" panose="020B0502020202020204" pitchFamily="34" charset="0"/>
              </a:rPr>
              <a:t>airplanes.</a:t>
            </a:r>
            <a:endParaRPr lang="en-AU" dirty="0">
              <a:latin typeface="Century Gothic" panose="020B0502020202020204" pitchFamily="34" charset="0"/>
            </a:endParaRPr>
          </a:p>
          <a:p>
            <a:endParaRPr lang="en-AU" dirty="0">
              <a:latin typeface="Century Gothic" panose="020B0502020202020204" pitchFamily="34" charset="0"/>
            </a:endParaRPr>
          </a:p>
          <a:p>
            <a:r>
              <a:rPr lang="en-AU" i="1" dirty="0">
                <a:solidFill>
                  <a:schemeClr val="accent4">
                    <a:lumMod val="75000"/>
                  </a:schemeClr>
                </a:solidFill>
                <a:latin typeface="Century Gothic" panose="020B0502020202020204" pitchFamily="34" charset="0"/>
              </a:rPr>
              <a:t>Imagine that you are </a:t>
            </a:r>
            <a:r>
              <a:rPr lang="en-AU" i="1" dirty="0" smtClean="0">
                <a:solidFill>
                  <a:schemeClr val="accent4">
                    <a:lumMod val="75000"/>
                  </a:schemeClr>
                </a:solidFill>
                <a:latin typeface="Century Gothic" panose="020B0502020202020204" pitchFamily="34" charset="0"/>
              </a:rPr>
              <a:t>working with a team of scientists who have been asked to invent </a:t>
            </a:r>
            <a:r>
              <a:rPr lang="en-AU" i="1" dirty="0">
                <a:solidFill>
                  <a:schemeClr val="accent4">
                    <a:lumMod val="75000"/>
                  </a:schemeClr>
                </a:solidFill>
                <a:latin typeface="Century Gothic" panose="020B0502020202020204" pitchFamily="34" charset="0"/>
              </a:rPr>
              <a:t>something useful for humans based on the abilities, instincts or </a:t>
            </a:r>
            <a:r>
              <a:rPr lang="en-AU" i="1" dirty="0" smtClean="0">
                <a:solidFill>
                  <a:schemeClr val="accent4">
                    <a:lumMod val="75000"/>
                  </a:schemeClr>
                </a:solidFill>
                <a:latin typeface="Century Gothic" panose="020B0502020202020204" pitchFamily="34" charset="0"/>
              </a:rPr>
              <a:t>behaviour </a:t>
            </a:r>
            <a:r>
              <a:rPr lang="en-AU" i="1" dirty="0">
                <a:solidFill>
                  <a:schemeClr val="accent4">
                    <a:lumMod val="75000"/>
                  </a:schemeClr>
                </a:solidFill>
                <a:latin typeface="Century Gothic" panose="020B0502020202020204" pitchFamily="34" charset="0"/>
              </a:rPr>
              <a:t>of an animal.</a:t>
            </a:r>
          </a:p>
          <a:p>
            <a:endParaRPr lang="en-AU" i="1" dirty="0">
              <a:solidFill>
                <a:schemeClr val="accent4">
                  <a:lumMod val="75000"/>
                </a:schemeClr>
              </a:solidFill>
              <a:latin typeface="Century Gothic" panose="020B0502020202020204" pitchFamily="34" charset="0"/>
            </a:endParaRPr>
          </a:p>
          <a:p>
            <a:r>
              <a:rPr lang="en-AU" i="1" dirty="0" smtClean="0">
                <a:solidFill>
                  <a:schemeClr val="accent4">
                    <a:lumMod val="75000"/>
                  </a:schemeClr>
                </a:solidFill>
                <a:latin typeface="Century Gothic" panose="020B0502020202020204" pitchFamily="34" charset="0"/>
              </a:rPr>
              <a:t>Choose an animal/ bird </a:t>
            </a:r>
            <a:r>
              <a:rPr lang="en-AU" i="1" dirty="0">
                <a:solidFill>
                  <a:schemeClr val="accent4">
                    <a:lumMod val="75000"/>
                  </a:schemeClr>
                </a:solidFill>
                <a:latin typeface="Century Gothic" panose="020B0502020202020204" pitchFamily="34" charset="0"/>
              </a:rPr>
              <a:t>to study</a:t>
            </a:r>
            <a:r>
              <a:rPr lang="en-AU" i="1" dirty="0" smtClean="0">
                <a:solidFill>
                  <a:schemeClr val="accent4">
                    <a:lumMod val="75000"/>
                  </a:schemeClr>
                </a:solidFill>
                <a:latin typeface="Century Gothic" panose="020B0502020202020204" pitchFamily="34" charset="0"/>
              </a:rPr>
              <a:t>.</a:t>
            </a:r>
            <a:endParaRPr lang="en-AU" i="1" dirty="0">
              <a:solidFill>
                <a:schemeClr val="accent4">
                  <a:lumMod val="75000"/>
                </a:schemeClr>
              </a:solidFill>
              <a:latin typeface="Century Gothic" panose="020B0502020202020204" pitchFamily="34" charset="0"/>
            </a:endParaRPr>
          </a:p>
          <a:p>
            <a:r>
              <a:rPr lang="en-AU" i="1" dirty="0">
                <a:solidFill>
                  <a:schemeClr val="accent4">
                    <a:lumMod val="75000"/>
                  </a:schemeClr>
                </a:solidFill>
                <a:latin typeface="Century Gothic" panose="020B0502020202020204" pitchFamily="34" charset="0"/>
              </a:rPr>
              <a:t>B</a:t>
            </a:r>
            <a:r>
              <a:rPr lang="en-AU" i="1" dirty="0" smtClean="0">
                <a:solidFill>
                  <a:schemeClr val="accent4">
                    <a:lumMod val="75000"/>
                  </a:schemeClr>
                </a:solidFill>
                <a:latin typeface="Century Gothic" panose="020B0502020202020204" pitchFamily="34" charset="0"/>
              </a:rPr>
              <a:t>rainstorm </a:t>
            </a:r>
            <a:r>
              <a:rPr lang="en-AU" i="1" dirty="0">
                <a:solidFill>
                  <a:schemeClr val="accent4">
                    <a:lumMod val="75000"/>
                  </a:schemeClr>
                </a:solidFill>
                <a:latin typeface="Century Gothic" panose="020B0502020202020204" pitchFamily="34" charset="0"/>
              </a:rPr>
              <a:t>the different traits and abilities associated with this animal.</a:t>
            </a:r>
          </a:p>
          <a:p>
            <a:endParaRPr lang="en-AU" i="1" dirty="0">
              <a:solidFill>
                <a:schemeClr val="accent4">
                  <a:lumMod val="75000"/>
                </a:schemeClr>
              </a:solidFill>
              <a:latin typeface="Century Gothic" panose="020B0502020202020204" pitchFamily="34" charset="0"/>
            </a:endParaRPr>
          </a:p>
          <a:p>
            <a:r>
              <a:rPr lang="en-AU" i="1" dirty="0" smtClean="0">
                <a:solidFill>
                  <a:schemeClr val="accent4">
                    <a:lumMod val="75000"/>
                  </a:schemeClr>
                </a:solidFill>
                <a:latin typeface="Century Gothic" panose="020B0502020202020204" pitchFamily="34" charset="0"/>
              </a:rPr>
              <a:t>Describe at </a:t>
            </a:r>
            <a:r>
              <a:rPr lang="en-AU" i="1" dirty="0">
                <a:solidFill>
                  <a:schemeClr val="accent4">
                    <a:lumMod val="75000"/>
                  </a:schemeClr>
                </a:solidFill>
                <a:latin typeface="Century Gothic" panose="020B0502020202020204" pitchFamily="34" charset="0"/>
              </a:rPr>
              <a:t>least one possible </a:t>
            </a:r>
            <a:r>
              <a:rPr lang="en-AU" i="1" dirty="0" smtClean="0">
                <a:solidFill>
                  <a:schemeClr val="accent4">
                    <a:lumMod val="75000"/>
                  </a:schemeClr>
                </a:solidFill>
                <a:latin typeface="Century Gothic" panose="020B0502020202020204" pitchFamily="34" charset="0"/>
              </a:rPr>
              <a:t>invention that </a:t>
            </a:r>
            <a:r>
              <a:rPr lang="en-AU" i="1" dirty="0">
                <a:solidFill>
                  <a:schemeClr val="accent4">
                    <a:lumMod val="75000"/>
                  </a:schemeClr>
                </a:solidFill>
                <a:latin typeface="Century Gothic" panose="020B0502020202020204" pitchFamily="34" charset="0"/>
              </a:rPr>
              <a:t>could be made </a:t>
            </a:r>
            <a:r>
              <a:rPr lang="en-AU" i="1" dirty="0" smtClean="0">
                <a:solidFill>
                  <a:schemeClr val="accent4">
                    <a:lumMod val="75000"/>
                  </a:schemeClr>
                </a:solidFill>
                <a:latin typeface="Century Gothic" panose="020B0502020202020204" pitchFamily="34" charset="0"/>
              </a:rPr>
              <a:t>to help people , based </a:t>
            </a:r>
            <a:r>
              <a:rPr lang="en-AU" i="1" dirty="0">
                <a:solidFill>
                  <a:schemeClr val="accent4">
                    <a:lumMod val="75000"/>
                  </a:schemeClr>
                </a:solidFill>
                <a:latin typeface="Century Gothic" panose="020B0502020202020204" pitchFamily="34" charset="0"/>
              </a:rPr>
              <a:t>on one of those animal’s abilities</a:t>
            </a:r>
            <a:r>
              <a:rPr lang="en-AU" i="1" dirty="0" smtClean="0">
                <a:solidFill>
                  <a:schemeClr val="accent4">
                    <a:lumMod val="75000"/>
                  </a:schemeClr>
                </a:solidFill>
                <a:latin typeface="Century Gothic" panose="020B0502020202020204" pitchFamily="34" charset="0"/>
              </a:rPr>
              <a:t>.</a:t>
            </a:r>
          </a:p>
          <a:p>
            <a:r>
              <a:rPr lang="en-AU" i="1" dirty="0" smtClean="0">
                <a:solidFill>
                  <a:schemeClr val="accent4">
                    <a:lumMod val="75000"/>
                  </a:schemeClr>
                </a:solidFill>
                <a:latin typeface="Century Gothic" panose="020B0502020202020204" pitchFamily="34" charset="0"/>
              </a:rPr>
              <a:t>Convince your backers about your invention. </a:t>
            </a:r>
            <a:endParaRPr lang="en-AU" i="1" dirty="0">
              <a:solidFill>
                <a:schemeClr val="accent4">
                  <a:lumMod val="75000"/>
                </a:schemeClr>
              </a:solidFill>
              <a:latin typeface="Century Gothic" panose="020B0502020202020204" pitchFamily="34" charset="0"/>
            </a:endParaRPr>
          </a:p>
        </p:txBody>
      </p:sp>
      <p:pic>
        <p:nvPicPr>
          <p:cNvPr id="5" name="RWSLn1dggoU"/>
          <p:cNvPicPr>
            <a:picLocks noRot="1" noChangeAspect="1"/>
          </p:cNvPicPr>
          <p:nvPr>
            <a:videoFile r:link="rId2"/>
          </p:nvPr>
        </p:nvPicPr>
        <p:blipFill>
          <a:blip r:embed="rId5"/>
          <a:stretch>
            <a:fillRect/>
          </a:stretch>
        </p:blipFill>
        <p:spPr>
          <a:xfrm>
            <a:off x="489041" y="1283094"/>
            <a:ext cx="6124661" cy="3799083"/>
          </a:xfrm>
          <a:prstGeom prst="rect">
            <a:avLst/>
          </a:prstGeom>
        </p:spPr>
      </p:pic>
      <p:grpSp>
        <p:nvGrpSpPr>
          <p:cNvPr id="8" name="Group 7"/>
          <p:cNvGrpSpPr/>
          <p:nvPr/>
        </p:nvGrpSpPr>
        <p:grpSpPr>
          <a:xfrm>
            <a:off x="10237607" y="6059321"/>
            <a:ext cx="1819113" cy="798679"/>
            <a:chOff x="10237607" y="6059321"/>
            <a:chExt cx="1819113" cy="798679"/>
          </a:xfrm>
        </p:grpSpPr>
        <p:sp>
          <p:nvSpPr>
            <p:cNvPr id="9" name="TextBox 8"/>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0" name="Group 9"/>
            <p:cNvGrpSpPr/>
            <p:nvPr/>
          </p:nvGrpSpPr>
          <p:grpSpPr>
            <a:xfrm>
              <a:off x="10237607" y="6059321"/>
              <a:ext cx="1357258" cy="711297"/>
              <a:chOff x="10492249" y="5731203"/>
              <a:chExt cx="1357258" cy="711297"/>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graphicFrame>
        <p:nvGraphicFramePr>
          <p:cNvPr id="6" name="Object 5"/>
          <p:cNvGraphicFramePr>
            <a:graphicFrameLocks noChangeAspect="1"/>
          </p:cNvGraphicFramePr>
          <p:nvPr>
            <p:extLst>
              <p:ext uri="{D42A27DB-BD31-4B8C-83A1-F6EECF244321}">
                <p14:modId xmlns:p14="http://schemas.microsoft.com/office/powerpoint/2010/main" val="3633077747"/>
              </p:ext>
            </p:extLst>
          </p:nvPr>
        </p:nvGraphicFramePr>
        <p:xfrm>
          <a:off x="9203350" y="6349782"/>
          <a:ext cx="996039" cy="385107"/>
        </p:xfrm>
        <a:graphic>
          <a:graphicData uri="http://schemas.openxmlformats.org/presentationml/2006/ole">
            <mc:AlternateContent xmlns:mc="http://schemas.openxmlformats.org/markup-compatibility/2006">
              <mc:Choice xmlns:v="urn:schemas-microsoft-com:vml" Requires="v">
                <p:oleObj spid="_x0000_s7185" name="Packager Shell Object" showAsIcon="1" r:id="rId8" imgW="2234160" imgH="863640" progId="Package">
                  <p:embed/>
                </p:oleObj>
              </mc:Choice>
              <mc:Fallback>
                <p:oleObj name="Packager Shell Object" showAsIcon="1" r:id="rId8" imgW="2234160" imgH="863640" progId="Package">
                  <p:embed/>
                  <p:pic>
                    <p:nvPicPr>
                      <p:cNvPr id="0" name=""/>
                      <p:cNvPicPr/>
                      <p:nvPr/>
                    </p:nvPicPr>
                    <p:blipFill>
                      <a:blip r:embed="rId9"/>
                      <a:stretch>
                        <a:fillRect/>
                      </a:stretch>
                    </p:blipFill>
                    <p:spPr>
                      <a:xfrm>
                        <a:off x="9203350" y="6349782"/>
                        <a:ext cx="996039" cy="385107"/>
                      </a:xfrm>
                      <a:prstGeom prst="rect">
                        <a:avLst/>
                      </a:prstGeom>
                      <a:solidFill>
                        <a:schemeClr val="accent4">
                          <a:lumMod val="20000"/>
                          <a:lumOff val="80000"/>
                        </a:schemeClr>
                      </a:solidFill>
                    </p:spPr>
                  </p:pic>
                </p:oleObj>
              </mc:Fallback>
            </mc:AlternateContent>
          </a:graphicData>
        </a:graphic>
      </p:graphicFrame>
    </p:spTree>
    <p:extLst>
      <p:ext uri="{BB962C8B-B14F-4D97-AF65-F5344CB8AC3E}">
        <p14:creationId xmlns:p14="http://schemas.microsoft.com/office/powerpoint/2010/main" val="310701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951" y="533294"/>
            <a:ext cx="9799456" cy="769441"/>
          </a:xfrm>
          <a:prstGeom prst="rect">
            <a:avLst/>
          </a:prstGeom>
        </p:spPr>
        <p:txBody>
          <a:bodyPr wrap="square">
            <a:spAutoFit/>
          </a:bodyPr>
          <a:lstStyle/>
          <a:p>
            <a:r>
              <a:rPr lang="en-AU" sz="4400" dirty="0" smtClean="0">
                <a:solidFill>
                  <a:schemeClr val="accent4">
                    <a:lumMod val="40000"/>
                    <a:lumOff val="60000"/>
                  </a:schemeClr>
                </a:solidFill>
                <a:latin typeface="Century Gothic" panose="020B0502020202020204" pitchFamily="34" charset="0"/>
              </a:rPr>
              <a:t>Before there was…….</a:t>
            </a:r>
            <a:endParaRPr lang="en-AU" sz="4400" dirty="0" smtClean="0">
              <a:solidFill>
                <a:schemeClr val="bg2">
                  <a:lumMod val="20000"/>
                  <a:lumOff val="80000"/>
                </a:schemeClr>
              </a:solidFill>
              <a:latin typeface="Century Gothic" panose="020B0502020202020204" pitchFamily="34" charset="0"/>
            </a:endParaRPr>
          </a:p>
        </p:txBody>
      </p:sp>
      <p:sp>
        <p:nvSpPr>
          <p:cNvPr id="7" name="Rectangle 6"/>
          <p:cNvSpPr/>
          <p:nvPr/>
        </p:nvSpPr>
        <p:spPr>
          <a:xfrm>
            <a:off x="6804279" y="352773"/>
            <a:ext cx="5031165" cy="5201424"/>
          </a:xfrm>
          <a:prstGeom prst="rect">
            <a:avLst/>
          </a:prstGeom>
        </p:spPr>
        <p:txBody>
          <a:bodyPr wrap="square">
            <a:spAutoFit/>
          </a:bodyPr>
          <a:lstStyle/>
          <a:p>
            <a:r>
              <a:rPr lang="en-AU" sz="2400" i="1" dirty="0">
                <a:solidFill>
                  <a:schemeClr val="accent4">
                    <a:lumMod val="75000"/>
                  </a:schemeClr>
                </a:solidFill>
                <a:latin typeface="Century Gothic" panose="020B0502020202020204" pitchFamily="34" charset="0"/>
              </a:rPr>
              <a:t>A "prequel" is a book, movie, or other story that is supposed to go before a story that already exists. </a:t>
            </a:r>
            <a:endParaRPr lang="en-AU" sz="2400" i="1" dirty="0" smtClean="0">
              <a:solidFill>
                <a:schemeClr val="accent4">
                  <a:lumMod val="75000"/>
                </a:schemeClr>
              </a:solidFill>
              <a:latin typeface="Century Gothic" panose="020B0502020202020204" pitchFamily="34" charset="0"/>
            </a:endParaRPr>
          </a:p>
          <a:p>
            <a:endParaRPr lang="en-AU" sz="2400" i="1" dirty="0" smtClean="0">
              <a:solidFill>
                <a:schemeClr val="accent4">
                  <a:lumMod val="75000"/>
                </a:schemeClr>
              </a:solidFill>
              <a:latin typeface="Century Gothic" panose="020B0502020202020204" pitchFamily="34" charset="0"/>
            </a:endParaRPr>
          </a:p>
          <a:p>
            <a:endParaRPr lang="en-AU" dirty="0">
              <a:latin typeface="Century Gothic" panose="020B0502020202020204" pitchFamily="34" charset="0"/>
            </a:endParaRPr>
          </a:p>
          <a:p>
            <a:r>
              <a:rPr lang="en-AU" dirty="0">
                <a:latin typeface="Century Gothic" panose="020B0502020202020204" pitchFamily="34" charset="0"/>
              </a:rPr>
              <a:t>Think of a film you like. Imagine a "prequel" for one of the characters in that film. </a:t>
            </a:r>
            <a:endParaRPr lang="en-AU" dirty="0" smtClean="0">
              <a:latin typeface="Century Gothic" panose="020B0502020202020204" pitchFamily="34" charset="0"/>
            </a:endParaRPr>
          </a:p>
          <a:p>
            <a:endParaRPr lang="en-AU" dirty="0">
              <a:latin typeface="Century Gothic" panose="020B0502020202020204" pitchFamily="34" charset="0"/>
            </a:endParaRPr>
          </a:p>
          <a:p>
            <a:r>
              <a:rPr lang="en-AU" dirty="0" smtClean="0">
                <a:latin typeface="Century Gothic" panose="020B0502020202020204" pitchFamily="34" charset="0"/>
              </a:rPr>
              <a:t>Pitch your idea to a movie executive by </a:t>
            </a:r>
            <a:r>
              <a:rPr lang="en-AU" dirty="0">
                <a:latin typeface="+mj-lt"/>
              </a:rPr>
              <a:t>composing a </a:t>
            </a:r>
            <a:r>
              <a:rPr lang="en-AU" dirty="0">
                <a:latin typeface="+mj-lt"/>
                <a:hlinkClick r:id="rId5"/>
              </a:rPr>
              <a:t>letter</a:t>
            </a:r>
            <a:r>
              <a:rPr lang="en-AU" dirty="0">
                <a:latin typeface="+mj-lt"/>
              </a:rPr>
              <a:t> to </a:t>
            </a:r>
            <a:r>
              <a:rPr lang="en-AU" dirty="0" smtClean="0">
                <a:latin typeface="+mj-lt"/>
              </a:rPr>
              <a:t>convince </a:t>
            </a:r>
            <a:r>
              <a:rPr lang="en-AU" dirty="0" smtClean="0">
                <a:latin typeface="Century Gothic" panose="020B0502020202020204" pitchFamily="34" charset="0"/>
              </a:rPr>
              <a:t>them to make a prequel for your movie that you have chosen.</a:t>
            </a:r>
          </a:p>
          <a:p>
            <a:endParaRPr lang="en-AU" dirty="0">
              <a:latin typeface="Century Gothic" panose="020B0502020202020204" pitchFamily="34" charset="0"/>
            </a:endParaRPr>
          </a:p>
          <a:p>
            <a:pPr algn="r"/>
            <a:r>
              <a:rPr lang="en-AU" sz="1000" i="1" dirty="0" smtClean="0">
                <a:latin typeface="Century Gothic" panose="020B0502020202020204" pitchFamily="34" charset="0"/>
                <a:hlinkClick r:id="rId6"/>
              </a:rPr>
              <a:t>Letter Writing Australia Post</a:t>
            </a:r>
            <a:endParaRPr lang="en-AU" sz="1000" i="1" dirty="0" smtClean="0">
              <a:latin typeface="Century Gothic" panose="020B0502020202020204" pitchFamily="34" charset="0"/>
            </a:endParaRPr>
          </a:p>
          <a:p>
            <a:pPr algn="r"/>
            <a:endParaRPr lang="en-AU" sz="1000" i="1" dirty="0">
              <a:latin typeface="Century Gothic" panose="020B0502020202020204" pitchFamily="34" charset="0"/>
            </a:endParaRPr>
          </a:p>
          <a:p>
            <a:pPr algn="r"/>
            <a:r>
              <a:rPr lang="en-AU" sz="1000" i="1" dirty="0" smtClean="0">
                <a:latin typeface="Century Gothic" panose="020B0502020202020204" pitchFamily="34" charset="0"/>
                <a:hlinkClick r:id="rId7"/>
              </a:rPr>
              <a:t>Write a Business Letter</a:t>
            </a:r>
            <a:endParaRPr lang="en-AU" sz="1000" i="1" dirty="0" smtClean="0">
              <a:latin typeface="Century Gothic" panose="020B0502020202020204" pitchFamily="34" charset="0"/>
            </a:endParaRPr>
          </a:p>
          <a:p>
            <a:pPr algn="r"/>
            <a:endParaRPr lang="en-AU" sz="1000" i="1" dirty="0">
              <a:latin typeface="Century Gothic" panose="020B0502020202020204" pitchFamily="34" charset="0"/>
            </a:endParaRPr>
          </a:p>
          <a:p>
            <a:pPr algn="r"/>
            <a:r>
              <a:rPr lang="en-AU" sz="1000" i="1" dirty="0" smtClean="0">
                <a:latin typeface="Century Gothic" panose="020B0502020202020204" pitchFamily="34" charset="0"/>
                <a:hlinkClick r:id="rId8"/>
              </a:rPr>
              <a:t>I can write a Business Lett</a:t>
            </a:r>
            <a:r>
              <a:rPr lang="en-AU" sz="1000" dirty="0" smtClean="0">
                <a:latin typeface="Century Gothic" panose="020B0502020202020204" pitchFamily="34" charset="0"/>
                <a:hlinkClick r:id="rId8"/>
              </a:rPr>
              <a:t>er</a:t>
            </a:r>
            <a:endParaRPr lang="en-AU" sz="1000" dirty="0">
              <a:latin typeface="Century Gothic" panose="020B0502020202020204" pitchFamily="34" charset="0"/>
            </a:endParaRPr>
          </a:p>
        </p:txBody>
      </p:sp>
      <p:pic>
        <p:nvPicPr>
          <p:cNvPr id="8" name="cLAa_cw6z60"/>
          <p:cNvPicPr>
            <a:picLocks noRot="1" noChangeAspect="1"/>
          </p:cNvPicPr>
          <p:nvPr>
            <a:videoFile r:link="rId2"/>
          </p:nvPr>
        </p:nvPicPr>
        <p:blipFill>
          <a:blip r:embed="rId9"/>
          <a:stretch>
            <a:fillRect/>
          </a:stretch>
        </p:blipFill>
        <p:spPr>
          <a:xfrm>
            <a:off x="363793" y="1446570"/>
            <a:ext cx="5958348" cy="3351571"/>
          </a:xfrm>
          <a:prstGeom prst="rect">
            <a:avLst/>
          </a:prstGeom>
        </p:spPr>
      </p:pic>
      <p:grpSp>
        <p:nvGrpSpPr>
          <p:cNvPr id="9" name="Group 8"/>
          <p:cNvGrpSpPr/>
          <p:nvPr/>
        </p:nvGrpSpPr>
        <p:grpSpPr>
          <a:xfrm>
            <a:off x="10237607" y="6059321"/>
            <a:ext cx="1819113" cy="798679"/>
            <a:chOff x="10237607" y="6059321"/>
            <a:chExt cx="1819113" cy="798679"/>
          </a:xfrm>
        </p:grpSpPr>
        <p:sp>
          <p:nvSpPr>
            <p:cNvPr id="10" name="TextBox 9"/>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1" name="Group 10"/>
            <p:cNvGrpSpPr/>
            <p:nvPr/>
          </p:nvGrpSpPr>
          <p:grpSpPr>
            <a:xfrm>
              <a:off x="10237607" y="6059321"/>
              <a:ext cx="1357258" cy="711297"/>
              <a:chOff x="10492249" y="5731203"/>
              <a:chExt cx="1357258" cy="711297"/>
            </a:xfrm>
          </p:grpSpPr>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sp>
        <p:nvSpPr>
          <p:cNvPr id="3" name="TextBox 2"/>
          <p:cNvSpPr txBox="1"/>
          <p:nvPr/>
        </p:nvSpPr>
        <p:spPr>
          <a:xfrm>
            <a:off x="97315" y="5218193"/>
            <a:ext cx="5417078" cy="1384995"/>
          </a:xfrm>
          <a:prstGeom prst="rect">
            <a:avLst/>
          </a:prstGeom>
          <a:noFill/>
        </p:spPr>
        <p:txBody>
          <a:bodyPr wrap="square" numCol="1" rtlCol="0">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b="1" i="1" dirty="0">
              <a:solidFill>
                <a:schemeClr val="accent4">
                  <a:lumMod val="75000"/>
                </a:schemeClr>
              </a:solidFill>
              <a:latin typeface="Century Gothic" panose="020B0502020202020204" pitchFamily="34" charset="0"/>
            </a:endParaRPr>
          </a:p>
          <a:p>
            <a:r>
              <a:rPr lang="en-AU" sz="1400" dirty="0">
                <a:solidFill>
                  <a:schemeClr val="accent2">
                    <a:lumMod val="20000"/>
                    <a:lumOff val="80000"/>
                  </a:schemeClr>
                </a:solidFill>
                <a:latin typeface="Century Gothic" panose="020B0502020202020204" pitchFamily="34" charset="0"/>
              </a:rPr>
              <a:t>•plan your thoughts before you start</a:t>
            </a:r>
          </a:p>
          <a:p>
            <a:r>
              <a:rPr lang="en-AU" sz="1400" dirty="0" smtClean="0">
                <a:solidFill>
                  <a:schemeClr val="accent1">
                    <a:lumMod val="20000"/>
                    <a:lumOff val="80000"/>
                  </a:schemeClr>
                </a:solidFill>
                <a:latin typeface="Century Gothic" panose="020B0502020202020204" pitchFamily="34" charset="0"/>
              </a:rPr>
              <a:t>•</a:t>
            </a:r>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spelling, punctuation, and paragraphs</a:t>
            </a:r>
          </a:p>
          <a:p>
            <a:r>
              <a:rPr lang="en-AU" sz="1400" dirty="0">
                <a:solidFill>
                  <a:schemeClr val="accent1">
                    <a:lumMod val="20000"/>
                    <a:lumOff val="80000"/>
                  </a:schemeClr>
                </a:solidFill>
                <a:latin typeface="Century Gothic" panose="020B0502020202020204" pitchFamily="34" charset="0"/>
              </a:rPr>
              <a:t>•check and edit your writing when you have finished</a:t>
            </a:r>
            <a:r>
              <a:rPr lang="en-AU" sz="1400" dirty="0" smtClean="0">
                <a:solidFill>
                  <a:schemeClr val="accent1">
                    <a:lumMod val="20000"/>
                    <a:lumOff val="80000"/>
                  </a:schemeClr>
                </a:solidFill>
                <a:latin typeface="Century Gothic" panose="020B0502020202020204" pitchFamily="34" charset="0"/>
              </a:rPr>
              <a:t>.</a:t>
            </a:r>
            <a:endParaRPr lang="en-AU" sz="1400" dirty="0">
              <a:solidFill>
                <a:schemeClr val="accent1">
                  <a:lumMod val="20000"/>
                  <a:lumOff val="80000"/>
                </a:schemeClr>
              </a:solidFill>
              <a:latin typeface="Century Gothic" panose="020B0502020202020204" pitchFamily="34" charset="0"/>
            </a:endParaRPr>
          </a:p>
        </p:txBody>
      </p:sp>
      <p:sp>
        <p:nvSpPr>
          <p:cNvPr id="5" name="Rectangle 4"/>
          <p:cNvSpPr/>
          <p:nvPr/>
        </p:nvSpPr>
        <p:spPr>
          <a:xfrm>
            <a:off x="5029818" y="4910967"/>
            <a:ext cx="6096000" cy="1815882"/>
          </a:xfrm>
          <a:prstGeom prst="rect">
            <a:avLst/>
          </a:prstGeom>
        </p:spPr>
        <p:txBody>
          <a:bodyPr>
            <a:spAutoFit/>
          </a:bodyPr>
          <a:lstStyle/>
          <a:p>
            <a:r>
              <a:rPr lang="en-AU" sz="1400" i="1" dirty="0">
                <a:solidFill>
                  <a:schemeClr val="accent4">
                    <a:lumMod val="75000"/>
                  </a:schemeClr>
                </a:solidFill>
                <a:latin typeface="Century Gothic" panose="020B0502020202020204" pitchFamily="34" charset="0"/>
              </a:rPr>
              <a:t>*Set out the letter as a business letter</a:t>
            </a:r>
          </a:p>
          <a:p>
            <a:r>
              <a:rPr lang="en-AU" sz="1400" i="1" dirty="0">
                <a:solidFill>
                  <a:schemeClr val="accent4">
                    <a:lumMod val="75000"/>
                  </a:schemeClr>
                </a:solidFill>
                <a:latin typeface="Century Gothic" panose="020B0502020202020204" pitchFamily="34" charset="0"/>
              </a:rPr>
              <a:t>1.. Your name and address  </a:t>
            </a:r>
          </a:p>
          <a:p>
            <a:r>
              <a:rPr lang="en-AU" sz="1400" i="1" dirty="0">
                <a:solidFill>
                  <a:schemeClr val="accent4">
                    <a:lumMod val="75000"/>
                  </a:schemeClr>
                </a:solidFill>
                <a:latin typeface="Century Gothic" panose="020B0502020202020204" pitchFamily="34" charset="0"/>
              </a:rPr>
              <a:t>2. The date </a:t>
            </a:r>
          </a:p>
          <a:p>
            <a:r>
              <a:rPr lang="en-AU" sz="1400" i="1" dirty="0">
                <a:solidFill>
                  <a:schemeClr val="accent4">
                    <a:lumMod val="75000"/>
                  </a:schemeClr>
                </a:solidFill>
                <a:latin typeface="Century Gothic" panose="020B0502020202020204" pitchFamily="34" charset="0"/>
              </a:rPr>
              <a:t>3. The recipient’s name, title and address </a:t>
            </a:r>
          </a:p>
          <a:p>
            <a:r>
              <a:rPr lang="en-AU" sz="1400" i="1" dirty="0">
                <a:solidFill>
                  <a:schemeClr val="accent4">
                    <a:lumMod val="75000"/>
                  </a:schemeClr>
                </a:solidFill>
                <a:latin typeface="Century Gothic" panose="020B0502020202020204" pitchFamily="34" charset="0"/>
              </a:rPr>
              <a:t>4. Your formal greeting using the recipient’s correct title </a:t>
            </a:r>
          </a:p>
          <a:p>
            <a:r>
              <a:rPr lang="en-AU" sz="1400" i="1" dirty="0">
                <a:solidFill>
                  <a:schemeClr val="accent4">
                    <a:lumMod val="75000"/>
                  </a:schemeClr>
                </a:solidFill>
                <a:latin typeface="Century Gothic" panose="020B0502020202020204" pitchFamily="34" charset="0"/>
              </a:rPr>
              <a:t>5. Your content </a:t>
            </a:r>
          </a:p>
          <a:p>
            <a:r>
              <a:rPr lang="en-AU" sz="1400" i="1" dirty="0">
                <a:solidFill>
                  <a:schemeClr val="accent4">
                    <a:lumMod val="75000"/>
                  </a:schemeClr>
                </a:solidFill>
                <a:latin typeface="Century Gothic" panose="020B0502020202020204" pitchFamily="34" charset="0"/>
              </a:rPr>
              <a:t>6. Your sign off </a:t>
            </a:r>
          </a:p>
          <a:p>
            <a:r>
              <a:rPr lang="en-AU" sz="1400" i="1" dirty="0">
                <a:solidFill>
                  <a:schemeClr val="accent4">
                    <a:lumMod val="75000"/>
                  </a:schemeClr>
                </a:solidFill>
                <a:latin typeface="Century Gothic" panose="020B0502020202020204" pitchFamily="34" charset="0"/>
              </a:rPr>
              <a:t>7. Your signature and your printed name </a:t>
            </a:r>
          </a:p>
        </p:txBody>
      </p:sp>
      <p:graphicFrame>
        <p:nvGraphicFramePr>
          <p:cNvPr id="6" name="Object 5"/>
          <p:cNvGraphicFramePr>
            <a:graphicFrameLocks noChangeAspect="1"/>
          </p:cNvGraphicFramePr>
          <p:nvPr>
            <p:extLst>
              <p:ext uri="{D42A27DB-BD31-4B8C-83A1-F6EECF244321}">
                <p14:modId xmlns:p14="http://schemas.microsoft.com/office/powerpoint/2010/main" val="1746736278"/>
              </p:ext>
            </p:extLst>
          </p:nvPr>
        </p:nvGraphicFramePr>
        <p:xfrm>
          <a:off x="8819888" y="6210602"/>
          <a:ext cx="1033106" cy="408734"/>
        </p:xfrm>
        <a:graphic>
          <a:graphicData uri="http://schemas.openxmlformats.org/presentationml/2006/ole">
            <mc:AlternateContent xmlns:mc="http://schemas.openxmlformats.org/markup-compatibility/2006">
              <mc:Choice xmlns:v="urn:schemas-microsoft-com:vml" Requires="v">
                <p:oleObj spid="_x0000_s8208" name="Packager Shell Object" showAsIcon="1" r:id="rId12" imgW="2183400" imgH="863640" progId="Package">
                  <p:embed/>
                </p:oleObj>
              </mc:Choice>
              <mc:Fallback>
                <p:oleObj name="Packager Shell Object" showAsIcon="1" r:id="rId12" imgW="2183400" imgH="863640" progId="Package">
                  <p:embed/>
                  <p:pic>
                    <p:nvPicPr>
                      <p:cNvPr id="0" name=""/>
                      <p:cNvPicPr/>
                      <p:nvPr/>
                    </p:nvPicPr>
                    <p:blipFill>
                      <a:blip r:embed="rId13"/>
                      <a:stretch>
                        <a:fillRect/>
                      </a:stretch>
                    </p:blipFill>
                    <p:spPr>
                      <a:xfrm>
                        <a:off x="8819888" y="6210602"/>
                        <a:ext cx="1033106" cy="408734"/>
                      </a:xfrm>
                      <a:prstGeom prst="rect">
                        <a:avLst/>
                      </a:prstGeom>
                      <a:solidFill>
                        <a:schemeClr val="accent4">
                          <a:lumMod val="20000"/>
                          <a:lumOff val="80000"/>
                        </a:schemeClr>
                      </a:solidFill>
                    </p:spPr>
                  </p:pic>
                </p:oleObj>
              </mc:Fallback>
            </mc:AlternateContent>
          </a:graphicData>
        </a:graphic>
      </p:graphicFrame>
    </p:spTree>
    <p:extLst>
      <p:ext uri="{BB962C8B-B14F-4D97-AF65-F5344CB8AC3E}">
        <p14:creationId xmlns:p14="http://schemas.microsoft.com/office/powerpoint/2010/main" val="29759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heme1">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heme1" id="{EB9BAD2B-EFDB-4B47-81C8-1E65509A8707}" vid="{9BBFE075-1F8C-455E-B0CC-3AECEF334C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1960</TotalTime>
  <Words>4545</Words>
  <Application>Microsoft Office PowerPoint</Application>
  <PresentationFormat>Custom</PresentationFormat>
  <Paragraphs>660</Paragraphs>
  <Slides>15</Slides>
  <Notes>15</Notes>
  <HiddenSlides>0</HiddenSlides>
  <MMClips>14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7" baseType="lpstr">
      <vt:lpstr>Theme1</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 westwood</dc:creator>
  <cp:lastModifiedBy>Karen</cp:lastModifiedBy>
  <cp:revision>185</cp:revision>
  <dcterms:created xsi:type="dcterms:W3CDTF">2014-04-20T05:37:59Z</dcterms:created>
  <dcterms:modified xsi:type="dcterms:W3CDTF">2015-07-13T07:58:03Z</dcterms:modified>
</cp:coreProperties>
</file>